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82"/>
  </p:notesMasterIdLst>
  <p:sldIdLst>
    <p:sldId id="298" r:id="rId5"/>
    <p:sldId id="256" r:id="rId6"/>
    <p:sldId id="294" r:id="rId7"/>
    <p:sldId id="295" r:id="rId8"/>
    <p:sldId id="257" r:id="rId9"/>
    <p:sldId id="299" r:id="rId10"/>
    <p:sldId id="300" r:id="rId11"/>
    <p:sldId id="301" r:id="rId12"/>
    <p:sldId id="302" r:id="rId13"/>
    <p:sldId id="303" r:id="rId14"/>
    <p:sldId id="296" r:id="rId15"/>
    <p:sldId id="304" r:id="rId16"/>
    <p:sldId id="305" r:id="rId17"/>
    <p:sldId id="306" r:id="rId18"/>
    <p:sldId id="261" r:id="rId19"/>
    <p:sldId id="262"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5" r:id="rId35"/>
    <p:sldId id="327" r:id="rId36"/>
    <p:sldId id="328" r:id="rId37"/>
    <p:sldId id="329" r:id="rId38"/>
    <p:sldId id="330" r:id="rId39"/>
    <p:sldId id="331" r:id="rId40"/>
    <p:sldId id="332" r:id="rId41"/>
    <p:sldId id="333" r:id="rId42"/>
    <p:sldId id="335" r:id="rId43"/>
    <p:sldId id="336" r:id="rId44"/>
    <p:sldId id="337" r:id="rId45"/>
    <p:sldId id="338" r:id="rId46"/>
    <p:sldId id="339" r:id="rId47"/>
    <p:sldId id="341" r:id="rId48"/>
    <p:sldId id="340"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354" r:id="rId62"/>
    <p:sldId id="355" r:id="rId63"/>
    <p:sldId id="356" r:id="rId64"/>
    <p:sldId id="357" r:id="rId65"/>
    <p:sldId id="358" r:id="rId66"/>
    <p:sldId id="359" r:id="rId67"/>
    <p:sldId id="360" r:id="rId68"/>
    <p:sldId id="361" r:id="rId69"/>
    <p:sldId id="362" r:id="rId70"/>
    <p:sldId id="363" r:id="rId71"/>
    <p:sldId id="366" r:id="rId72"/>
    <p:sldId id="367" r:id="rId73"/>
    <p:sldId id="368" r:id="rId74"/>
    <p:sldId id="369" r:id="rId75"/>
    <p:sldId id="370" r:id="rId76"/>
    <p:sldId id="371" r:id="rId77"/>
    <p:sldId id="372" r:id="rId78"/>
    <p:sldId id="323" r:id="rId79"/>
    <p:sldId id="373" r:id="rId80"/>
    <p:sldId id="292" r:id="rId81"/>
  </p:sldIdLst>
  <p:sldSz cx="7562850" cy="1069022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F50"/>
    <a:srgbClr val="FEE8B6"/>
    <a:srgbClr val="1A2235"/>
    <a:srgbClr val="FBFAFF"/>
    <a:srgbClr val="F3C501"/>
    <a:srgbClr val="FFEFAE"/>
    <a:srgbClr val="744E26"/>
    <a:srgbClr val="F7DA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3" autoAdjust="0"/>
    <p:restoredTop sz="94660"/>
  </p:normalViewPr>
  <p:slideViewPr>
    <p:cSldViewPr snapToGrid="0">
      <p:cViewPr varScale="1">
        <p:scale>
          <a:sx n="72" d="100"/>
          <a:sy n="72" d="100"/>
        </p:scale>
        <p:origin x="2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B53B3D8-EAB5-4D07-B05B-469342EBBC14}" type="datetimeFigureOut">
              <a:rPr lang="en-NZ" smtClean="0"/>
              <a:t>18/05/2026</a:t>
            </a:fld>
            <a:endParaRPr lang="en-NZ"/>
          </a:p>
        </p:txBody>
      </p:sp>
      <p:sp>
        <p:nvSpPr>
          <p:cNvPr id="4" name="Slide Image Placeholder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223CC82-E757-4210-93E9-2CF7CC48A32C}" type="slidenum">
              <a:rPr lang="en-NZ" smtClean="0"/>
              <a:t>‹#›</a:t>
            </a:fld>
            <a:endParaRPr lang="en-NZ"/>
          </a:p>
        </p:txBody>
      </p:sp>
    </p:spTree>
    <p:extLst>
      <p:ext uri="{BB962C8B-B14F-4D97-AF65-F5344CB8AC3E}">
        <p14:creationId xmlns:p14="http://schemas.microsoft.com/office/powerpoint/2010/main" val="307082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1749535"/>
            <a:ext cx="6428423" cy="3721782"/>
          </a:xfrm>
        </p:spPr>
        <p:txBody>
          <a:bodyPr anchor="b"/>
          <a:lstStyle>
            <a:lvl1pPr algn="ctr">
              <a:defRPr sz="4963"/>
            </a:lvl1pPr>
          </a:lstStyle>
          <a:p>
            <a:r>
              <a:rPr lang="en-US"/>
              <a:t>Click to edit Master title style</a:t>
            </a:r>
            <a:endParaRPr lang="en-US" dirty="0"/>
          </a:p>
        </p:txBody>
      </p:sp>
      <p:sp>
        <p:nvSpPr>
          <p:cNvPr id="3" name="Subtitle 2"/>
          <p:cNvSpPr>
            <a:spLocks noGrp="1"/>
          </p:cNvSpPr>
          <p:nvPr>
            <p:ph type="subTitle" idx="1"/>
          </p:nvPr>
        </p:nvSpPr>
        <p:spPr>
          <a:xfrm>
            <a:off x="945356" y="5614843"/>
            <a:ext cx="5672138" cy="2580996"/>
          </a:xfrm>
        </p:spPr>
        <p:txBody>
          <a:bodyPr/>
          <a:lstStyle>
            <a:lvl1pPr marL="0" indent="0" algn="ctr">
              <a:buNone/>
              <a:defRPr sz="1985"/>
            </a:lvl1pPr>
            <a:lvl2pPr marL="378150" indent="0" algn="ctr">
              <a:buNone/>
              <a:defRPr sz="1654"/>
            </a:lvl2pPr>
            <a:lvl3pPr marL="756300" indent="0" algn="ctr">
              <a:buNone/>
              <a:defRPr sz="1489"/>
            </a:lvl3pPr>
            <a:lvl4pPr marL="1134450" indent="0" algn="ctr">
              <a:buNone/>
              <a:defRPr sz="1323"/>
            </a:lvl4pPr>
            <a:lvl5pPr marL="1512600" indent="0" algn="ctr">
              <a:buNone/>
              <a:defRPr sz="1323"/>
            </a:lvl5pPr>
            <a:lvl6pPr marL="1890751" indent="0" algn="ctr">
              <a:buNone/>
              <a:defRPr sz="1323"/>
            </a:lvl6pPr>
            <a:lvl7pPr marL="2268901" indent="0" algn="ctr">
              <a:buNone/>
              <a:defRPr sz="1323"/>
            </a:lvl7pPr>
            <a:lvl8pPr marL="2647051" indent="0" algn="ctr">
              <a:buNone/>
              <a:defRPr sz="1323"/>
            </a:lvl8pPr>
            <a:lvl9pPr marL="3025201"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44690F-6693-44B8-99C3-26E67345C517}" type="datetime1">
              <a:rPr lang="en-NZ" smtClean="0"/>
              <a:t>18/05/2026</a:t>
            </a:fld>
            <a:endParaRPr lang="en-NZ"/>
          </a:p>
        </p:txBody>
      </p:sp>
      <p:sp>
        <p:nvSpPr>
          <p:cNvPr id="5" name="Footer Placeholder 4"/>
          <p:cNvSpPr>
            <a:spLocks noGrp="1"/>
          </p:cNvSpPr>
          <p:nvPr>
            <p:ph type="ftr" sz="quarter" idx="11"/>
          </p:nvPr>
        </p:nvSpPr>
        <p:spPr/>
        <p:txBody>
          <a:bodyPr/>
          <a:lstStyle/>
          <a:p>
            <a:r>
              <a:rPr lang="en-NZ"/>
              <a:t>OPSITARA Research Symposium 2022 Book of Abstracts</a:t>
            </a:r>
          </a:p>
        </p:txBody>
      </p:sp>
      <p:sp>
        <p:nvSpPr>
          <p:cNvPr id="6" name="Slide Number Placeholder 5"/>
          <p:cNvSpPr>
            <a:spLocks noGrp="1"/>
          </p:cNvSpPr>
          <p:nvPr>
            <p:ph type="sldNum" sz="quarter" idx="12"/>
          </p:nvPr>
        </p:nvSpPr>
        <p:spPr/>
        <p:txBody>
          <a:bodyPr/>
          <a:lstStyle/>
          <a:p>
            <a:fld id="{C84A681E-11F9-41BB-9BE6-9C6EAE9F20D2}" type="slidenum">
              <a:rPr lang="en-NZ" smtClean="0"/>
              <a:t>‹#›</a:t>
            </a:fld>
            <a:endParaRPr lang="en-NZ"/>
          </a:p>
        </p:txBody>
      </p:sp>
    </p:spTree>
    <p:extLst>
      <p:ext uri="{BB962C8B-B14F-4D97-AF65-F5344CB8AC3E}">
        <p14:creationId xmlns:p14="http://schemas.microsoft.com/office/powerpoint/2010/main" val="80008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778E26-EA5C-4632-B0A5-073D70BBDD31}" type="datetime1">
              <a:rPr lang="en-NZ" smtClean="0"/>
              <a:t>18/05/2026</a:t>
            </a:fld>
            <a:endParaRPr lang="en-NZ"/>
          </a:p>
        </p:txBody>
      </p:sp>
      <p:sp>
        <p:nvSpPr>
          <p:cNvPr id="5" name="Footer Placeholder 4"/>
          <p:cNvSpPr>
            <a:spLocks noGrp="1"/>
          </p:cNvSpPr>
          <p:nvPr>
            <p:ph type="ftr" sz="quarter" idx="11"/>
          </p:nvPr>
        </p:nvSpPr>
        <p:spPr/>
        <p:txBody>
          <a:bodyPr/>
          <a:lstStyle/>
          <a:p>
            <a:r>
              <a:rPr lang="en-NZ"/>
              <a:t>OPSITARA Research Symposium 2022 Book of Abstracts</a:t>
            </a:r>
          </a:p>
        </p:txBody>
      </p:sp>
      <p:sp>
        <p:nvSpPr>
          <p:cNvPr id="6" name="Slide Number Placeholder 5"/>
          <p:cNvSpPr>
            <a:spLocks noGrp="1"/>
          </p:cNvSpPr>
          <p:nvPr>
            <p:ph type="sldNum" sz="quarter" idx="12"/>
          </p:nvPr>
        </p:nvSpPr>
        <p:spPr/>
        <p:txBody>
          <a:bodyPr/>
          <a:lstStyle/>
          <a:p>
            <a:fld id="{C84A681E-11F9-41BB-9BE6-9C6EAE9F20D2}" type="slidenum">
              <a:rPr lang="en-NZ" smtClean="0"/>
              <a:t>‹#›</a:t>
            </a:fld>
            <a:endParaRPr lang="en-NZ"/>
          </a:p>
        </p:txBody>
      </p:sp>
    </p:spTree>
    <p:extLst>
      <p:ext uri="{BB962C8B-B14F-4D97-AF65-F5344CB8AC3E}">
        <p14:creationId xmlns:p14="http://schemas.microsoft.com/office/powerpoint/2010/main" val="94016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2165" y="569155"/>
            <a:ext cx="1630740" cy="90594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946" y="569155"/>
            <a:ext cx="4797683" cy="90594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E81A3B-9D3A-44C5-9589-2B36AE6B9B9B}" type="datetime1">
              <a:rPr lang="en-NZ" smtClean="0"/>
              <a:t>18/05/2026</a:t>
            </a:fld>
            <a:endParaRPr lang="en-NZ"/>
          </a:p>
        </p:txBody>
      </p:sp>
      <p:sp>
        <p:nvSpPr>
          <p:cNvPr id="5" name="Footer Placeholder 4"/>
          <p:cNvSpPr>
            <a:spLocks noGrp="1"/>
          </p:cNvSpPr>
          <p:nvPr>
            <p:ph type="ftr" sz="quarter" idx="11"/>
          </p:nvPr>
        </p:nvSpPr>
        <p:spPr/>
        <p:txBody>
          <a:bodyPr/>
          <a:lstStyle/>
          <a:p>
            <a:r>
              <a:rPr lang="en-NZ"/>
              <a:t>OPSITARA Research Symposium 2022 Book of Abstracts</a:t>
            </a:r>
          </a:p>
        </p:txBody>
      </p:sp>
      <p:sp>
        <p:nvSpPr>
          <p:cNvPr id="6" name="Slide Number Placeholder 5"/>
          <p:cNvSpPr>
            <a:spLocks noGrp="1"/>
          </p:cNvSpPr>
          <p:nvPr>
            <p:ph type="sldNum" sz="quarter" idx="12"/>
          </p:nvPr>
        </p:nvSpPr>
        <p:spPr/>
        <p:txBody>
          <a:bodyPr/>
          <a:lstStyle/>
          <a:p>
            <a:fld id="{C84A681E-11F9-41BB-9BE6-9C6EAE9F20D2}" type="slidenum">
              <a:rPr lang="en-NZ" smtClean="0"/>
              <a:t>‹#›</a:t>
            </a:fld>
            <a:endParaRPr lang="en-NZ"/>
          </a:p>
        </p:txBody>
      </p:sp>
    </p:spTree>
    <p:extLst>
      <p:ext uri="{BB962C8B-B14F-4D97-AF65-F5344CB8AC3E}">
        <p14:creationId xmlns:p14="http://schemas.microsoft.com/office/powerpoint/2010/main" val="85279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38E2D-F7E3-445E-8E91-58ACFB647870}" type="datetime1">
              <a:rPr lang="en-NZ" smtClean="0"/>
              <a:t>18/05/2026</a:t>
            </a:fld>
            <a:endParaRPr lang="en-NZ"/>
          </a:p>
        </p:txBody>
      </p:sp>
      <p:sp>
        <p:nvSpPr>
          <p:cNvPr id="5" name="Footer Placeholder 4"/>
          <p:cNvSpPr>
            <a:spLocks noGrp="1"/>
          </p:cNvSpPr>
          <p:nvPr>
            <p:ph type="ftr" sz="quarter" idx="11"/>
          </p:nvPr>
        </p:nvSpPr>
        <p:spPr/>
        <p:txBody>
          <a:bodyPr/>
          <a:lstStyle/>
          <a:p>
            <a:r>
              <a:rPr lang="en-NZ"/>
              <a:t>OPSITARA Research Symposium 2022 Book of Abstracts</a:t>
            </a:r>
          </a:p>
        </p:txBody>
      </p:sp>
      <p:sp>
        <p:nvSpPr>
          <p:cNvPr id="6" name="Slide Number Placeholder 5"/>
          <p:cNvSpPr>
            <a:spLocks noGrp="1"/>
          </p:cNvSpPr>
          <p:nvPr>
            <p:ph type="sldNum" sz="quarter" idx="12"/>
          </p:nvPr>
        </p:nvSpPr>
        <p:spPr/>
        <p:txBody>
          <a:bodyPr/>
          <a:lstStyle/>
          <a:p>
            <a:fld id="{C84A681E-11F9-41BB-9BE6-9C6EAE9F20D2}" type="slidenum">
              <a:rPr lang="en-NZ" smtClean="0"/>
              <a:t>‹#›</a:t>
            </a:fld>
            <a:endParaRPr lang="en-NZ"/>
          </a:p>
        </p:txBody>
      </p:sp>
    </p:spTree>
    <p:extLst>
      <p:ext uri="{BB962C8B-B14F-4D97-AF65-F5344CB8AC3E}">
        <p14:creationId xmlns:p14="http://schemas.microsoft.com/office/powerpoint/2010/main" val="395661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6007" y="2665136"/>
            <a:ext cx="6522958" cy="4446836"/>
          </a:xfrm>
        </p:spPr>
        <p:txBody>
          <a:bodyPr anchor="b"/>
          <a:lstStyle>
            <a:lvl1pPr>
              <a:defRPr sz="4963"/>
            </a:lvl1pPr>
          </a:lstStyle>
          <a:p>
            <a:r>
              <a:rPr lang="en-US"/>
              <a:t>Click to edit Master title style</a:t>
            </a:r>
            <a:endParaRPr lang="en-US" dirty="0"/>
          </a:p>
        </p:txBody>
      </p:sp>
      <p:sp>
        <p:nvSpPr>
          <p:cNvPr id="3" name="Text Placeholder 2"/>
          <p:cNvSpPr>
            <a:spLocks noGrp="1"/>
          </p:cNvSpPr>
          <p:nvPr>
            <p:ph type="body" idx="1"/>
          </p:nvPr>
        </p:nvSpPr>
        <p:spPr>
          <a:xfrm>
            <a:off x="516007" y="7154040"/>
            <a:ext cx="6522958" cy="2338486"/>
          </a:xfrm>
        </p:spPr>
        <p:txBody>
          <a:bodyPr/>
          <a:lstStyle>
            <a:lvl1pPr marL="0" indent="0">
              <a:buNone/>
              <a:defRPr sz="1985">
                <a:solidFill>
                  <a:schemeClr val="tx1"/>
                </a:solidFill>
              </a:defRPr>
            </a:lvl1pPr>
            <a:lvl2pPr marL="378150" indent="0">
              <a:buNone/>
              <a:defRPr sz="1654">
                <a:solidFill>
                  <a:schemeClr val="tx1">
                    <a:tint val="75000"/>
                  </a:schemeClr>
                </a:solidFill>
              </a:defRPr>
            </a:lvl2pPr>
            <a:lvl3pPr marL="756300" indent="0">
              <a:buNone/>
              <a:defRPr sz="1489">
                <a:solidFill>
                  <a:schemeClr val="tx1">
                    <a:tint val="75000"/>
                  </a:schemeClr>
                </a:solidFill>
              </a:defRPr>
            </a:lvl3pPr>
            <a:lvl4pPr marL="1134450" indent="0">
              <a:buNone/>
              <a:defRPr sz="1323">
                <a:solidFill>
                  <a:schemeClr val="tx1">
                    <a:tint val="75000"/>
                  </a:schemeClr>
                </a:solidFill>
              </a:defRPr>
            </a:lvl4pPr>
            <a:lvl5pPr marL="1512600" indent="0">
              <a:buNone/>
              <a:defRPr sz="1323">
                <a:solidFill>
                  <a:schemeClr val="tx1">
                    <a:tint val="75000"/>
                  </a:schemeClr>
                </a:solidFill>
              </a:defRPr>
            </a:lvl5pPr>
            <a:lvl6pPr marL="1890751" indent="0">
              <a:buNone/>
              <a:defRPr sz="1323">
                <a:solidFill>
                  <a:schemeClr val="tx1">
                    <a:tint val="75000"/>
                  </a:schemeClr>
                </a:solidFill>
              </a:defRPr>
            </a:lvl6pPr>
            <a:lvl7pPr marL="2268901" indent="0">
              <a:buNone/>
              <a:defRPr sz="1323">
                <a:solidFill>
                  <a:schemeClr val="tx1">
                    <a:tint val="75000"/>
                  </a:schemeClr>
                </a:solidFill>
              </a:defRPr>
            </a:lvl7pPr>
            <a:lvl8pPr marL="2647051" indent="0">
              <a:buNone/>
              <a:defRPr sz="1323">
                <a:solidFill>
                  <a:schemeClr val="tx1">
                    <a:tint val="75000"/>
                  </a:schemeClr>
                </a:solidFill>
              </a:defRPr>
            </a:lvl8pPr>
            <a:lvl9pPr marL="3025201"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71C110-2D96-41BD-9BBB-441B86594278}" type="datetime1">
              <a:rPr lang="en-NZ" smtClean="0"/>
              <a:t>18/05/2026</a:t>
            </a:fld>
            <a:endParaRPr lang="en-NZ"/>
          </a:p>
        </p:txBody>
      </p:sp>
      <p:sp>
        <p:nvSpPr>
          <p:cNvPr id="5" name="Footer Placeholder 4"/>
          <p:cNvSpPr>
            <a:spLocks noGrp="1"/>
          </p:cNvSpPr>
          <p:nvPr>
            <p:ph type="ftr" sz="quarter" idx="11"/>
          </p:nvPr>
        </p:nvSpPr>
        <p:spPr/>
        <p:txBody>
          <a:bodyPr/>
          <a:lstStyle/>
          <a:p>
            <a:r>
              <a:rPr lang="en-NZ"/>
              <a:t>OPSITARA Research Symposium 2022 Book of Abstracts</a:t>
            </a:r>
          </a:p>
        </p:txBody>
      </p:sp>
      <p:sp>
        <p:nvSpPr>
          <p:cNvPr id="6" name="Slide Number Placeholder 5"/>
          <p:cNvSpPr>
            <a:spLocks noGrp="1"/>
          </p:cNvSpPr>
          <p:nvPr>
            <p:ph type="sldNum" sz="quarter" idx="12"/>
          </p:nvPr>
        </p:nvSpPr>
        <p:spPr/>
        <p:txBody>
          <a:bodyPr/>
          <a:lstStyle/>
          <a:p>
            <a:fld id="{C84A681E-11F9-41BB-9BE6-9C6EAE9F20D2}" type="slidenum">
              <a:rPr lang="en-NZ" smtClean="0"/>
              <a:t>‹#›</a:t>
            </a:fld>
            <a:endParaRPr lang="en-NZ"/>
          </a:p>
        </p:txBody>
      </p:sp>
    </p:spTree>
    <p:extLst>
      <p:ext uri="{BB962C8B-B14F-4D97-AF65-F5344CB8AC3E}">
        <p14:creationId xmlns:p14="http://schemas.microsoft.com/office/powerpoint/2010/main" val="12280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946" y="2845777"/>
            <a:ext cx="3214211" cy="6782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8693" y="2845777"/>
            <a:ext cx="3214211" cy="6782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55D4AD-F1AC-4CD4-BD01-D2A465747A70}" type="datetime1">
              <a:rPr lang="en-NZ" smtClean="0"/>
              <a:t>18/05/2026</a:t>
            </a:fld>
            <a:endParaRPr lang="en-NZ"/>
          </a:p>
        </p:txBody>
      </p:sp>
      <p:sp>
        <p:nvSpPr>
          <p:cNvPr id="6" name="Footer Placeholder 5"/>
          <p:cNvSpPr>
            <a:spLocks noGrp="1"/>
          </p:cNvSpPr>
          <p:nvPr>
            <p:ph type="ftr" sz="quarter" idx="11"/>
          </p:nvPr>
        </p:nvSpPr>
        <p:spPr/>
        <p:txBody>
          <a:bodyPr/>
          <a:lstStyle/>
          <a:p>
            <a:r>
              <a:rPr lang="en-NZ"/>
              <a:t>OPSITARA Research Symposium 2022 Book of Abstracts</a:t>
            </a:r>
          </a:p>
        </p:txBody>
      </p:sp>
      <p:sp>
        <p:nvSpPr>
          <p:cNvPr id="7" name="Slide Number Placeholder 6"/>
          <p:cNvSpPr>
            <a:spLocks noGrp="1"/>
          </p:cNvSpPr>
          <p:nvPr>
            <p:ph type="sldNum" sz="quarter" idx="12"/>
          </p:nvPr>
        </p:nvSpPr>
        <p:spPr/>
        <p:txBody>
          <a:bodyPr/>
          <a:lstStyle/>
          <a:p>
            <a:fld id="{C84A681E-11F9-41BB-9BE6-9C6EAE9F20D2}" type="slidenum">
              <a:rPr lang="en-NZ" smtClean="0"/>
              <a:t>‹#›</a:t>
            </a:fld>
            <a:endParaRPr lang="en-NZ"/>
          </a:p>
        </p:txBody>
      </p:sp>
    </p:spTree>
    <p:extLst>
      <p:ext uri="{BB962C8B-B14F-4D97-AF65-F5344CB8AC3E}">
        <p14:creationId xmlns:p14="http://schemas.microsoft.com/office/powerpoint/2010/main" val="156039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931" y="569158"/>
            <a:ext cx="6522958" cy="2066283"/>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932" y="2620591"/>
            <a:ext cx="3199440" cy="1284311"/>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en-US"/>
              <a:t>Click to edit Master text styles</a:t>
            </a:r>
          </a:p>
        </p:txBody>
      </p:sp>
      <p:sp>
        <p:nvSpPr>
          <p:cNvPr id="4" name="Content Placeholder 3"/>
          <p:cNvSpPr>
            <a:spLocks noGrp="1"/>
          </p:cNvSpPr>
          <p:nvPr>
            <p:ph sz="half" idx="2"/>
          </p:nvPr>
        </p:nvSpPr>
        <p:spPr>
          <a:xfrm>
            <a:off x="520932" y="3904902"/>
            <a:ext cx="3199440" cy="5743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8693" y="2620591"/>
            <a:ext cx="3215196" cy="1284311"/>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8693" y="3904902"/>
            <a:ext cx="3215196" cy="5743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A34E70-863D-4ADF-AFCE-BF7E162097BA}" type="datetime1">
              <a:rPr lang="en-NZ" smtClean="0"/>
              <a:t>18/05/2026</a:t>
            </a:fld>
            <a:endParaRPr lang="en-NZ"/>
          </a:p>
        </p:txBody>
      </p:sp>
      <p:sp>
        <p:nvSpPr>
          <p:cNvPr id="8" name="Footer Placeholder 7"/>
          <p:cNvSpPr>
            <a:spLocks noGrp="1"/>
          </p:cNvSpPr>
          <p:nvPr>
            <p:ph type="ftr" sz="quarter" idx="11"/>
          </p:nvPr>
        </p:nvSpPr>
        <p:spPr/>
        <p:txBody>
          <a:bodyPr/>
          <a:lstStyle/>
          <a:p>
            <a:r>
              <a:rPr lang="en-NZ"/>
              <a:t>OPSITARA Research Symposium 2022 Book of Abstracts</a:t>
            </a:r>
          </a:p>
        </p:txBody>
      </p:sp>
      <p:sp>
        <p:nvSpPr>
          <p:cNvPr id="9" name="Slide Number Placeholder 8"/>
          <p:cNvSpPr>
            <a:spLocks noGrp="1"/>
          </p:cNvSpPr>
          <p:nvPr>
            <p:ph type="sldNum" sz="quarter" idx="12"/>
          </p:nvPr>
        </p:nvSpPr>
        <p:spPr/>
        <p:txBody>
          <a:bodyPr/>
          <a:lstStyle/>
          <a:p>
            <a:fld id="{C84A681E-11F9-41BB-9BE6-9C6EAE9F20D2}" type="slidenum">
              <a:rPr lang="en-NZ" smtClean="0"/>
              <a:t>‹#›</a:t>
            </a:fld>
            <a:endParaRPr lang="en-NZ"/>
          </a:p>
        </p:txBody>
      </p:sp>
    </p:spTree>
    <p:extLst>
      <p:ext uri="{BB962C8B-B14F-4D97-AF65-F5344CB8AC3E}">
        <p14:creationId xmlns:p14="http://schemas.microsoft.com/office/powerpoint/2010/main" val="140620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3131B8-A7F5-48F7-A4DC-AF12EBD40A3E}" type="datetime1">
              <a:rPr lang="en-NZ" smtClean="0"/>
              <a:t>18/05/2026</a:t>
            </a:fld>
            <a:endParaRPr lang="en-NZ"/>
          </a:p>
        </p:txBody>
      </p:sp>
      <p:sp>
        <p:nvSpPr>
          <p:cNvPr id="4" name="Footer Placeholder 3"/>
          <p:cNvSpPr>
            <a:spLocks noGrp="1"/>
          </p:cNvSpPr>
          <p:nvPr>
            <p:ph type="ftr" sz="quarter" idx="11"/>
          </p:nvPr>
        </p:nvSpPr>
        <p:spPr/>
        <p:txBody>
          <a:bodyPr/>
          <a:lstStyle/>
          <a:p>
            <a:r>
              <a:rPr lang="en-NZ"/>
              <a:t>OPSITARA Research Symposium 2022 Book of Abstracts</a:t>
            </a:r>
          </a:p>
        </p:txBody>
      </p:sp>
      <p:sp>
        <p:nvSpPr>
          <p:cNvPr id="5" name="Slide Number Placeholder 4"/>
          <p:cNvSpPr>
            <a:spLocks noGrp="1"/>
          </p:cNvSpPr>
          <p:nvPr>
            <p:ph type="sldNum" sz="quarter" idx="12"/>
          </p:nvPr>
        </p:nvSpPr>
        <p:spPr/>
        <p:txBody>
          <a:bodyPr/>
          <a:lstStyle/>
          <a:p>
            <a:fld id="{C84A681E-11F9-41BB-9BE6-9C6EAE9F20D2}" type="slidenum">
              <a:rPr lang="en-NZ" smtClean="0"/>
              <a:t>‹#›</a:t>
            </a:fld>
            <a:endParaRPr lang="en-NZ"/>
          </a:p>
        </p:txBody>
      </p:sp>
    </p:spTree>
    <p:extLst>
      <p:ext uri="{BB962C8B-B14F-4D97-AF65-F5344CB8AC3E}">
        <p14:creationId xmlns:p14="http://schemas.microsoft.com/office/powerpoint/2010/main" val="220176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5BB46-F202-40D7-ACF1-0F111FD88189}" type="datetime1">
              <a:rPr lang="en-NZ" smtClean="0"/>
              <a:t>18/05/2026</a:t>
            </a:fld>
            <a:endParaRPr lang="en-NZ"/>
          </a:p>
        </p:txBody>
      </p:sp>
      <p:sp>
        <p:nvSpPr>
          <p:cNvPr id="3" name="Footer Placeholder 2"/>
          <p:cNvSpPr>
            <a:spLocks noGrp="1"/>
          </p:cNvSpPr>
          <p:nvPr>
            <p:ph type="ftr" sz="quarter" idx="11"/>
          </p:nvPr>
        </p:nvSpPr>
        <p:spPr/>
        <p:txBody>
          <a:bodyPr/>
          <a:lstStyle/>
          <a:p>
            <a:r>
              <a:rPr lang="en-NZ"/>
              <a:t>OPSITARA Research Symposium 2022 Book of Abstracts</a:t>
            </a:r>
          </a:p>
        </p:txBody>
      </p:sp>
      <p:sp>
        <p:nvSpPr>
          <p:cNvPr id="4" name="Slide Number Placeholder 3"/>
          <p:cNvSpPr>
            <a:spLocks noGrp="1"/>
          </p:cNvSpPr>
          <p:nvPr>
            <p:ph type="sldNum" sz="quarter" idx="12"/>
          </p:nvPr>
        </p:nvSpPr>
        <p:spPr/>
        <p:txBody>
          <a:bodyPr/>
          <a:lstStyle/>
          <a:p>
            <a:fld id="{C84A681E-11F9-41BB-9BE6-9C6EAE9F20D2}" type="slidenum">
              <a:rPr lang="en-NZ" smtClean="0"/>
              <a:t>‹#›</a:t>
            </a:fld>
            <a:endParaRPr lang="en-NZ"/>
          </a:p>
        </p:txBody>
      </p:sp>
    </p:spTree>
    <p:extLst>
      <p:ext uri="{BB962C8B-B14F-4D97-AF65-F5344CB8AC3E}">
        <p14:creationId xmlns:p14="http://schemas.microsoft.com/office/powerpoint/2010/main" val="63850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712682"/>
            <a:ext cx="2439216" cy="2494386"/>
          </a:xfrm>
        </p:spPr>
        <p:txBody>
          <a:bodyPr anchor="b"/>
          <a:lstStyle>
            <a:lvl1pPr>
              <a:defRPr sz="2647"/>
            </a:lvl1pPr>
          </a:lstStyle>
          <a:p>
            <a:r>
              <a:rPr lang="en-US"/>
              <a:t>Click to edit Master title style</a:t>
            </a:r>
            <a:endParaRPr lang="en-US" dirty="0"/>
          </a:p>
        </p:txBody>
      </p:sp>
      <p:sp>
        <p:nvSpPr>
          <p:cNvPr id="3" name="Content Placeholder 2"/>
          <p:cNvSpPr>
            <a:spLocks noGrp="1"/>
          </p:cNvSpPr>
          <p:nvPr>
            <p:ph idx="1"/>
          </p:nvPr>
        </p:nvSpPr>
        <p:spPr>
          <a:xfrm>
            <a:off x="3215196" y="1539197"/>
            <a:ext cx="3828693" cy="7596989"/>
          </a:xfrm>
        </p:spPr>
        <p:txBody>
          <a:bodyPr/>
          <a:lstStyle>
            <a:lvl1pPr>
              <a:defRPr sz="2647"/>
            </a:lvl1pPr>
            <a:lvl2pPr>
              <a:defRPr sz="2316"/>
            </a:lvl2pPr>
            <a:lvl3pPr>
              <a:defRPr sz="1985"/>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931" y="3207068"/>
            <a:ext cx="2439216" cy="5941489"/>
          </a:xfrm>
        </p:spPr>
        <p:txBody>
          <a:bodyPr/>
          <a:lstStyle>
            <a:lvl1pPr marL="0" indent="0">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4077904-31B0-410F-A668-DC4D73579024}" type="datetime1">
              <a:rPr lang="en-NZ" smtClean="0"/>
              <a:t>18/05/2026</a:t>
            </a:fld>
            <a:endParaRPr lang="en-NZ"/>
          </a:p>
        </p:txBody>
      </p:sp>
      <p:sp>
        <p:nvSpPr>
          <p:cNvPr id="6" name="Footer Placeholder 5"/>
          <p:cNvSpPr>
            <a:spLocks noGrp="1"/>
          </p:cNvSpPr>
          <p:nvPr>
            <p:ph type="ftr" sz="quarter" idx="11"/>
          </p:nvPr>
        </p:nvSpPr>
        <p:spPr/>
        <p:txBody>
          <a:bodyPr/>
          <a:lstStyle/>
          <a:p>
            <a:r>
              <a:rPr lang="en-NZ"/>
              <a:t>OPSITARA Research Symposium 2022 Book of Abstracts</a:t>
            </a:r>
          </a:p>
        </p:txBody>
      </p:sp>
      <p:sp>
        <p:nvSpPr>
          <p:cNvPr id="7" name="Slide Number Placeholder 6"/>
          <p:cNvSpPr>
            <a:spLocks noGrp="1"/>
          </p:cNvSpPr>
          <p:nvPr>
            <p:ph type="sldNum" sz="quarter" idx="12"/>
          </p:nvPr>
        </p:nvSpPr>
        <p:spPr/>
        <p:txBody>
          <a:bodyPr/>
          <a:lstStyle/>
          <a:p>
            <a:fld id="{C84A681E-11F9-41BB-9BE6-9C6EAE9F20D2}" type="slidenum">
              <a:rPr lang="en-NZ" smtClean="0"/>
              <a:t>‹#›</a:t>
            </a:fld>
            <a:endParaRPr lang="en-NZ"/>
          </a:p>
        </p:txBody>
      </p:sp>
    </p:spTree>
    <p:extLst>
      <p:ext uri="{BB962C8B-B14F-4D97-AF65-F5344CB8AC3E}">
        <p14:creationId xmlns:p14="http://schemas.microsoft.com/office/powerpoint/2010/main" val="158024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712682"/>
            <a:ext cx="2439216" cy="2494386"/>
          </a:xfrm>
        </p:spPr>
        <p:txBody>
          <a:bodyPr anchor="b"/>
          <a:lstStyle>
            <a:lvl1pPr>
              <a:defRPr sz="2647"/>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5196" y="1539197"/>
            <a:ext cx="3828693" cy="7596989"/>
          </a:xfrm>
        </p:spPr>
        <p:txBody>
          <a:bodyPr anchor="t"/>
          <a:lstStyle>
            <a:lvl1pPr marL="0" indent="0">
              <a:buNone/>
              <a:defRPr sz="2647"/>
            </a:lvl1pPr>
            <a:lvl2pPr marL="378150" indent="0">
              <a:buNone/>
              <a:defRPr sz="2316"/>
            </a:lvl2pPr>
            <a:lvl3pPr marL="756300" indent="0">
              <a:buNone/>
              <a:defRPr sz="1985"/>
            </a:lvl3pPr>
            <a:lvl4pPr marL="1134450" indent="0">
              <a:buNone/>
              <a:defRPr sz="1654"/>
            </a:lvl4pPr>
            <a:lvl5pPr marL="1512600" indent="0">
              <a:buNone/>
              <a:defRPr sz="1654"/>
            </a:lvl5pPr>
            <a:lvl6pPr marL="1890751" indent="0">
              <a:buNone/>
              <a:defRPr sz="1654"/>
            </a:lvl6pPr>
            <a:lvl7pPr marL="2268901" indent="0">
              <a:buNone/>
              <a:defRPr sz="1654"/>
            </a:lvl7pPr>
            <a:lvl8pPr marL="2647051" indent="0">
              <a:buNone/>
              <a:defRPr sz="1654"/>
            </a:lvl8pPr>
            <a:lvl9pPr marL="3025201"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520931" y="3207068"/>
            <a:ext cx="2439216" cy="5941489"/>
          </a:xfrm>
        </p:spPr>
        <p:txBody>
          <a:bodyPr/>
          <a:lstStyle>
            <a:lvl1pPr marL="0" indent="0">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EC055148-938D-498D-93F5-B7749F47D452}" type="datetime1">
              <a:rPr lang="en-NZ" smtClean="0"/>
              <a:t>18/05/2026</a:t>
            </a:fld>
            <a:endParaRPr lang="en-NZ"/>
          </a:p>
        </p:txBody>
      </p:sp>
      <p:sp>
        <p:nvSpPr>
          <p:cNvPr id="6" name="Footer Placeholder 5"/>
          <p:cNvSpPr>
            <a:spLocks noGrp="1"/>
          </p:cNvSpPr>
          <p:nvPr>
            <p:ph type="ftr" sz="quarter" idx="11"/>
          </p:nvPr>
        </p:nvSpPr>
        <p:spPr/>
        <p:txBody>
          <a:bodyPr/>
          <a:lstStyle/>
          <a:p>
            <a:r>
              <a:rPr lang="en-NZ"/>
              <a:t>OPSITARA Research Symposium 2022 Book of Abstracts</a:t>
            </a:r>
          </a:p>
        </p:txBody>
      </p:sp>
      <p:sp>
        <p:nvSpPr>
          <p:cNvPr id="7" name="Slide Number Placeholder 6"/>
          <p:cNvSpPr>
            <a:spLocks noGrp="1"/>
          </p:cNvSpPr>
          <p:nvPr>
            <p:ph type="sldNum" sz="quarter" idx="12"/>
          </p:nvPr>
        </p:nvSpPr>
        <p:spPr/>
        <p:txBody>
          <a:bodyPr/>
          <a:lstStyle/>
          <a:p>
            <a:fld id="{C84A681E-11F9-41BB-9BE6-9C6EAE9F20D2}" type="slidenum">
              <a:rPr lang="en-NZ" smtClean="0"/>
              <a:t>‹#›</a:t>
            </a:fld>
            <a:endParaRPr lang="en-NZ"/>
          </a:p>
        </p:txBody>
      </p:sp>
    </p:spTree>
    <p:extLst>
      <p:ext uri="{BB962C8B-B14F-4D97-AF65-F5344CB8AC3E}">
        <p14:creationId xmlns:p14="http://schemas.microsoft.com/office/powerpoint/2010/main" val="7441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946" y="569158"/>
            <a:ext cx="6522958" cy="20662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946" y="2845777"/>
            <a:ext cx="6522958" cy="6782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946" y="9908257"/>
            <a:ext cx="1701641" cy="569155"/>
          </a:xfrm>
          <a:prstGeom prst="rect">
            <a:avLst/>
          </a:prstGeom>
        </p:spPr>
        <p:txBody>
          <a:bodyPr vert="horz" lIns="91440" tIns="45720" rIns="91440" bIns="45720" rtlCol="0" anchor="ctr"/>
          <a:lstStyle>
            <a:lvl1pPr algn="l">
              <a:defRPr sz="993">
                <a:solidFill>
                  <a:schemeClr val="tx1">
                    <a:tint val="75000"/>
                  </a:schemeClr>
                </a:solidFill>
              </a:defRPr>
            </a:lvl1pPr>
          </a:lstStyle>
          <a:p>
            <a:fld id="{C31C7E0A-7653-499A-81B2-0016F3B69E1F}" type="datetime1">
              <a:rPr lang="en-NZ" smtClean="0"/>
              <a:t>18/05/2026</a:t>
            </a:fld>
            <a:endParaRPr lang="en-NZ"/>
          </a:p>
        </p:txBody>
      </p:sp>
      <p:sp>
        <p:nvSpPr>
          <p:cNvPr id="5" name="Footer Placeholder 4"/>
          <p:cNvSpPr>
            <a:spLocks noGrp="1"/>
          </p:cNvSpPr>
          <p:nvPr>
            <p:ph type="ftr" sz="quarter" idx="3"/>
          </p:nvPr>
        </p:nvSpPr>
        <p:spPr>
          <a:xfrm>
            <a:off x="2505194" y="9908257"/>
            <a:ext cx="2552462" cy="569155"/>
          </a:xfrm>
          <a:prstGeom prst="rect">
            <a:avLst/>
          </a:prstGeom>
        </p:spPr>
        <p:txBody>
          <a:bodyPr vert="horz" lIns="91440" tIns="45720" rIns="91440" bIns="45720" rtlCol="0" anchor="ctr"/>
          <a:lstStyle>
            <a:lvl1pPr algn="ctr">
              <a:defRPr sz="993">
                <a:solidFill>
                  <a:schemeClr val="tx1">
                    <a:tint val="75000"/>
                  </a:schemeClr>
                </a:solidFill>
              </a:defRPr>
            </a:lvl1pPr>
          </a:lstStyle>
          <a:p>
            <a:r>
              <a:rPr lang="en-NZ"/>
              <a:t>OPSITARA Research Symposium 2022 Book of Abstracts</a:t>
            </a:r>
          </a:p>
        </p:txBody>
      </p:sp>
      <p:sp>
        <p:nvSpPr>
          <p:cNvPr id="6" name="Slide Number Placeholder 5"/>
          <p:cNvSpPr>
            <a:spLocks noGrp="1"/>
          </p:cNvSpPr>
          <p:nvPr>
            <p:ph type="sldNum" sz="quarter" idx="4"/>
          </p:nvPr>
        </p:nvSpPr>
        <p:spPr>
          <a:xfrm>
            <a:off x="5341263" y="9908257"/>
            <a:ext cx="1701641" cy="569155"/>
          </a:xfrm>
          <a:prstGeom prst="rect">
            <a:avLst/>
          </a:prstGeom>
        </p:spPr>
        <p:txBody>
          <a:bodyPr vert="horz" lIns="91440" tIns="45720" rIns="91440" bIns="45720" rtlCol="0" anchor="ctr"/>
          <a:lstStyle>
            <a:lvl1pPr algn="r">
              <a:defRPr sz="993">
                <a:solidFill>
                  <a:schemeClr val="tx1">
                    <a:tint val="75000"/>
                  </a:schemeClr>
                </a:solidFill>
              </a:defRPr>
            </a:lvl1pPr>
          </a:lstStyle>
          <a:p>
            <a:fld id="{C84A681E-11F9-41BB-9BE6-9C6EAE9F20D2}" type="slidenum">
              <a:rPr lang="en-NZ" smtClean="0"/>
              <a:t>‹#›</a:t>
            </a:fld>
            <a:endParaRPr lang="en-NZ"/>
          </a:p>
        </p:txBody>
      </p:sp>
    </p:spTree>
    <p:extLst>
      <p:ext uri="{BB962C8B-B14F-4D97-AF65-F5344CB8AC3E}">
        <p14:creationId xmlns:p14="http://schemas.microsoft.com/office/powerpoint/2010/main" val="3411085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756300" rtl="0" eaLnBrk="1" latinLnBrk="0" hangingPunct="1">
        <a:lnSpc>
          <a:spcPct val="90000"/>
        </a:lnSpc>
        <a:spcBef>
          <a:spcPct val="0"/>
        </a:spcBef>
        <a:buNone/>
        <a:defRPr sz="3639" kern="1200">
          <a:solidFill>
            <a:schemeClr val="tx1"/>
          </a:solidFill>
          <a:latin typeface="+mj-lt"/>
          <a:ea typeface="+mj-ea"/>
          <a:cs typeface="+mj-cs"/>
        </a:defRPr>
      </a:lvl1pPr>
    </p:titleStyle>
    <p:bodyStyle>
      <a:lvl1pPr marL="189075" indent="-189075" algn="l" defTabSz="756300" rtl="0" eaLnBrk="1" latinLnBrk="0" hangingPunct="1">
        <a:lnSpc>
          <a:spcPct val="90000"/>
        </a:lnSpc>
        <a:spcBef>
          <a:spcPts val="827"/>
        </a:spcBef>
        <a:buFont typeface="Arial" panose="020B0604020202020204" pitchFamily="34" charset="0"/>
        <a:buChar char="•"/>
        <a:defRPr sz="2316" kern="1200">
          <a:solidFill>
            <a:schemeClr val="tx1"/>
          </a:solidFill>
          <a:latin typeface="+mn-lt"/>
          <a:ea typeface="+mn-ea"/>
          <a:cs typeface="+mn-cs"/>
        </a:defRPr>
      </a:lvl1pPr>
      <a:lvl2pPr marL="567225" indent="-189075" algn="l" defTabSz="756300" rtl="0" eaLnBrk="1" latinLnBrk="0" hangingPunct="1">
        <a:lnSpc>
          <a:spcPct val="90000"/>
        </a:lnSpc>
        <a:spcBef>
          <a:spcPts val="414"/>
        </a:spcBef>
        <a:buFont typeface="Arial" panose="020B0604020202020204" pitchFamily="34" charset="0"/>
        <a:buChar char="•"/>
        <a:defRPr sz="1985" kern="1200">
          <a:solidFill>
            <a:schemeClr val="tx1"/>
          </a:solidFill>
          <a:latin typeface="+mn-lt"/>
          <a:ea typeface="+mn-ea"/>
          <a:cs typeface="+mn-cs"/>
        </a:defRPr>
      </a:lvl2pPr>
      <a:lvl3pPr marL="945375" indent="-189075" algn="l" defTabSz="756300" rtl="0" eaLnBrk="1" latinLnBrk="0" hangingPunct="1">
        <a:lnSpc>
          <a:spcPct val="90000"/>
        </a:lnSpc>
        <a:spcBef>
          <a:spcPts val="414"/>
        </a:spcBef>
        <a:buFont typeface="Arial" panose="020B0604020202020204" pitchFamily="34" charset="0"/>
        <a:buChar char="•"/>
        <a:defRPr sz="1654" kern="1200">
          <a:solidFill>
            <a:schemeClr val="tx1"/>
          </a:solidFill>
          <a:latin typeface="+mn-lt"/>
          <a:ea typeface="+mn-ea"/>
          <a:cs typeface="+mn-cs"/>
        </a:defRPr>
      </a:lvl3pPr>
      <a:lvl4pPr marL="1323525"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4pPr>
      <a:lvl5pPr marL="17016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p:bodyStyle>
    <p:otherStyle>
      <a:defPPr>
        <a:defRPr lang="en-US"/>
      </a:defPPr>
      <a:lvl1pPr marL="0" algn="l" defTabSz="756300" rtl="0" eaLnBrk="1" latinLnBrk="0" hangingPunct="1">
        <a:defRPr sz="1489" kern="1200">
          <a:solidFill>
            <a:schemeClr val="tx1"/>
          </a:solidFill>
          <a:latin typeface="+mn-lt"/>
          <a:ea typeface="+mn-ea"/>
          <a:cs typeface="+mn-cs"/>
        </a:defRPr>
      </a:lvl1pPr>
      <a:lvl2pPr marL="378150" algn="l" defTabSz="756300" rtl="0" eaLnBrk="1" latinLnBrk="0" hangingPunct="1">
        <a:defRPr sz="1489" kern="1200">
          <a:solidFill>
            <a:schemeClr val="tx1"/>
          </a:solidFill>
          <a:latin typeface="+mn-lt"/>
          <a:ea typeface="+mn-ea"/>
          <a:cs typeface="+mn-cs"/>
        </a:defRPr>
      </a:lvl2pPr>
      <a:lvl3pPr marL="756300" algn="l" defTabSz="756300" rtl="0" eaLnBrk="1" latinLnBrk="0" hangingPunct="1">
        <a:defRPr sz="1489" kern="1200">
          <a:solidFill>
            <a:schemeClr val="tx1"/>
          </a:solidFill>
          <a:latin typeface="+mn-lt"/>
          <a:ea typeface="+mn-ea"/>
          <a:cs typeface="+mn-cs"/>
        </a:defRPr>
      </a:lvl3pPr>
      <a:lvl4pPr marL="1134450" algn="l" defTabSz="756300" rtl="0" eaLnBrk="1" latinLnBrk="0" hangingPunct="1">
        <a:defRPr sz="1489" kern="1200">
          <a:solidFill>
            <a:schemeClr val="tx1"/>
          </a:solidFill>
          <a:latin typeface="+mn-lt"/>
          <a:ea typeface="+mn-ea"/>
          <a:cs typeface="+mn-cs"/>
        </a:defRPr>
      </a:lvl4pPr>
      <a:lvl5pPr marL="1512600" algn="l" defTabSz="756300" rtl="0" eaLnBrk="1" latinLnBrk="0" hangingPunct="1">
        <a:defRPr sz="1489" kern="1200">
          <a:solidFill>
            <a:schemeClr val="tx1"/>
          </a:solidFill>
          <a:latin typeface="+mn-lt"/>
          <a:ea typeface="+mn-ea"/>
          <a:cs typeface="+mn-cs"/>
        </a:defRPr>
      </a:lvl5pPr>
      <a:lvl6pPr marL="1890751" algn="l" defTabSz="756300" rtl="0" eaLnBrk="1" latinLnBrk="0" hangingPunct="1">
        <a:defRPr sz="1489" kern="1200">
          <a:solidFill>
            <a:schemeClr val="tx1"/>
          </a:solidFill>
          <a:latin typeface="+mn-lt"/>
          <a:ea typeface="+mn-ea"/>
          <a:cs typeface="+mn-cs"/>
        </a:defRPr>
      </a:lvl6pPr>
      <a:lvl7pPr marL="2268901" algn="l" defTabSz="756300" rtl="0" eaLnBrk="1" latinLnBrk="0" hangingPunct="1">
        <a:defRPr sz="1489" kern="1200">
          <a:solidFill>
            <a:schemeClr val="tx1"/>
          </a:solidFill>
          <a:latin typeface="+mn-lt"/>
          <a:ea typeface="+mn-ea"/>
          <a:cs typeface="+mn-cs"/>
        </a:defRPr>
      </a:lvl7pPr>
      <a:lvl8pPr marL="2647051" algn="l" defTabSz="756300" rtl="0" eaLnBrk="1" latinLnBrk="0" hangingPunct="1">
        <a:defRPr sz="1489" kern="1200">
          <a:solidFill>
            <a:schemeClr val="tx1"/>
          </a:solidFill>
          <a:latin typeface="+mn-lt"/>
          <a:ea typeface="+mn-ea"/>
          <a:cs typeface="+mn-cs"/>
        </a:defRPr>
      </a:lvl8pPr>
      <a:lvl9pPr marL="3025201" algn="l" defTabSz="756300" rtl="0" eaLnBrk="1" latinLnBrk="0" hangingPunct="1">
        <a:defRPr sz="14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teams.microsoft.com/l/meetup-join/19%3a9KTgJeRKl-1V2rZYf4_dcqHHyxUAC3hS1U_u6jtT1aQ1%40thread.tacv2/1656458757551?context=%7b%22Tid%22%3a%22450e6824-88ab-4ad2-914d-b0f385da600c%22%2c%22Oid%22%3a%22040fb001-d52a-4068-b0ec-be7c6cbda2c4%22%7d" TargetMode="External"/><Relationship Id="rId2" Type="http://schemas.openxmlformats.org/officeDocument/2006/relationships/hyperlink" Target="https://teams.microsoft.com/l/meetup-join/19%3a6Prr6gIihqtLpjic1fdEPpkz_bNTqpL8AG7Uri8z2nQ1%40thread.tacv2/1655849250509?context=%7b%22Tid%22%3a%22450e6824-88ab-4ad2-914d-b0f385da600c%22%2c%22Oid%22%3a%22040fb001-d52a-4068-b0ec-be7c6cbda2c4%22%7d" TargetMode="External"/><Relationship Id="rId1" Type="http://schemas.openxmlformats.org/officeDocument/2006/relationships/slideLayout" Target="../slideLayouts/slideLayout7.xml"/><Relationship Id="rId6" Type="http://schemas.openxmlformats.org/officeDocument/2006/relationships/hyperlink" Target="https://teams.microsoft.com/l/meetup-join/19%3aod_cJXZBE7Cn4qkLjiXtgmCXUarIDPcImzMXx6buVTM1%40thread.tacv2/1656458882923?context=%7b%22Tid%22%3a%22450e6824-88ab-4ad2-914d-b0f385da600c%22%2c%22Oid%22%3a%22040fb001-d52a-4068-b0ec-be7c6cbda2c4%22%7d" TargetMode="External"/><Relationship Id="rId5" Type="http://schemas.openxmlformats.org/officeDocument/2006/relationships/hyperlink" Target="https://teams.microsoft.com/l/meetup-join/19%3aXmRh_3tR5oRHTYiABnQ4dEM9Cc0HsEael8kzE0Bp6jc1%40thread.tacv2/1655849507775?context=%7b%22Tid%22%3a%22450e6824-88ab-4ad2-914d-b0f385da600c%22%2c%22Oid%22%3a%22040fb001-d52a-4068-b0ec-be7c6cbda2c4%22%7d" TargetMode="External"/><Relationship Id="rId4" Type="http://schemas.openxmlformats.org/officeDocument/2006/relationships/hyperlink" Target="https://teams.microsoft.com/l/meetup-join/19%3ahhKp9dsHgro381wU0lXlklxHOdXck3Kuz6SFklqCEYE1%40thread.tacv2/1655848046671?context=%7b%22Tid%22%3a%22450e6824-88ab-4ad2-914d-b0f385da600c%22%2c%22Oid%22%3a%22040fb001-d52a-4068-b0ec-be7c6cbda2c4%22%7d" TargetMode="External"/></Relationships>
</file>

<file path=ppt/slides/_rels/slide11.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7.xml"/><Relationship Id="rId3" Type="http://schemas.openxmlformats.org/officeDocument/2006/relationships/slide" Target="slide17.xml"/><Relationship Id="rId7" Type="http://schemas.openxmlformats.org/officeDocument/2006/relationships/slide" Target="slide21.xml"/><Relationship Id="rId12" Type="http://schemas.openxmlformats.org/officeDocument/2006/relationships/slide" Target="slide26.xml"/><Relationship Id="rId2" Type="http://schemas.openxmlformats.org/officeDocument/2006/relationships/slide" Target="slide16.xml"/><Relationship Id="rId16"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5.xml"/><Relationship Id="rId5" Type="http://schemas.openxmlformats.org/officeDocument/2006/relationships/slide" Target="slide19.xml"/><Relationship Id="rId15" Type="http://schemas.openxmlformats.org/officeDocument/2006/relationships/slide" Target="slide29.xml"/><Relationship Id="rId10" Type="http://schemas.openxmlformats.org/officeDocument/2006/relationships/slide" Target="slide24.xml"/><Relationship Id="rId4" Type="http://schemas.openxmlformats.org/officeDocument/2006/relationships/slide" Target="slide18.xml"/><Relationship Id="rId9" Type="http://schemas.openxmlformats.org/officeDocument/2006/relationships/slide" Target="slide23.xml"/><Relationship Id="rId14" Type="http://schemas.openxmlformats.org/officeDocument/2006/relationships/slide" Target="slide28.xml"/></Relationships>
</file>

<file path=ppt/slides/_rels/slide1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2.xml"/><Relationship Id="rId3" Type="http://schemas.openxmlformats.org/officeDocument/2006/relationships/slide" Target="slide32.xml"/><Relationship Id="rId7" Type="http://schemas.openxmlformats.org/officeDocument/2006/relationships/slide" Target="slide36.xml"/><Relationship Id="rId12" Type="http://schemas.openxmlformats.org/officeDocument/2006/relationships/slide" Target="slide41.xml"/><Relationship Id="rId2" Type="http://schemas.openxmlformats.org/officeDocument/2006/relationships/slide" Target="slide31.xml"/><Relationship Id="rId16" Type="http://schemas.openxmlformats.org/officeDocument/2006/relationships/slide" Target="slide45.xml"/><Relationship Id="rId1" Type="http://schemas.openxmlformats.org/officeDocument/2006/relationships/slideLayout" Target="../slideLayouts/slideLayout7.xml"/><Relationship Id="rId6" Type="http://schemas.openxmlformats.org/officeDocument/2006/relationships/slide" Target="slide35.xml"/><Relationship Id="rId11" Type="http://schemas.openxmlformats.org/officeDocument/2006/relationships/slide" Target="slide40.xml"/><Relationship Id="rId5" Type="http://schemas.openxmlformats.org/officeDocument/2006/relationships/slide" Target="slide34.xml"/><Relationship Id="rId15" Type="http://schemas.openxmlformats.org/officeDocument/2006/relationships/slide" Target="slide44.xml"/><Relationship Id="rId10" Type="http://schemas.openxmlformats.org/officeDocument/2006/relationships/slide" Target="slide39.xml"/><Relationship Id="rId4" Type="http://schemas.openxmlformats.org/officeDocument/2006/relationships/slide" Target="slide33.xml"/><Relationship Id="rId9" Type="http://schemas.openxmlformats.org/officeDocument/2006/relationships/slide" Target="slide38.xml"/><Relationship Id="rId14" Type="http://schemas.openxmlformats.org/officeDocument/2006/relationships/slide" Target="slide43.xml"/></Relationships>
</file>

<file path=ppt/slides/_rels/slide13.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57.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6.xml"/><Relationship Id="rId2" Type="http://schemas.openxmlformats.org/officeDocument/2006/relationships/slide" Target="slide46.xml"/><Relationship Id="rId16" Type="http://schemas.openxmlformats.org/officeDocument/2006/relationships/slide" Target="slide60.xml"/><Relationship Id="rId1" Type="http://schemas.openxmlformats.org/officeDocument/2006/relationships/slideLayout" Target="../slideLayouts/slideLayout7.xml"/><Relationship Id="rId6" Type="http://schemas.openxmlformats.org/officeDocument/2006/relationships/slide" Target="slide50.xml"/><Relationship Id="rId11" Type="http://schemas.openxmlformats.org/officeDocument/2006/relationships/slide" Target="slide55.xml"/><Relationship Id="rId5" Type="http://schemas.openxmlformats.org/officeDocument/2006/relationships/slide" Target="slide49.xml"/><Relationship Id="rId15" Type="http://schemas.openxmlformats.org/officeDocument/2006/relationships/slide" Target="slide59.xml"/><Relationship Id="rId10" Type="http://schemas.openxmlformats.org/officeDocument/2006/relationships/slide" Target="slide54.xml"/><Relationship Id="rId4" Type="http://schemas.openxmlformats.org/officeDocument/2006/relationships/slide" Target="slide48.xml"/><Relationship Id="rId9" Type="http://schemas.openxmlformats.org/officeDocument/2006/relationships/slide" Target="slide53.xml"/><Relationship Id="rId14" Type="http://schemas.openxmlformats.org/officeDocument/2006/relationships/slide" Target="slide58.xml"/></Relationships>
</file>

<file path=ppt/slides/_rels/slide14.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73.xml"/><Relationship Id="rId3" Type="http://schemas.openxmlformats.org/officeDocument/2006/relationships/slide" Target="slide62.xml"/><Relationship Id="rId7" Type="http://schemas.openxmlformats.org/officeDocument/2006/relationships/slide" Target="slide66.xml"/><Relationship Id="rId12" Type="http://schemas.openxmlformats.org/officeDocument/2006/relationships/slide" Target="slide72.xml"/><Relationship Id="rId2" Type="http://schemas.openxmlformats.org/officeDocument/2006/relationships/slide" Target="slide61.xml"/><Relationship Id="rId16" Type="http://schemas.openxmlformats.org/officeDocument/2006/relationships/slide" Target="slide76.xml"/><Relationship Id="rId1" Type="http://schemas.openxmlformats.org/officeDocument/2006/relationships/slideLayout" Target="../slideLayouts/slideLayout7.xml"/><Relationship Id="rId6" Type="http://schemas.openxmlformats.org/officeDocument/2006/relationships/slide" Target="slide65.xml"/><Relationship Id="rId11" Type="http://schemas.openxmlformats.org/officeDocument/2006/relationships/slide" Target="slide71.xml"/><Relationship Id="rId5" Type="http://schemas.openxmlformats.org/officeDocument/2006/relationships/slide" Target="slide64.xml"/><Relationship Id="rId15" Type="http://schemas.openxmlformats.org/officeDocument/2006/relationships/slide" Target="slide75.xml"/><Relationship Id="rId10" Type="http://schemas.openxmlformats.org/officeDocument/2006/relationships/slide" Target="slide70.xml"/><Relationship Id="rId4" Type="http://schemas.openxmlformats.org/officeDocument/2006/relationships/slide" Target="slide63.xml"/><Relationship Id="rId9" Type="http://schemas.openxmlformats.org/officeDocument/2006/relationships/slide" Target="slide68.xml"/><Relationship Id="rId14" Type="http://schemas.openxmlformats.org/officeDocument/2006/relationships/slide" Target="slide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mujaddad.afzal@sit.ac.nz"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omer.altaf@op.ac.nz"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orcid.org/0000-0001-8511-1479" TargetMode="External"/><Relationship Id="rId2" Type="http://schemas.openxmlformats.org/officeDocument/2006/relationships/hyperlink" Target="mailto:hemal.amarasekara@sit.ac.nz"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mailto:andy.ang@sit.ac.nz" TargetMode="External"/><Relationship Id="rId2" Type="http://schemas.openxmlformats.org/officeDocument/2006/relationships/hyperlink" Target="https://orcid.org/0000-0002-4951-4737"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s://orcid.org/0000-0001-5704-764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www.op.ac.nz/"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doi.org/10.34074/proc.2204"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bruno.balducci@op.ac.nz" TargetMode="External"/><Relationship Id="rId2" Type="http://schemas.openxmlformats.org/officeDocument/2006/relationships/hyperlink" Target="https://orcid.org/0000-0002-0911-4114"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claire.benedict@sit.ac.nz"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francesca.brown@op.ac.nz" TargetMode="External"/><Relationship Id="rId2" Type="http://schemas.openxmlformats.org/officeDocument/2006/relationships/hyperlink" Target="https://orcid.org/0000-0001-8471-6468"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mailto:selena.coburn@sit.ac.nz" TargetMode="External"/><Relationship Id="rId2" Type="http://schemas.openxmlformats.org/officeDocument/2006/relationships/hyperlink" Target="https://orcid.org/0000-0002-0025-0339"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trish.conradson@sit.ac.nz"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sundeep.daggubati@ara.ac.nz"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tobiasd@op.ac.nz"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rachel.dibble@op.ac.nz" TargetMode="External"/><Relationship Id="rId2" Type="http://schemas.openxmlformats.org/officeDocument/2006/relationships/hyperlink" Target="https://orcid.org/0000-0002-6394-9120"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hyperlink" Target="mailto:rachel.dibble@op.ac.nz" TargetMode="External"/><Relationship Id="rId2" Type="http://schemas.openxmlformats.org/officeDocument/2006/relationships/hyperlink" Target="https://orcid.org/0000-0002-6394-9120"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hyperlink" Target="https://orcid.org/0000-0002-7473-238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barbara.dolamore@ara.ac.nz"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emma.fairs@ara.ac.nz"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hrisf@op.ac.nz"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carlo.gabriel@sit.ac.nz"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carlo.gabriel@sit.ac.nz"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orcid.org/0000-0002-6336-5045"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orcid.org/0000-0002-9566-8040" TargetMode="External"/><Relationship Id="rId4" Type="http://schemas.openxmlformats.org/officeDocument/2006/relationships/hyperlink" Target="mailto:edwin.rajah@op.ac.nz"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wayne.green@op.ac.nz"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downloadactivitybooks.com/"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orcid.org/0000-0001-8511-1479" TargetMode="External"/><Relationship Id="rId4" Type="http://schemas.openxmlformats.org/officeDocument/2006/relationships/hyperlink" Target="mailto:paulette.halstead@sit.ac.nz"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graeme.harris@ara.ac.nz"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orcid.org/0000-0002-4820-3099"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faisal.hasan@op.ac.nz"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martin.kean@op.ac.nz" TargetMode="External"/><Relationship Id="rId7" Type="http://schemas.openxmlformats.org/officeDocument/2006/relationships/image" Target="../media/image5.png"/><Relationship Id="rId2" Type="http://schemas.openxmlformats.org/officeDocument/2006/relationships/hyperlink" Target="https://orcid.org/0000-0002-7539-7976"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orcid.org/0000-0003-4089-2130" TargetMode="External"/><Relationship Id="rId4" Type="http://schemas.openxmlformats.org/officeDocument/2006/relationships/hyperlink" Target="https://orcid.org/0000-0003-2709-706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lynda.lawton@ara.ac.nz"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orcid.org/0000-0002-6388-4646"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Claudia.leong@ara.ac.nz"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helen.liley@sit.ac.nz"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timothy.lynch@op.ac.nz"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orcid.org/0000-0001-5699-0638"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mailto:edwin.rajah@op.ac.nz" TargetMode="External"/><Relationship Id="rId4" Type="http://schemas.openxmlformats.org/officeDocument/2006/relationships/hyperlink" Target="https://orcid.org/0000-0002-6336-5045"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orcid.org/0000-0002-8764-6490"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steph.mann@op.ac.nz"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ehan.masood@sit.ac.nz"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ehan.masood@sit.ac.nz"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ehan.masood@sit.ac.nz"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smccallum@op.ac.nz"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otagopoly.sharepoint.com/:f:/s/OPSITARA2022-Groups1QA/Ejww6frLTq9Atc1kDCWPu-4BCrRu_fqcz_w0M7JZFzcGQw?e=g5mEJD" TargetMode="External"/><Relationship Id="rId2" Type="http://schemas.openxmlformats.org/officeDocument/2006/relationships/hyperlink" Target="https://teams.microsoft.com/l/meetup-join/19%3ahhKp9dsHgro381wU0lXlklxHOdXck3Kuz6SFklqCEYE1%40thread.tacv2/1655848046671?context=%7b%22Tid%22%3a%22450e6824-88ab-4ad2-914d-b0f385da600c%22%2c%22Oid%22%3a%22040fb001-d52a-4068-b0ec-be7c6cbda2c4%22%7d" TargetMode="External"/><Relationship Id="rId1" Type="http://schemas.openxmlformats.org/officeDocument/2006/relationships/slideLayout" Target="../slideLayouts/slideLayout7.xml"/><Relationship Id="rId4" Type="http://schemas.openxmlformats.org/officeDocument/2006/relationships/hyperlink" Target="https://otagopoly.sharepoint.com/:f:/s/OPSITARA2022-QandAwithGroup1presenterscopy/EhXRqGRLyD1Jtcg2RgoNPgUBNV8D-GVfnpWEydlFlAeFbA?e=0obqie"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aroline.mccaw@op.ac.nz"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mailto:mark.mcentyre@ara.ac.nz"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farhadm@op.ac.nz"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amanthi.menike@sit.ac.nz"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jonathan.muhl@sit.ac.nz"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orcid.org/0000-0003-3000-7820"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john.mumford@sit.ac.nz"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organ.oliver@op.ac.nz"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orcid.org/0000-0001-7815-215X"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orcid.org/0000-0001-7941-8554" TargetMode="External"/><Relationship Id="rId4" Type="http://schemas.openxmlformats.org/officeDocument/2006/relationships/hyperlink" Target="mailto:peter.Olsen@ara.ac.nz"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orcid.org/0000-0003-2008-0426"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olufemi.omisakin@op.ac.nz"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orcid.org/0000-0002-7776-7280"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adele.parkinson@ara.ac.nz"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tagopoly.sharepoint.com/:f:/s/OPSITARA2022-5minutepresentationsGroups2and6/Eq0AbYaXFnpGumI8Pv2jDg8B88YzSFVrjvaR1ZzjhP2dtw?e=3qebof" TargetMode="External"/><Relationship Id="rId2" Type="http://schemas.openxmlformats.org/officeDocument/2006/relationships/hyperlink" Target="https://teams.microsoft.com/l/meetup-join/19%3ahhKp9dsHgro381wU0lXlklxHOdXck3Kuz6SFklqCEYE1%40thread.tacv2/1655848046671?context=%7b%22Tid%22%3a%22450e6824-88ab-4ad2-914d-b0f385da600c%22%2c%22Oid%22%3a%22040fb001-d52a-4068-b0ec-be7c6cbda2c4%22%7d" TargetMode="External"/><Relationship Id="rId1" Type="http://schemas.openxmlformats.org/officeDocument/2006/relationships/slideLayout" Target="../slideLayouts/slideLayout7.xml"/><Relationship Id="rId4" Type="http://schemas.openxmlformats.org/officeDocument/2006/relationships/hyperlink" Target="https://otagopoly.sharepoint.com/:f:/s/OPSITARA2022-QandAwithGroup6presenters/EirIafvPIDZIiVarzotz2XwBQD3bYtGfeS41ZWsq-p-s1Q?e=nWNeoj"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orcid.org/0000-0002-4337-5334"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amber.paterson@op.ac.nz"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orcid.org/0000-0002-4337-5334"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amber.paterson@op.ac.nz"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orcid.org/0000-0001-7373-3174"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brendan.reilly@ara.ac.nz"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orcid.org/0000-0003-1410-6503"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johanna.rhodes@sit.ac.nz"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orcid.org/0000-0002-2944-6933"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aica.rivero@sit.ac.nz"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phillip.roxborogh@ara.ac.nz"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mailto:bruce.russell@ara.ac.nz"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s://orcid.org/0000-0001-7185-7800"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leoni.schmidt@op.ac.nz"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mailto:ana.terry@op.ac.nz" TargetMode="External"/><Relationship Id="rId2" Type="http://schemas.openxmlformats.org/officeDocument/2006/relationships/hyperlink" Target="https://orcid.org/0000-0001-9437-9522"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otagopoly.sharepoint.com/:f:/s/OPSITARA2022-5minutepresentationsGroups3and7/EqnK_V6b2jVNinhA_ROHxcwBj92c6hdzj6KILkubWTVF-g?e=mFvLYC" TargetMode="External"/><Relationship Id="rId2" Type="http://schemas.openxmlformats.org/officeDocument/2006/relationships/hyperlink" Target="https://teams.microsoft.com/l/meetup-join/19%3ahhKp9dsHgro381wU0lXlklxHOdXck3Kuz6SFklqCEYE1%40thread.tacv2/1655848046671?context=%7b%22Tid%22%3a%22450e6824-88ab-4ad2-914d-b0f385da600c%22%2c%22Oid%22%3a%22040fb001-d52a-4068-b0ec-be7c6cbda2c4%22%7d" TargetMode="External"/><Relationship Id="rId1" Type="http://schemas.openxmlformats.org/officeDocument/2006/relationships/slideLayout" Target="../slideLayouts/slideLayout7.xml"/><Relationship Id="rId4" Type="http://schemas.openxmlformats.org/officeDocument/2006/relationships/hyperlink" Target="https://otagopoly.sharepoint.com/:f:/s/OPSITARA2022-QandAwithGroup7presenters/ErK7MnpZaExBnTppPoJgYowBiaFQzbJiDxy1RMS1WmxpsA?e=5aer3p"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orcid.org/0000-0002-9403-0280" TargetMode="External"/><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orcid.org/0000-0001-9037-0299" TargetMode="External"/><Relationship Id="rId5" Type="http://schemas.openxmlformats.org/officeDocument/2006/relationships/hyperlink" Target="https://orcid.org/0000-0003-1687-3423" TargetMode="External"/><Relationship Id="rId4" Type="http://schemas.openxmlformats.org/officeDocument/2006/relationships/hyperlink" Target="mailto:yvonne.thomas@op.ac.nz"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orcid.org/%200000-0001-9619-4871"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charmaine.tukua@ara.ac.nz"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orcid.org/0000-0001-8511-1479"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naveed.urrehman@sit.ac.nz"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mailto:melanie.welfare@ara.ac.nz"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orcid.org/0000-0002-3151-6187"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faye.wilson-hill@ara.ac.nz"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lynley.Woodward@sit.ac.nz"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mailto:max.yap@sit.ac.nz"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orcid.org/0000-0001-8511-1479"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otagopoly.sharepoint.com/:f:/s/OPSITARA2022-5minutepresentationsGroups4and8/Ep1unEkWuB1LrJG0fv_-t5sBc8SQlGiUvC0AoVUC1xYKnA?e=jPB4LF" TargetMode="External"/><Relationship Id="rId2" Type="http://schemas.openxmlformats.org/officeDocument/2006/relationships/hyperlink" Target="https://teams.microsoft.com/l/meetup-join/19%3ahhKp9dsHgro381wU0lXlklxHOdXck3Kuz6SFklqCEYE1%40thread.tacv2/1655848046671?context=%7b%22Tid%22%3a%22450e6824-88ab-4ad2-914d-b0f385da600c%22%2c%22Oid%22%3a%22040fb001-d52a-4068-b0ec-be7c6cbda2c4%22%7d" TargetMode="External"/><Relationship Id="rId1" Type="http://schemas.openxmlformats.org/officeDocument/2006/relationships/slideLayout" Target="../slideLayouts/slideLayout7.xml"/><Relationship Id="rId4" Type="http://schemas.openxmlformats.org/officeDocument/2006/relationships/hyperlink" Target="https://otagopoly.sharepoint.com/:f:/s/OPSITARA2022-QandAwithGroup8presenters/EmrqOF3tFOtCh2BIhuj0JHABgGVhm82VGufIgNoSG9wLzw?e=rSfrb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eams.microsoft.com/l/meetup-join/19%3aN3LIzoury2p9RpUEdXC8O_P5TRvYw2E8H6HyWJxrjxM1%40thread.tacv2/1655848588076?context=%7b%22Tid%22%3a%22450e6824-88ab-4ad2-914d-b0f385da600c%22%2c%22Oid%22%3a%22040fb001-d52a-4068-b0ec-be7c6cbda2c4%22%7d" TargetMode="External"/><Relationship Id="rId2" Type="http://schemas.openxmlformats.org/officeDocument/2006/relationships/hyperlink" Target="https://teams.microsoft.com/l/meetup-join/19%3ahhKp9dsHgro381wU0lXlklxHOdXck3Kuz6SFklqCEYE1%40thread.tacv2/1655848046671?context=%7b%22Tid%22%3a%22450e6824-88ab-4ad2-914d-b0f385da600c%22%2c%22Oid%22%3a%22040fb001-d52a-4068-b0ec-be7c6cbda2c4%22%7d" TargetMode="External"/><Relationship Id="rId1" Type="http://schemas.openxmlformats.org/officeDocument/2006/relationships/slideLayout" Target="../slideLayouts/slideLayout7.xml"/><Relationship Id="rId6" Type="http://schemas.openxmlformats.org/officeDocument/2006/relationships/hyperlink" Target="https://teams.microsoft.com/l/meetup-join/19%3a0_TDE8Dg9abgHkoXEfxh11cS0-4soDw69sUHrPOzjwA1%40thread.tacv2/1656458674570?context=%7b%22Tid%22%3a%22450e6824-88ab-4ad2-914d-b0f385da600c%22%2c%22Oid%22%3a%22040fb001-d52a-4068-b0ec-be7c6cbda2c4%22%7d" TargetMode="External"/><Relationship Id="rId5" Type="http://schemas.openxmlformats.org/officeDocument/2006/relationships/hyperlink" Target="https://teams.microsoft.com/l/meetup-join/19%3aVI2VWUkEc2vl9v15za7mKCUvOhSDF3sKTW1OtTnT0wA1%40thread.tacv2/1655848925430?context=%7b%22Tid%22%3a%22450e6824-88ab-4ad2-914d-b0f385da600c%22%2c%22Oid%22%3a%22040fb001-d52a-4068-b0ec-be7c6cbda2c4%22%7d" TargetMode="External"/><Relationship Id="rId4" Type="http://schemas.openxmlformats.org/officeDocument/2006/relationships/hyperlink" Target="https://teams.microsoft.com/l/meetup-join/19%3aGyvrdbxxbbBf8MGzI_fT_S3DNFtLwH2NWlq4wbAwrCw1%40thread.tacv2/1656458531407?context=%7b%22Tid%22%3a%22450e6824-88ab-4ad2-914d-b0f385da600c%22%2c%22Oid%22%3a%22040fb001-d52a-4068-b0ec-be7c6cbda2c4%22%7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2BC5EB-C67B-D582-8E12-A118CA0B21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30" y="0"/>
            <a:ext cx="7557988" cy="10690225"/>
          </a:xfrm>
          <a:prstGeom prst="rect">
            <a:avLst/>
          </a:prstGeom>
        </p:spPr>
      </p:pic>
    </p:spTree>
    <p:extLst>
      <p:ext uri="{BB962C8B-B14F-4D97-AF65-F5344CB8AC3E}">
        <p14:creationId xmlns:p14="http://schemas.microsoft.com/office/powerpoint/2010/main" val="1663070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81D0717-21DC-4903-9FB5-357057B38F91}"/>
              </a:ext>
            </a:extLst>
          </p:cNvPr>
          <p:cNvGraphicFramePr>
            <a:graphicFrameLocks noGrp="1"/>
          </p:cNvGraphicFramePr>
          <p:nvPr>
            <p:extLst>
              <p:ext uri="{D42A27DB-BD31-4B8C-83A1-F6EECF244321}">
                <p14:modId xmlns:p14="http://schemas.microsoft.com/office/powerpoint/2010/main" val="261974285"/>
              </p:ext>
            </p:extLst>
          </p:nvPr>
        </p:nvGraphicFramePr>
        <p:xfrm>
          <a:off x="576299" y="927890"/>
          <a:ext cx="6403236" cy="7749770"/>
        </p:xfrm>
        <a:graphic>
          <a:graphicData uri="http://schemas.openxmlformats.org/drawingml/2006/table">
            <a:tbl>
              <a:tblPr firstRow="1" bandRow="1">
                <a:tableStyleId>{5C22544A-7EE6-4342-B048-85BDC9FD1C3A}</a:tableStyleId>
              </a:tblPr>
              <a:tblGrid>
                <a:gridCol w="1970131">
                  <a:extLst>
                    <a:ext uri="{9D8B030D-6E8A-4147-A177-3AD203B41FA5}">
                      <a16:colId xmlns:a16="http://schemas.microsoft.com/office/drawing/2014/main" val="2760625885"/>
                    </a:ext>
                  </a:extLst>
                </a:gridCol>
                <a:gridCol w="4433105">
                  <a:extLst>
                    <a:ext uri="{9D8B030D-6E8A-4147-A177-3AD203B41FA5}">
                      <a16:colId xmlns:a16="http://schemas.microsoft.com/office/drawing/2014/main" val="3549295261"/>
                    </a:ext>
                  </a:extLst>
                </a:gridCol>
              </a:tblGrid>
              <a:tr h="634692">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Amber Paterson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and Ron Bull</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What is the effectiveness of embedding tikanga and </a:t>
                      </a:r>
                      <a:r>
                        <a:rPr lang="en-US" sz="1100" b="0" kern="1200" dirty="0" err="1">
                          <a:solidFill>
                            <a:schemeClr val="tx1"/>
                          </a:solidFill>
                          <a:latin typeface="Avenir Next LT Pro" panose="020B0504020202020204" pitchFamily="34" charset="0"/>
                          <a:ea typeface="+mn-ea"/>
                          <a:cs typeface="Arial" panose="020B0604020202020204" pitchFamily="34" charset="0"/>
                        </a:rPr>
                        <a:t>te</a:t>
                      </a:r>
                      <a:r>
                        <a:rPr lang="en-US" sz="1100" b="0" kern="1200" dirty="0">
                          <a:solidFill>
                            <a:schemeClr val="tx1"/>
                          </a:solidFill>
                          <a:latin typeface="Avenir Next LT Pro" panose="020B0504020202020204" pitchFamily="34" charset="0"/>
                          <a:ea typeface="+mn-ea"/>
                          <a:cs typeface="Arial" panose="020B0604020202020204" pitchFamily="34" charset="0"/>
                        </a:rPr>
                        <a:t> </a:t>
                      </a:r>
                      <a:r>
                        <a:rPr lang="en-US" sz="1100" b="0" kern="1200" dirty="0" err="1">
                          <a:solidFill>
                            <a:schemeClr val="tx1"/>
                          </a:solidFill>
                          <a:latin typeface="Avenir Next LT Pro" panose="020B0504020202020204" pitchFamily="34" charset="0"/>
                          <a:ea typeface="+mn-ea"/>
                          <a:cs typeface="Arial" panose="020B0604020202020204" pitchFamily="34" charset="0"/>
                        </a:rPr>
                        <a:t>reo</a:t>
                      </a:r>
                      <a:r>
                        <a:rPr lang="en-US" sz="1100" b="0" kern="1200" dirty="0">
                          <a:solidFill>
                            <a:schemeClr val="tx1"/>
                          </a:solidFill>
                          <a:latin typeface="Avenir Next LT Pro" panose="020B0504020202020204" pitchFamily="34" charset="0"/>
                          <a:ea typeface="+mn-ea"/>
                          <a:cs typeface="Arial" panose="020B0604020202020204" pitchFamily="34" charset="0"/>
                        </a:rPr>
                        <a:t> Māori in the development and delivery of programmes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0161914"/>
                  </a:ext>
                </a:extLst>
              </a:tr>
              <a:tr h="403199">
                <a:tc>
                  <a:txBody>
                    <a:bodyPr/>
                    <a:lstStyle/>
                    <a:p>
                      <a:r>
                        <a:rPr lang="en-NZ" sz="1100" b="1" dirty="0">
                          <a:solidFill>
                            <a:schemeClr val="tx1"/>
                          </a:solidFill>
                          <a:latin typeface="Avenir Next LT Pro" panose="020B0504020202020204" pitchFamily="34" charset="0"/>
                          <a:cs typeface="Arial" panose="020B0604020202020204" pitchFamily="34" charset="0"/>
                        </a:rPr>
                        <a:t>1.00 – 1.30pm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1" dirty="0">
                          <a:solidFill>
                            <a:schemeClr val="tx1"/>
                          </a:solidFill>
                          <a:latin typeface="Avenir Next LT Pro" panose="020B0504020202020204" pitchFamily="34" charset="0"/>
                          <a:cs typeface="Arial" panose="020B0604020202020204" pitchFamily="34" charset="0"/>
                        </a:rPr>
                        <a:t>Lunch break</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444917"/>
                  </a:ext>
                </a:extLst>
              </a:tr>
              <a:tr h="0">
                <a:tc>
                  <a:txBody>
                    <a:bodyPr/>
                    <a:lstStyle/>
                    <a:p>
                      <a:r>
                        <a:rPr lang="en-NZ" sz="1100" b="1" dirty="0">
                          <a:solidFill>
                            <a:schemeClr val="tx1"/>
                          </a:solidFill>
                          <a:latin typeface="Avenir Next LT Pro" panose="020B0504020202020204" pitchFamily="34" charset="0"/>
                          <a:cs typeface="Arial" panose="020B0604020202020204" pitchFamily="34" charset="0"/>
                        </a:rPr>
                        <a:t>1.30 – 2.00pm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1" dirty="0">
                          <a:solidFill>
                            <a:schemeClr val="tx1"/>
                          </a:solidFill>
                          <a:latin typeface="Avenir Next LT Pro" panose="020B0504020202020204" pitchFamily="34" charset="0"/>
                          <a:cs typeface="Arial" panose="020B0604020202020204" pitchFamily="34" charset="0"/>
                        </a:rPr>
                        <a:t>Q and A sessions with 5min presenters</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3705971"/>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endParaRPr lang="en-NZ" sz="1100" b="1"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dirty="0">
                          <a:solidFill>
                            <a:schemeClr val="tx1"/>
                          </a:solidFill>
                          <a:latin typeface="Avenir Next LT Pro" panose="020B0504020202020204" pitchFamily="34" charset="0"/>
                          <a:cs typeface="Arial" panose="020B0604020202020204" pitchFamily="34" charset="0"/>
                        </a:rPr>
                        <a:t>Group 3 (</a:t>
                      </a:r>
                      <a:r>
                        <a:rPr lang="en-NZ" sz="1100" b="0" dirty="0">
                          <a:solidFill>
                            <a:schemeClr val="tx1"/>
                          </a:solidFill>
                          <a:latin typeface="Avenir Next LT Pro" panose="020B0504020202020204" pitchFamily="34" charset="0"/>
                          <a:cs typeface="Arial" panose="020B0604020202020204" pitchFamily="34" charset="0"/>
                          <a:hlinkClick r:id="rId2"/>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299543"/>
                  </a:ext>
                </a:extLst>
              </a:tr>
              <a:tr h="407216">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endParaRPr lang="en-NZ" sz="1100" b="1"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dirty="0">
                          <a:solidFill>
                            <a:schemeClr val="tx1"/>
                          </a:solidFill>
                          <a:latin typeface="Avenir Next LT Pro" panose="020B0504020202020204" pitchFamily="34" charset="0"/>
                          <a:cs typeface="Arial" panose="020B0604020202020204" pitchFamily="34" charset="0"/>
                        </a:rPr>
                        <a:t>Group 7 (</a:t>
                      </a:r>
                      <a:r>
                        <a:rPr lang="en-NZ" sz="1100" b="0" dirty="0">
                          <a:solidFill>
                            <a:schemeClr val="tx1"/>
                          </a:solidFill>
                          <a:latin typeface="Avenir Next LT Pro" panose="020B0504020202020204" pitchFamily="34" charset="0"/>
                          <a:cs typeface="Arial" panose="020B0604020202020204" pitchFamily="34" charset="0"/>
                          <a:hlinkClick r:id="rId3"/>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394718"/>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venir Next LT Pro" panose="020B0504020202020204" pitchFamily="34" charset="0"/>
                          <a:ea typeface="+mn-ea"/>
                          <a:cs typeface="Arial" panose="020B0604020202020204" pitchFamily="34" charset="0"/>
                        </a:rPr>
                        <a:t>2.00 – 3.00pm</a:t>
                      </a:r>
                      <a:endParaRPr lang="en-NZ" sz="1100" b="1"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Session 9: Learning and Teaching</a:t>
                      </a:r>
                    </a:p>
                    <a:p>
                      <a:r>
                        <a:rPr lang="en-NZ" sz="1100" b="1" dirty="0">
                          <a:solidFill>
                            <a:schemeClr val="tx1"/>
                          </a:solidFill>
                          <a:latin typeface="Avenir Next LT Pro" panose="020B0504020202020204" pitchFamily="34" charset="0"/>
                          <a:cs typeface="Arial" panose="020B0604020202020204" pitchFamily="34" charset="0"/>
                        </a:rPr>
                        <a:t>– chaired by Charmaine </a:t>
                      </a:r>
                      <a:r>
                        <a:rPr lang="en-NZ" sz="1100" b="1" dirty="0" err="1">
                          <a:solidFill>
                            <a:schemeClr val="tx1"/>
                          </a:solidFill>
                          <a:latin typeface="Avenir Next LT Pro" panose="020B0504020202020204" pitchFamily="34" charset="0"/>
                          <a:cs typeface="Arial" panose="020B0604020202020204" pitchFamily="34" charset="0"/>
                        </a:rPr>
                        <a:t>Tukua</a:t>
                      </a:r>
                      <a:r>
                        <a:rPr lang="en-NZ" sz="1100" b="1" dirty="0">
                          <a:solidFill>
                            <a:schemeClr val="tx1"/>
                          </a:solidFill>
                          <a:latin typeface="Avenir Next LT Pro" panose="020B0504020202020204" pitchFamily="34" charset="0"/>
                          <a:cs typeface="Arial" panose="020B0604020202020204" pitchFamily="34" charset="0"/>
                        </a:rPr>
                        <a:t> </a:t>
                      </a:r>
                    </a:p>
                    <a:p>
                      <a:r>
                        <a:rPr lang="en-NZ" sz="1100" b="0" dirty="0">
                          <a:solidFill>
                            <a:schemeClr val="tx1"/>
                          </a:solidFill>
                          <a:latin typeface="Avenir Next LT Pro" panose="020B0504020202020204" pitchFamily="34" charset="0"/>
                          <a:cs typeface="Arial" panose="020B0604020202020204" pitchFamily="34" charset="0"/>
                        </a:rPr>
                        <a:t>(3 x 15min plus question time. </a:t>
                      </a:r>
                      <a:r>
                        <a:rPr lang="en-NZ" sz="1100" b="0" dirty="0">
                          <a:solidFill>
                            <a:schemeClr val="tx1"/>
                          </a:solidFill>
                          <a:latin typeface="Avenir Next LT Pro" panose="020B0504020202020204" pitchFamily="34" charset="0"/>
                          <a:cs typeface="Arial" panose="020B0604020202020204" pitchFamily="34" charset="0"/>
                          <a:hlinkClick r:id="rId4"/>
                        </a:rPr>
                        <a:t>Click here to join</a:t>
                      </a:r>
                      <a:r>
                        <a:rPr lang="en-NZ" sz="1100" b="0" dirty="0">
                          <a:solidFill>
                            <a:schemeClr val="tx1"/>
                          </a:solidFill>
                          <a:latin typeface="Avenir Next LT Pro" panose="020B0504020202020204" pitchFamily="34" charset="0"/>
                          <a:cs typeface="Arial" panose="020B0604020202020204" pitchFamily="34" charset="0"/>
                        </a:rPr>
                        <a:t>.) </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572038"/>
                  </a:ext>
                </a:extLst>
              </a:tr>
              <a:tr h="271334">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Caro McCaw</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Let’s Chat!</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7653980"/>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Bruno Balducci and  </a:t>
                      </a:r>
                      <a:r>
                        <a:rPr lang="en-NZ" sz="1100" b="0" kern="1200" dirty="0">
                          <a:solidFill>
                            <a:schemeClr val="tx1"/>
                          </a:solidFill>
                          <a:latin typeface="Avenir Next LT Pro" panose="020B0504020202020204" pitchFamily="34" charset="0"/>
                          <a:ea typeface="+mn-ea"/>
                          <a:cs typeface="Arial" panose="020B0604020202020204" pitchFamily="34" charset="0"/>
                        </a:rPr>
                        <a:t>Kishwer Sultana</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Reflective learning: How do English language students </a:t>
                      </a:r>
                      <a:r>
                        <a:rPr lang="en-US" sz="1100" b="0" kern="1200" dirty="0" err="1">
                          <a:solidFill>
                            <a:schemeClr val="tx1"/>
                          </a:solidFill>
                          <a:latin typeface="Avenir Next LT Pro" panose="020B0504020202020204" pitchFamily="34" charset="0"/>
                          <a:ea typeface="+mn-ea"/>
                          <a:cs typeface="Arial" panose="020B0604020202020204" pitchFamily="34" charset="0"/>
                        </a:rPr>
                        <a:t>rationalise</a:t>
                      </a:r>
                      <a:r>
                        <a:rPr lang="en-US" sz="1100" b="0" kern="1200" dirty="0">
                          <a:solidFill>
                            <a:schemeClr val="tx1"/>
                          </a:solidFill>
                          <a:latin typeface="Avenir Next LT Pro" panose="020B0504020202020204" pitchFamily="34" charset="0"/>
                          <a:ea typeface="+mn-ea"/>
                          <a:cs typeface="Arial" panose="020B0604020202020204" pitchFamily="34" charset="0"/>
                        </a:rPr>
                        <a:t> their editing decisions on written work?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371664"/>
                  </a:ext>
                </a:extLst>
              </a:tr>
              <a:tr h="649806">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Rachel Dibble and </a:t>
                      </a:r>
                      <a:r>
                        <a:rPr lang="en-NZ" sz="1100" b="0" kern="1200" dirty="0">
                          <a:solidFill>
                            <a:schemeClr val="tx1"/>
                          </a:solidFill>
                          <a:latin typeface="Avenir Next LT Pro" panose="020B0504020202020204" pitchFamily="34" charset="0"/>
                          <a:ea typeface="+mn-ea"/>
                          <a:cs typeface="Arial" panose="020B0604020202020204" pitchFamily="34" charset="0"/>
                        </a:rPr>
                        <a:t>Mackenzie Chapman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A reflection on </a:t>
                      </a:r>
                      <a:r>
                        <a:rPr lang="en-US" sz="1100" b="0" kern="1200" dirty="0" err="1">
                          <a:solidFill>
                            <a:schemeClr val="tx1"/>
                          </a:solidFill>
                          <a:latin typeface="Avenir Next LT Pro" panose="020B0504020202020204" pitchFamily="34" charset="0"/>
                          <a:ea typeface="+mn-ea"/>
                          <a:cs typeface="Arial" panose="020B0604020202020204" pitchFamily="34" charset="0"/>
                        </a:rPr>
                        <a:t>Tuakana</a:t>
                      </a:r>
                      <a:r>
                        <a:rPr lang="en-US" sz="1100" b="0" kern="1200" dirty="0">
                          <a:solidFill>
                            <a:schemeClr val="tx1"/>
                          </a:solidFill>
                          <a:latin typeface="Avenir Next LT Pro" panose="020B0504020202020204" pitchFamily="34" charset="0"/>
                          <a:ea typeface="+mn-ea"/>
                          <a:cs typeface="Arial" panose="020B0604020202020204" pitchFamily="34" charset="0"/>
                        </a:rPr>
                        <a:t> </a:t>
                      </a:r>
                      <a:r>
                        <a:rPr lang="en-US" sz="1100" b="0" kern="1200" dirty="0" err="1">
                          <a:solidFill>
                            <a:schemeClr val="tx1"/>
                          </a:solidFill>
                          <a:latin typeface="Avenir Next LT Pro" panose="020B0504020202020204" pitchFamily="34" charset="0"/>
                          <a:ea typeface="+mn-ea"/>
                          <a:cs typeface="Arial" panose="020B0604020202020204" pitchFamily="34" charset="0"/>
                        </a:rPr>
                        <a:t>Teina</a:t>
                      </a:r>
                      <a:r>
                        <a:rPr lang="en-US" sz="1100" b="0" kern="1200" dirty="0">
                          <a:solidFill>
                            <a:schemeClr val="tx1"/>
                          </a:solidFill>
                          <a:latin typeface="Avenir Next LT Pro" panose="020B0504020202020204" pitchFamily="34" charset="0"/>
                          <a:ea typeface="+mn-ea"/>
                          <a:cs typeface="Arial" panose="020B0604020202020204" pitchFamily="34" charset="0"/>
                        </a:rPr>
                        <a:t> as teaching practice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9329701"/>
                  </a:ext>
                </a:extLst>
              </a:tr>
              <a:tr h="407217">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1" kern="1200" dirty="0">
                          <a:solidFill>
                            <a:schemeClr val="tx1"/>
                          </a:solidFill>
                          <a:latin typeface="Avenir Next LT Pro" panose="020B0504020202020204" pitchFamily="34" charset="0"/>
                          <a:ea typeface="+mn-ea"/>
                          <a:cs typeface="Arial" panose="020B0604020202020204" pitchFamily="34" charset="0"/>
                        </a:rPr>
                        <a:t>3.00 – 3.15pm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kern="1200" dirty="0">
                          <a:solidFill>
                            <a:schemeClr val="tx1"/>
                          </a:solidFill>
                          <a:latin typeface="Avenir Next LT Pro" panose="020B0504020202020204" pitchFamily="34" charset="0"/>
                          <a:ea typeface="+mn-ea"/>
                          <a:cs typeface="Arial" panose="020B0604020202020204" pitchFamily="34" charset="0"/>
                        </a:rPr>
                        <a:t>Break</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7524676"/>
                  </a:ext>
                </a:extLst>
              </a:tr>
              <a:tr h="0">
                <a:tc>
                  <a:txBody>
                    <a:bodyPr/>
                    <a:lstStyle/>
                    <a:p>
                      <a:r>
                        <a:rPr lang="en-NZ" sz="1100" b="1" dirty="0">
                          <a:solidFill>
                            <a:schemeClr val="tx1"/>
                          </a:solidFill>
                          <a:latin typeface="Avenir Next LT Pro" panose="020B0504020202020204" pitchFamily="34" charset="0"/>
                          <a:cs typeface="Arial" panose="020B0604020202020204" pitchFamily="34" charset="0"/>
                        </a:rPr>
                        <a:t>3.15 – 3.45pm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1" dirty="0">
                          <a:solidFill>
                            <a:schemeClr val="tx1"/>
                          </a:solidFill>
                          <a:latin typeface="Avenir Next LT Pro" panose="020B0504020202020204" pitchFamily="34" charset="0"/>
                          <a:cs typeface="Arial" panose="020B0604020202020204" pitchFamily="34" charset="0"/>
                        </a:rPr>
                        <a:t>Q and A sessions with 5min presenters</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2993010"/>
                  </a:ext>
                </a:extLst>
              </a:tr>
              <a:tr h="0">
                <a:tc>
                  <a:txBody>
                    <a:bodyPr/>
                    <a:lstStyle/>
                    <a:p>
                      <a:endParaRPr lang="en-NZ" sz="1100" b="1" dirty="0">
                        <a:solidFill>
                          <a:schemeClr val="tx1"/>
                        </a:solidFill>
                        <a:latin typeface="Avenir Next LT Pro" panose="020B0504020202020204" pitchFamily="34" charset="0"/>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dirty="0">
                          <a:solidFill>
                            <a:schemeClr val="tx1"/>
                          </a:solidFill>
                          <a:latin typeface="Avenir Next LT Pro" panose="020B0504020202020204" pitchFamily="34" charset="0"/>
                          <a:cs typeface="Arial" panose="020B0604020202020204" pitchFamily="34" charset="0"/>
                        </a:rPr>
                        <a:t>Group 4 (</a:t>
                      </a:r>
                      <a:r>
                        <a:rPr lang="en-NZ" sz="1100" b="0" dirty="0">
                          <a:solidFill>
                            <a:schemeClr val="tx1"/>
                          </a:solidFill>
                          <a:latin typeface="Avenir Next LT Pro" panose="020B0504020202020204" pitchFamily="34" charset="0"/>
                          <a:cs typeface="Arial" panose="020B0604020202020204" pitchFamily="34" charset="0"/>
                          <a:hlinkClick r:id="rId5"/>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44154"/>
                  </a:ext>
                </a:extLst>
              </a:tr>
              <a:tr h="407217">
                <a:tc>
                  <a:txBody>
                    <a:bodyPr/>
                    <a:lstStyle/>
                    <a:p>
                      <a:endParaRPr lang="en-NZ" sz="1100" b="1" dirty="0">
                        <a:solidFill>
                          <a:schemeClr val="tx1"/>
                        </a:solidFill>
                        <a:latin typeface="Avenir Next LT Pro" panose="020B0504020202020204" pitchFamily="34" charset="0"/>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dirty="0">
                          <a:solidFill>
                            <a:schemeClr val="tx1"/>
                          </a:solidFill>
                          <a:latin typeface="Avenir Next LT Pro" panose="020B0504020202020204" pitchFamily="34" charset="0"/>
                          <a:cs typeface="Arial" panose="020B0604020202020204" pitchFamily="34" charset="0"/>
                        </a:rPr>
                        <a:t>Group 8 (</a:t>
                      </a:r>
                      <a:r>
                        <a:rPr lang="en-NZ" sz="1100" b="0" dirty="0">
                          <a:solidFill>
                            <a:schemeClr val="tx1"/>
                          </a:solidFill>
                          <a:latin typeface="Avenir Next LT Pro" panose="020B0504020202020204" pitchFamily="34" charset="0"/>
                          <a:cs typeface="Arial" panose="020B0604020202020204" pitchFamily="34" charset="0"/>
                          <a:hlinkClick r:id="rId6"/>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062908"/>
                  </a:ext>
                </a:extLst>
              </a:tr>
              <a:tr h="298839">
                <a:tc>
                  <a:txBody>
                    <a:bodyPr/>
                    <a:lstStyle/>
                    <a:p>
                      <a:r>
                        <a:rPr lang="en-NZ" sz="1100" b="1" dirty="0">
                          <a:solidFill>
                            <a:schemeClr val="tx1"/>
                          </a:solidFill>
                          <a:latin typeface="Avenir Next LT Pro" panose="020B0504020202020204" pitchFamily="34" charset="0"/>
                          <a:cs typeface="Arial" panose="020B0604020202020204" pitchFamily="34" charset="0"/>
                        </a:rPr>
                        <a:t>3.45 – 4.30pm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Session 10: Learning and Teaching</a:t>
                      </a:r>
                    </a:p>
                    <a:p>
                      <a:r>
                        <a:rPr lang="en-NZ" sz="1100" b="1" dirty="0">
                          <a:solidFill>
                            <a:schemeClr val="tx1"/>
                          </a:solidFill>
                          <a:latin typeface="Avenir Next LT Pro" panose="020B0504020202020204" pitchFamily="34" charset="0"/>
                          <a:cs typeface="Arial" panose="020B0604020202020204" pitchFamily="34" charset="0"/>
                        </a:rPr>
                        <a:t>– chaired by Phillip </a:t>
                      </a:r>
                      <a:r>
                        <a:rPr lang="en-NZ" sz="1100" b="1" dirty="0" err="1">
                          <a:solidFill>
                            <a:schemeClr val="tx1"/>
                          </a:solidFill>
                          <a:latin typeface="Avenir Next LT Pro" panose="020B0504020202020204" pitchFamily="34" charset="0"/>
                          <a:cs typeface="Arial" panose="020B0604020202020204" pitchFamily="34" charset="0"/>
                        </a:rPr>
                        <a:t>Roxborogh</a:t>
                      </a:r>
                      <a:r>
                        <a:rPr lang="en-NZ" sz="1100" b="1" dirty="0">
                          <a:solidFill>
                            <a:schemeClr val="tx1"/>
                          </a:solidFill>
                          <a:latin typeface="Avenir Next LT Pro" panose="020B0504020202020204" pitchFamily="34" charset="0"/>
                          <a:cs typeface="Arial" panose="020B0604020202020204" pitchFamily="34" charset="0"/>
                        </a:rPr>
                        <a:t> </a:t>
                      </a:r>
                    </a:p>
                    <a:p>
                      <a:r>
                        <a:rPr lang="en-NZ" sz="1100" b="0" dirty="0">
                          <a:solidFill>
                            <a:schemeClr val="tx1"/>
                          </a:solidFill>
                          <a:latin typeface="Avenir Next LT Pro" panose="020B0504020202020204" pitchFamily="34" charset="0"/>
                          <a:cs typeface="Arial" panose="020B0604020202020204" pitchFamily="34" charset="0"/>
                        </a:rPr>
                        <a:t>(2 x 15min plus question time. </a:t>
                      </a:r>
                      <a:r>
                        <a:rPr lang="en-NZ" sz="1100" b="0" dirty="0">
                          <a:solidFill>
                            <a:schemeClr val="tx1"/>
                          </a:solidFill>
                          <a:latin typeface="Avenir Next LT Pro" panose="020B0504020202020204" pitchFamily="34" charset="0"/>
                          <a:cs typeface="Arial" panose="020B0604020202020204" pitchFamily="34" charset="0"/>
                          <a:hlinkClick r:id="rId4"/>
                        </a:rPr>
                        <a:t>Click here to join</a:t>
                      </a:r>
                      <a:r>
                        <a:rPr lang="en-NZ" sz="1100" b="0" dirty="0">
                          <a:solidFill>
                            <a:schemeClr val="tx1"/>
                          </a:solidFill>
                          <a:latin typeface="Avenir Next LT Pro" panose="020B0504020202020204" pitchFamily="34" charset="0"/>
                          <a:cs typeface="Arial" panose="020B0604020202020204" pitchFamily="34" charset="0"/>
                        </a:rPr>
                        <a:t>.) </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155832"/>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Lynda Lawton</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Constructing NEET young people as economic liabilities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8729971"/>
                  </a:ext>
                </a:extLst>
              </a:tr>
              <a:tr h="771823">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Ana Terry,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Michelle Ashbury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and Ruth Myers</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Visualising Thinking: Exploring Visual Literacy in Foundation Learning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670043"/>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venir Next LT Pro" panose="020B0504020202020204" pitchFamily="34" charset="0"/>
                          <a:ea typeface="+mn-ea"/>
                          <a:cs typeface="Arial" panose="020B0604020202020204" pitchFamily="34" charset="0"/>
                        </a:rPr>
                        <a:t>4.30pm </a:t>
                      </a:r>
                      <a:endParaRPr lang="en-NZ" sz="1100" b="1"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Close</a:t>
                      </a:r>
                      <a:endParaRPr lang="en-NZ" sz="1100" b="0" dirty="0">
                        <a:solidFill>
                          <a:schemeClr val="tx1"/>
                        </a:solidFill>
                        <a:latin typeface="Avenir Next LT Pro" panose="020B0504020202020204" pitchFamily="34" charset="0"/>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571125"/>
                  </a:ext>
                </a:extLst>
              </a:tr>
            </a:tbl>
          </a:graphicData>
        </a:graphic>
      </p:graphicFrame>
      <p:sp>
        <p:nvSpPr>
          <p:cNvPr id="4" name="Rectangle 3">
            <a:extLst>
              <a:ext uri="{FF2B5EF4-FFF2-40B4-BE49-F238E27FC236}">
                <a16:creationId xmlns:a16="http://schemas.microsoft.com/office/drawing/2014/main" id="{4313E5C1-5EDE-42BD-B85C-02109C940968}"/>
              </a:ext>
            </a:extLst>
          </p:cNvPr>
          <p:cNvSpPr/>
          <p:nvPr/>
        </p:nvSpPr>
        <p:spPr>
          <a:xfrm>
            <a:off x="576299" y="371492"/>
            <a:ext cx="6986551" cy="383106"/>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NZ" sz="1295" b="1" dirty="0">
                <a:solidFill>
                  <a:srgbClr val="FEE8B6"/>
                </a:solidFill>
                <a:latin typeface="Avenir Next LT Pro" panose="020B0504020202020204" pitchFamily="34" charset="0"/>
                <a:cs typeface="Arial" panose="020B0604020202020204" pitchFamily="34" charset="0"/>
              </a:rPr>
              <a:t>Programme – 15 July 2022</a:t>
            </a:r>
          </a:p>
        </p:txBody>
      </p:sp>
      <p:sp>
        <p:nvSpPr>
          <p:cNvPr id="6" name="Footer Placeholder 4">
            <a:extLst>
              <a:ext uri="{FF2B5EF4-FFF2-40B4-BE49-F238E27FC236}">
                <a16:creationId xmlns:a16="http://schemas.microsoft.com/office/drawing/2014/main" id="{20D886DD-6463-CBE7-E766-9100DAB473E6}"/>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7" name="Slide Number Placeholder 5">
            <a:extLst>
              <a:ext uri="{FF2B5EF4-FFF2-40B4-BE49-F238E27FC236}">
                <a16:creationId xmlns:a16="http://schemas.microsoft.com/office/drawing/2014/main" id="{579C4486-0ABC-F190-350F-2DCDF28155BF}"/>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10</a:t>
            </a:fld>
            <a:endParaRPr lang="en-NZ" dirty="0"/>
          </a:p>
        </p:txBody>
      </p:sp>
    </p:spTree>
    <p:extLst>
      <p:ext uri="{BB962C8B-B14F-4D97-AF65-F5344CB8AC3E}">
        <p14:creationId xmlns:p14="http://schemas.microsoft.com/office/powerpoint/2010/main" val="402605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81D0717-21DC-4903-9FB5-357057B38F91}"/>
              </a:ext>
            </a:extLst>
          </p:cNvPr>
          <p:cNvGraphicFramePr>
            <a:graphicFrameLocks noGrp="1"/>
          </p:cNvGraphicFramePr>
          <p:nvPr>
            <p:extLst>
              <p:ext uri="{D42A27DB-BD31-4B8C-83A1-F6EECF244321}">
                <p14:modId xmlns:p14="http://schemas.microsoft.com/office/powerpoint/2010/main" val="4025177770"/>
              </p:ext>
            </p:extLst>
          </p:nvPr>
        </p:nvGraphicFramePr>
        <p:xfrm>
          <a:off x="576302" y="870016"/>
          <a:ext cx="6410248" cy="8539680"/>
        </p:xfrm>
        <a:graphic>
          <a:graphicData uri="http://schemas.openxmlformats.org/drawingml/2006/table">
            <a:tbl>
              <a:tblPr firstRow="1" bandRow="1">
                <a:tableStyleId>{5C22544A-7EE6-4342-B048-85BDC9FD1C3A}</a:tableStyleId>
              </a:tblPr>
              <a:tblGrid>
                <a:gridCol w="1778278">
                  <a:extLst>
                    <a:ext uri="{9D8B030D-6E8A-4147-A177-3AD203B41FA5}">
                      <a16:colId xmlns:a16="http://schemas.microsoft.com/office/drawing/2014/main" val="2760625885"/>
                    </a:ext>
                  </a:extLst>
                </a:gridCol>
                <a:gridCol w="4239198">
                  <a:extLst>
                    <a:ext uri="{9D8B030D-6E8A-4147-A177-3AD203B41FA5}">
                      <a16:colId xmlns:a16="http://schemas.microsoft.com/office/drawing/2014/main" val="625950597"/>
                    </a:ext>
                  </a:extLst>
                </a:gridCol>
                <a:gridCol w="392772">
                  <a:extLst>
                    <a:ext uri="{9D8B030D-6E8A-4147-A177-3AD203B41FA5}">
                      <a16:colId xmlns:a16="http://schemas.microsoft.com/office/drawing/2014/main" val="2762053064"/>
                    </a:ext>
                  </a:extLst>
                </a:gridCol>
              </a:tblGrid>
              <a:tr h="194855">
                <a:tc>
                  <a:txBody>
                    <a:bodyPr/>
                    <a:lstStyle/>
                    <a:p>
                      <a:r>
                        <a:rPr lang="en-NZ" sz="1200" b="0" dirty="0">
                          <a:solidFill>
                            <a:schemeClr val="tx1"/>
                          </a:solidFill>
                          <a:latin typeface="Avenir Next LT Pro" panose="020B0504020202020204" pitchFamily="34" charset="0"/>
                          <a:cs typeface="Arial" panose="020B0604020202020204" pitchFamily="34" charset="0"/>
                        </a:rPr>
                        <a:t>Programme</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1100" b="0" dirty="0">
                        <a:solidFill>
                          <a:schemeClr val="tx1"/>
                        </a:solidFill>
                        <a:latin typeface="Avenir Next LT Pro" panose="020B0504020202020204" pitchFamily="34" charset="0"/>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5</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572038"/>
                  </a:ext>
                </a:extLst>
              </a:tr>
              <a:tr h="336312">
                <a:tc gridSpan="2">
                  <a:txBody>
                    <a:bodyPr/>
                    <a:lstStyle/>
                    <a:p>
                      <a:r>
                        <a:rPr lang="en-NZ" sz="1200" b="0" dirty="0">
                          <a:latin typeface="Avenir Next LT Pro" panose="020B0504020202020204" pitchFamily="34" charset="0"/>
                          <a:cs typeface="Arial" panose="020B0604020202020204" pitchFamily="34" charset="0"/>
                        </a:rPr>
                        <a:t>Presentation Abstracts</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NZ" sz="1200" b="0" dirty="0">
                        <a:latin typeface="Avenir Next LT Pro" panose="020B0504020202020204" pitchFamily="34" charset="0"/>
                        <a:cs typeface="Arial" panose="020B0604020202020204" pitchFamily="34" charset="0"/>
                      </a:endParaRPr>
                    </a:p>
                  </a:txBody>
                  <a:tcPr marL="98679" marR="98679" marT="77700" marB="77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sz="1100" b="1" dirty="0">
                        <a:solidFill>
                          <a:schemeClr val="tx1"/>
                        </a:solidFill>
                        <a:latin typeface="Avenir Next LT Pro" panose="020B0504020202020204" pitchFamily="34" charset="0"/>
                        <a:cs typeface="Arial" panose="020B0604020202020204" pitchFamily="34" charset="0"/>
                      </a:endParaRPr>
                    </a:p>
                  </a:txBody>
                  <a:tcPr marL="98679" marR="98679" marT="77700" marB="77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6175590"/>
                  </a:ext>
                </a:extLst>
              </a:tr>
              <a:tr h="501915">
                <a:tc>
                  <a:txBody>
                    <a:bodyPr/>
                    <a:lstStyle/>
                    <a:p>
                      <a:r>
                        <a:rPr lang="en-US" sz="1100" b="0" kern="1200" dirty="0" err="1">
                          <a:solidFill>
                            <a:schemeClr val="dk1"/>
                          </a:solidFill>
                          <a:latin typeface="Avenir Next LT Pro" panose="020B0504020202020204" pitchFamily="34" charset="0"/>
                          <a:ea typeface="+mn-ea"/>
                          <a:cs typeface="Arial" panose="020B0604020202020204" pitchFamily="34" charset="0"/>
                        </a:rPr>
                        <a:t>Mujaddad</a:t>
                      </a:r>
                      <a:r>
                        <a:rPr lang="en-US" sz="1100" b="0" kern="1200" dirty="0">
                          <a:solidFill>
                            <a:schemeClr val="dk1"/>
                          </a:solidFill>
                          <a:latin typeface="Avenir Next LT Pro" panose="020B0504020202020204" pitchFamily="34" charset="0"/>
                          <a:ea typeface="+mn-ea"/>
                          <a:cs typeface="Arial" panose="020B0604020202020204" pitchFamily="34" charset="0"/>
                        </a:rPr>
                        <a:t> Afzal, </a:t>
                      </a:r>
                      <a:r>
                        <a:rPr lang="en-NZ" sz="1100" b="0" kern="1200" dirty="0" err="1">
                          <a:solidFill>
                            <a:schemeClr val="dk1"/>
                          </a:solidFill>
                          <a:latin typeface="Avenir Next LT Pro" panose="020B0504020202020204" pitchFamily="34" charset="0"/>
                          <a:ea typeface="+mn-ea"/>
                          <a:cs typeface="Arial" panose="020B0604020202020204" pitchFamily="34" charset="0"/>
                        </a:rPr>
                        <a:t>Rehan</a:t>
                      </a:r>
                      <a:r>
                        <a:rPr lang="en-NZ" sz="1100" b="0" kern="1200" dirty="0">
                          <a:solidFill>
                            <a:schemeClr val="dk1"/>
                          </a:solidFill>
                          <a:latin typeface="Avenir Next LT Pro" panose="020B0504020202020204" pitchFamily="34" charset="0"/>
                          <a:ea typeface="+mn-ea"/>
                          <a:cs typeface="Arial" panose="020B0604020202020204" pitchFamily="34" charset="0"/>
                        </a:rPr>
                        <a:t> Masood, Carlo Gabriel and Herbert Melo</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dk1"/>
                          </a:solidFill>
                          <a:latin typeface="Avenir Next LT Pro" panose="020B0504020202020204" pitchFamily="34" charset="0"/>
                          <a:ea typeface="+mn-ea"/>
                          <a:cs typeface="Arial" panose="020B0604020202020204" pitchFamily="34" charset="0"/>
                          <a:hlinkClick r:id="rId2" action="ppaction://hlinksldjump"/>
                        </a:rPr>
                        <a:t>An empirical study on flexible pavement design for reconstruction of Tweed street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16</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219671"/>
                  </a:ext>
                </a:extLst>
              </a:tr>
              <a:tr h="331482">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rPr>
                        <a:t>Omer Altaf and </a:t>
                      </a:r>
                    </a:p>
                    <a:p>
                      <a:pPr marL="0" algn="l" defTabSz="756300" rtl="0" eaLnBrk="1" latinLnBrk="0" hangingPunct="1"/>
                      <a:r>
                        <a:rPr lang="en-NZ" sz="1100" b="0" kern="1200" dirty="0">
                          <a:solidFill>
                            <a:schemeClr val="dk1"/>
                          </a:solidFill>
                          <a:latin typeface="Avenir Next LT Pro" panose="020B0504020202020204" pitchFamily="34" charset="0"/>
                          <a:ea typeface="+mn-ea"/>
                          <a:cs typeface="Arial" panose="020B0604020202020204" pitchFamily="34" charset="0"/>
                        </a:rPr>
                        <a:t>Matias Kaufman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dk1"/>
                          </a:solidFill>
                          <a:latin typeface="Avenir Next LT Pro" panose="020B0504020202020204" pitchFamily="34" charset="0"/>
                          <a:ea typeface="+mn-ea"/>
                          <a:cs typeface="Arial" panose="020B0604020202020204" pitchFamily="34" charset="0"/>
                          <a:hlinkClick r:id="rId3" action="ppaction://hlinksldjump"/>
                        </a:rPr>
                        <a:t>Risks and Challenges with the adoption of modular construction in New Zealand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17</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7653980"/>
                  </a:ext>
                </a:extLst>
              </a:tr>
              <a:tr h="501915">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rPr>
                        <a:t>Hemal </a:t>
                      </a:r>
                      <a:r>
                        <a:rPr lang="en-US" sz="1100" b="0" kern="1200" dirty="0" err="1">
                          <a:solidFill>
                            <a:schemeClr val="dk1"/>
                          </a:solidFill>
                          <a:latin typeface="Avenir Next LT Pro" panose="020B0504020202020204" pitchFamily="34" charset="0"/>
                          <a:ea typeface="+mn-ea"/>
                          <a:cs typeface="Arial" panose="020B0604020202020204" pitchFamily="34" charset="0"/>
                        </a:rPr>
                        <a:t>Amarasekara</a:t>
                      </a:r>
                      <a:r>
                        <a:rPr lang="en-US" sz="1100" b="0" kern="1200" dirty="0">
                          <a:solidFill>
                            <a:schemeClr val="dk1"/>
                          </a:solidFill>
                          <a:latin typeface="Avenir Next LT Pro" panose="020B0504020202020204" pitchFamily="34" charset="0"/>
                          <a:ea typeface="+mn-ea"/>
                          <a:cs typeface="Arial" panose="020B0604020202020204" pitchFamily="34" charset="0"/>
                        </a:rPr>
                        <a:t> and </a:t>
                      </a:r>
                    </a:p>
                    <a:p>
                      <a:pPr marL="0" algn="l" defTabSz="756300" rtl="0" eaLnBrk="1" latinLnBrk="0" hangingPunct="1"/>
                      <a:r>
                        <a:rPr lang="en-NZ" sz="1100" b="0" kern="1200" dirty="0">
                          <a:solidFill>
                            <a:schemeClr val="dk1"/>
                          </a:solidFill>
                          <a:latin typeface="Avenir Next LT Pro" panose="020B0504020202020204" pitchFamily="34" charset="0"/>
                          <a:ea typeface="+mn-ea"/>
                          <a:cs typeface="Arial" panose="020B0604020202020204" pitchFamily="34" charset="0"/>
                        </a:rPr>
                        <a:t>Naveed </a:t>
                      </a:r>
                      <a:r>
                        <a:rPr lang="en-NZ" sz="1100" b="0" kern="1200" dirty="0" err="1">
                          <a:solidFill>
                            <a:schemeClr val="dk1"/>
                          </a:solidFill>
                          <a:latin typeface="Avenir Next LT Pro" panose="020B0504020202020204" pitchFamily="34" charset="0"/>
                          <a:ea typeface="+mn-ea"/>
                          <a:cs typeface="Arial" panose="020B0604020202020204" pitchFamily="34" charset="0"/>
                        </a:rPr>
                        <a:t>ur</a:t>
                      </a:r>
                      <a:r>
                        <a:rPr lang="en-NZ" sz="1100" b="0" kern="1200" dirty="0">
                          <a:solidFill>
                            <a:schemeClr val="dk1"/>
                          </a:solidFill>
                          <a:latin typeface="Avenir Next LT Pro" panose="020B0504020202020204" pitchFamily="34" charset="0"/>
                          <a:ea typeface="+mn-ea"/>
                          <a:cs typeface="Arial" panose="020B0604020202020204" pitchFamily="34" charset="0"/>
                        </a:rPr>
                        <a:t> Rehman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dk1"/>
                          </a:solidFill>
                          <a:latin typeface="Avenir Next LT Pro" panose="020B0504020202020204" pitchFamily="34" charset="0"/>
                          <a:ea typeface="+mn-ea"/>
                          <a:cs typeface="Arial" panose="020B0604020202020204" pitchFamily="34" charset="0"/>
                          <a:hlinkClick r:id="rId4" action="ppaction://hlinksldjump"/>
                        </a:rPr>
                        <a:t>Comparison Of On-Campus, Online and Hybrid Delivery of Education Programs</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18</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371664"/>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Andy Ang and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Marcelo Rodrigues </a:t>
                      </a:r>
                      <a:r>
                        <a:rPr lang="en-NZ" sz="1100" b="0" kern="1200" dirty="0" err="1">
                          <a:solidFill>
                            <a:schemeClr val="dk1"/>
                          </a:solidFill>
                          <a:latin typeface="Avenir Next LT Pro" panose="020B0504020202020204" pitchFamily="34" charset="0"/>
                          <a:ea typeface="+mn-ea"/>
                          <a:cs typeface="Arial" panose="020B0604020202020204" pitchFamily="34" charset="0"/>
                        </a:rPr>
                        <a:t>Magioli</a:t>
                      </a:r>
                      <a:r>
                        <a:rPr lang="en-NZ" sz="1100" b="0" kern="1200" dirty="0">
                          <a:solidFill>
                            <a:schemeClr val="dk1"/>
                          </a:solidFill>
                          <a:latin typeface="Avenir Next LT Pro" panose="020B0504020202020204" pitchFamily="34" charset="0"/>
                          <a:ea typeface="+mn-ea"/>
                          <a:cs typeface="Arial" panose="020B0604020202020204" pitchFamily="34" charset="0"/>
                        </a:rPr>
                        <a:t> Sereno</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hlinkClick r:id="rId5" action="ppaction://hlinksldjump"/>
                        </a:rPr>
                        <a:t>Applying an Asymmetric Approach to Gamification application research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19</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9329701"/>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Bruno Balducci and </a:t>
                      </a:r>
                      <a:r>
                        <a:rPr lang="en-NZ" sz="1100" b="0" kern="1200" dirty="0">
                          <a:solidFill>
                            <a:schemeClr val="dk1"/>
                          </a:solidFill>
                          <a:latin typeface="Avenir Next LT Pro" panose="020B0504020202020204" pitchFamily="34" charset="0"/>
                          <a:ea typeface="+mn-ea"/>
                          <a:cs typeface="Arial" panose="020B0604020202020204" pitchFamily="34" charset="0"/>
                        </a:rPr>
                        <a:t>Kishwer Sultana</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hlinkClick r:id="rId6" action="ppaction://hlinksldjump"/>
                        </a:rPr>
                        <a:t>Reflective learning: How do English language students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6" action="ppaction://hlinksldjump"/>
                        </a:rPr>
                        <a:t>rationalise</a:t>
                      </a:r>
                      <a:r>
                        <a:rPr lang="en-US" sz="1100" b="0" kern="1200" dirty="0">
                          <a:solidFill>
                            <a:schemeClr val="dk1"/>
                          </a:solidFill>
                          <a:latin typeface="Avenir Next LT Pro" panose="020B0504020202020204" pitchFamily="34" charset="0"/>
                          <a:ea typeface="+mn-ea"/>
                          <a:cs typeface="Arial" panose="020B0604020202020204" pitchFamily="34" charset="0"/>
                          <a:hlinkClick r:id="rId6" action="ppaction://hlinksldjump"/>
                        </a:rPr>
                        <a:t> their editing decisions on written work?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20</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766865"/>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Claire Benedict</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hlinkClick r:id="rId7" action="ppaction://hlinksldjump"/>
                        </a:rPr>
                        <a:t>The Solo Ensemble: Practice-led outcomes from sectional surrealism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21</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7524676"/>
                  </a:ext>
                </a:extLst>
              </a:tr>
              <a:tr h="0">
                <a:tc>
                  <a:txBody>
                    <a:bodyPr/>
                    <a:lstStyle/>
                    <a:p>
                      <a:r>
                        <a:rPr lang="en-NZ" sz="1100" dirty="0">
                          <a:latin typeface="Avenir Next LT Pro" panose="020B0504020202020204" pitchFamily="34" charset="0"/>
                          <a:cs typeface="Arial" panose="020B0604020202020204" pitchFamily="34" charset="0"/>
                        </a:rPr>
                        <a:t>Francesca Brown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hlinkClick r:id="rId8" action="ppaction://hlinksldjump"/>
                        </a:rPr>
                        <a:t>Veterinary staff skill </a:t>
                      </a:r>
                      <a:r>
                        <a:rPr lang="en-US" sz="1100" b="0" kern="1200" dirty="0" err="1">
                          <a:solidFill>
                            <a:schemeClr val="tx1"/>
                          </a:solidFill>
                          <a:latin typeface="Avenir Next LT Pro" panose="020B0504020202020204" pitchFamily="34" charset="0"/>
                          <a:ea typeface="+mn-ea"/>
                          <a:cs typeface="Arial" panose="020B0604020202020204" pitchFamily="34" charset="0"/>
                          <a:hlinkClick r:id="rId8" action="ppaction://hlinksldjump"/>
                        </a:rPr>
                        <a:t>utilisation</a:t>
                      </a:r>
                      <a:r>
                        <a:rPr lang="en-US" sz="1100" b="0" kern="1200" dirty="0">
                          <a:solidFill>
                            <a:schemeClr val="tx1"/>
                          </a:solidFill>
                          <a:latin typeface="Avenir Next LT Pro" panose="020B0504020202020204" pitchFamily="34" charset="0"/>
                          <a:ea typeface="+mn-ea"/>
                          <a:cs typeface="Arial" panose="020B0604020202020204" pitchFamily="34" charset="0"/>
                          <a:hlinkClick r:id="rId8" action="ppaction://hlinksldjump"/>
                        </a:rPr>
                        <a:t> in companion animal veterinary clinical practice</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22</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155832"/>
                  </a:ext>
                </a:extLst>
              </a:tr>
              <a:tr h="0">
                <a:tc>
                  <a:txBody>
                    <a:bodyPr/>
                    <a:lstStyle/>
                    <a:p>
                      <a:pPr marL="0" algn="l" defTabSz="756300" rtl="0" eaLnBrk="1" latinLnBrk="0" hangingPunct="1"/>
                      <a:r>
                        <a:rPr lang="en-NZ" sz="1100" kern="1200" dirty="0">
                          <a:solidFill>
                            <a:schemeClr val="dk1"/>
                          </a:solidFill>
                          <a:latin typeface="Avenir Next LT Pro" panose="020B0504020202020204" pitchFamily="34" charset="0"/>
                          <a:ea typeface="+mn-ea"/>
                          <a:cs typeface="Arial" panose="020B0604020202020204" pitchFamily="34" charset="0"/>
                        </a:rPr>
                        <a:t>Selena Coburn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hlinkClick r:id="rId9" action="ppaction://hlinksldjump"/>
                        </a:rPr>
                        <a:t>Which hat will I wear today? The complexities of academic identity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23</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77409"/>
                  </a:ext>
                </a:extLst>
              </a:tr>
              <a:tr h="0">
                <a:tc>
                  <a:txBody>
                    <a:bodyPr/>
                    <a:lstStyle/>
                    <a:p>
                      <a:pPr marL="0" algn="l" defTabSz="756300" rtl="0" eaLnBrk="1" latinLnBrk="0" hangingPunct="1"/>
                      <a:r>
                        <a:rPr lang="en-US" sz="1100" kern="1200" dirty="0">
                          <a:solidFill>
                            <a:schemeClr val="dk1"/>
                          </a:solidFill>
                          <a:latin typeface="Avenir Next LT Pro" panose="020B0504020202020204" pitchFamily="34" charset="0"/>
                          <a:ea typeface="+mn-ea"/>
                          <a:cs typeface="Arial" panose="020B0604020202020204" pitchFamily="34" charset="0"/>
                        </a:rPr>
                        <a:t>Trish Conradson</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kern="1200" dirty="0">
                          <a:solidFill>
                            <a:schemeClr val="dk1"/>
                          </a:solidFill>
                          <a:latin typeface="Avenir Next LT Pro" panose="020B0504020202020204" pitchFamily="34" charset="0"/>
                          <a:ea typeface="+mn-ea"/>
                          <a:cs typeface="Arial" panose="020B0604020202020204" pitchFamily="34" charset="0"/>
                          <a:hlinkClick r:id="rId10" action="ppaction://hlinksldjump"/>
                        </a:rPr>
                        <a:t>Blowing out one hundred candles: Insights into the life of a centenarian </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24</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256604"/>
                  </a:ext>
                </a:extLst>
              </a:tr>
              <a:tr h="0">
                <a:tc>
                  <a:txBody>
                    <a:bodyPr/>
                    <a:lstStyle/>
                    <a:p>
                      <a:pPr marL="0" algn="l" defTabSz="756300" rtl="0" eaLnBrk="1" latinLnBrk="0" hangingPunct="1"/>
                      <a:r>
                        <a:rPr lang="en-US" sz="1100" kern="1200" dirty="0">
                          <a:solidFill>
                            <a:schemeClr val="dk1"/>
                          </a:solidFill>
                          <a:latin typeface="Avenir Next LT Pro" panose="020B0504020202020204" pitchFamily="34" charset="0"/>
                          <a:ea typeface="+mn-ea"/>
                          <a:cs typeface="Arial" panose="020B0604020202020204" pitchFamily="34" charset="0"/>
                        </a:rPr>
                        <a:t>Sundeep Daggubati and </a:t>
                      </a:r>
                      <a:r>
                        <a:rPr lang="en-NZ" sz="1100" kern="1200" dirty="0">
                          <a:solidFill>
                            <a:schemeClr val="dk1"/>
                          </a:solidFill>
                          <a:latin typeface="Avenir Next LT Pro" panose="020B0504020202020204" pitchFamily="34" charset="0"/>
                          <a:ea typeface="+mn-ea"/>
                          <a:cs typeface="Arial" panose="020B0604020202020204" pitchFamily="34" charset="0"/>
                        </a:rPr>
                        <a:t>Kam Cheng</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dk1"/>
                          </a:solidFill>
                          <a:latin typeface="Avenir Next LT Pro" panose="020B0504020202020204" pitchFamily="34" charset="0"/>
                          <a:ea typeface="+mn-ea"/>
                          <a:cs typeface="Arial" panose="020B0604020202020204" pitchFamily="34" charset="0"/>
                          <a:hlinkClick r:id="rId11" action="ppaction://hlinksldjump"/>
                        </a:rPr>
                        <a:t>Recognition of Prior Learning based on Organizational Training and Skill Development Records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25</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8729971"/>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kern="1200" dirty="0">
                          <a:solidFill>
                            <a:schemeClr val="dk1"/>
                          </a:solidFill>
                          <a:latin typeface="Avenir Next LT Pro" panose="020B0504020202020204" pitchFamily="34" charset="0"/>
                          <a:ea typeface="+mn-ea"/>
                          <a:cs typeface="Arial" panose="020B0604020202020204" pitchFamily="34" charset="0"/>
                        </a:rPr>
                        <a:t>Tobias Danielmeier</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0" kern="1200" dirty="0">
                          <a:solidFill>
                            <a:schemeClr val="dk1"/>
                          </a:solidFill>
                          <a:latin typeface="Avenir Next LT Pro" panose="020B0504020202020204" pitchFamily="34" charset="0"/>
                          <a:ea typeface="+mn-ea"/>
                          <a:cs typeface="Arial" panose="020B0604020202020204" pitchFamily="34" charset="0"/>
                          <a:hlinkClick r:id="rId12" action="ppaction://hlinksldjump"/>
                        </a:rPr>
                        <a:t>Model: [Engage]</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26</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5132228"/>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venir Next LT Pro" panose="020B0504020202020204" pitchFamily="34" charset="0"/>
                          <a:ea typeface="+mn-ea"/>
                          <a:cs typeface="Arial" panose="020B0604020202020204" pitchFamily="34" charset="0"/>
                        </a:rPr>
                        <a:t>Rachel Dibble and </a:t>
                      </a:r>
                      <a:r>
                        <a:rPr lang="en-NZ" sz="1100" kern="1200" dirty="0">
                          <a:solidFill>
                            <a:schemeClr val="dk1"/>
                          </a:solidFill>
                          <a:latin typeface="Avenir Next LT Pro" panose="020B0504020202020204" pitchFamily="34" charset="0"/>
                          <a:ea typeface="+mn-ea"/>
                          <a:cs typeface="Arial" panose="020B0604020202020204" pitchFamily="34" charset="0"/>
                        </a:rPr>
                        <a:t>Mackenzie Chapman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dk1"/>
                          </a:solidFill>
                          <a:latin typeface="Avenir Next LT Pro" panose="020B0504020202020204" pitchFamily="34" charset="0"/>
                          <a:ea typeface="+mn-ea"/>
                          <a:cs typeface="Arial" panose="020B0604020202020204" pitchFamily="34" charset="0"/>
                          <a:hlinkClick r:id="rId13" action="ppaction://hlinksldjump"/>
                        </a:rPr>
                        <a:t>A reflection on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13" action="ppaction://hlinksldjump"/>
                        </a:rPr>
                        <a:t>Tuakana</a:t>
                      </a:r>
                      <a:r>
                        <a:rPr lang="en-US" sz="1100" b="0" kern="1200" dirty="0">
                          <a:solidFill>
                            <a:schemeClr val="dk1"/>
                          </a:solidFill>
                          <a:latin typeface="Avenir Next LT Pro" panose="020B0504020202020204" pitchFamily="34" charset="0"/>
                          <a:ea typeface="+mn-ea"/>
                          <a:cs typeface="Arial" panose="020B0604020202020204" pitchFamily="34" charset="0"/>
                          <a:hlinkClick r:id="rId13" action="ppaction://hlinksldjump"/>
                        </a:rPr>
                        <a:t>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13" action="ppaction://hlinksldjump"/>
                        </a:rPr>
                        <a:t>Teina</a:t>
                      </a:r>
                      <a:r>
                        <a:rPr lang="en-US" sz="1100" b="0" kern="1200" dirty="0">
                          <a:solidFill>
                            <a:schemeClr val="dk1"/>
                          </a:solidFill>
                          <a:latin typeface="Avenir Next LT Pro" panose="020B0504020202020204" pitchFamily="34" charset="0"/>
                          <a:ea typeface="+mn-ea"/>
                          <a:cs typeface="Arial" panose="020B0604020202020204" pitchFamily="34" charset="0"/>
                          <a:hlinkClick r:id="rId13" action="ppaction://hlinksldjump"/>
                        </a:rPr>
                        <a:t> as teaching practice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27</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26715"/>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venir Next LT Pro" panose="020B0504020202020204" pitchFamily="34" charset="0"/>
                          <a:ea typeface="+mn-ea"/>
                          <a:cs typeface="Arial" panose="020B0604020202020204" pitchFamily="34" charset="0"/>
                        </a:rPr>
                        <a:t>Rachel Dibble,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kern="1200" dirty="0">
                          <a:solidFill>
                            <a:schemeClr val="dk1"/>
                          </a:solidFill>
                          <a:latin typeface="Avenir Next LT Pro" panose="020B0504020202020204" pitchFamily="34" charset="0"/>
                          <a:ea typeface="+mn-ea"/>
                          <a:cs typeface="Arial" panose="020B0604020202020204" pitchFamily="34" charset="0"/>
                        </a:rPr>
                        <a:t>Katrina Le Cong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kern="1200" dirty="0">
                          <a:solidFill>
                            <a:schemeClr val="dk1"/>
                          </a:solidFill>
                          <a:latin typeface="Avenir Next LT Pro" panose="020B0504020202020204" pitchFamily="34" charset="0"/>
                          <a:ea typeface="+mn-ea"/>
                          <a:cs typeface="Arial" panose="020B0604020202020204" pitchFamily="34" charset="0"/>
                        </a:rPr>
                        <a:t>and Kerryn Carson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dk1"/>
                          </a:solidFill>
                          <a:latin typeface="Avenir Next LT Pro" panose="020B0504020202020204" pitchFamily="34" charset="0"/>
                          <a:ea typeface="+mn-ea"/>
                          <a:cs typeface="Arial" panose="020B0604020202020204" pitchFamily="34" charset="0"/>
                          <a:hlinkClick r:id="rId14" action="ppaction://hlinksldjump"/>
                        </a:rPr>
                        <a:t>Closer together: A narrative of co-delivery from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14" action="ppaction://hlinksldjump"/>
                        </a:rPr>
                        <a:t>Tiriti</a:t>
                      </a:r>
                      <a:r>
                        <a:rPr lang="en-US" sz="1100" b="0" kern="1200" dirty="0">
                          <a:solidFill>
                            <a:schemeClr val="dk1"/>
                          </a:solidFill>
                          <a:latin typeface="Avenir Next LT Pro" panose="020B0504020202020204" pitchFamily="34" charset="0"/>
                          <a:ea typeface="+mn-ea"/>
                          <a:cs typeface="Arial" panose="020B0604020202020204" pitchFamily="34" charset="0"/>
                          <a:hlinkClick r:id="rId14" action="ppaction://hlinksldjump"/>
                        </a:rPr>
                        <a:t> facilitators</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28</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9955729"/>
                  </a:ext>
                </a:extLst>
              </a:tr>
              <a:tr h="0">
                <a:tc>
                  <a:txBody>
                    <a:bodyPr/>
                    <a:lstStyle/>
                    <a:p>
                      <a:pPr marL="0" algn="l" defTabSz="756300" rtl="0" eaLnBrk="1" latinLnBrk="0" hangingPunct="1"/>
                      <a:r>
                        <a:rPr lang="en-US" sz="1100" kern="1200" dirty="0">
                          <a:solidFill>
                            <a:schemeClr val="dk1"/>
                          </a:solidFill>
                          <a:latin typeface="Avenir Next LT Pro" panose="020B0504020202020204" pitchFamily="34" charset="0"/>
                          <a:ea typeface="+mn-ea"/>
                          <a:cs typeface="Arial" panose="020B0604020202020204" pitchFamily="34" charset="0"/>
                        </a:rPr>
                        <a:t>Barbara </a:t>
                      </a:r>
                      <a:r>
                        <a:rPr lang="en-US" sz="1100" kern="1200" dirty="0" err="1">
                          <a:solidFill>
                            <a:schemeClr val="dk1"/>
                          </a:solidFill>
                          <a:latin typeface="Avenir Next LT Pro" panose="020B0504020202020204" pitchFamily="34" charset="0"/>
                          <a:ea typeface="+mn-ea"/>
                          <a:cs typeface="Arial" panose="020B0604020202020204" pitchFamily="34" charset="0"/>
                        </a:rPr>
                        <a:t>Dolamore</a:t>
                      </a:r>
                      <a:r>
                        <a:rPr lang="en-US" sz="1100" kern="1200" dirty="0">
                          <a:solidFill>
                            <a:schemeClr val="dk1"/>
                          </a:solidFill>
                          <a:latin typeface="Avenir Next LT Pro" panose="020B0504020202020204" pitchFamily="34" charset="0"/>
                          <a:ea typeface="+mn-ea"/>
                          <a:cs typeface="Arial" panose="020B0604020202020204" pitchFamily="34" charset="0"/>
                        </a:rPr>
                        <a:t> </a:t>
                      </a:r>
                    </a:p>
                    <a:p>
                      <a:pPr marL="0" algn="l" defTabSz="756300" rtl="0" eaLnBrk="1" latinLnBrk="0" hangingPunct="1"/>
                      <a:r>
                        <a:rPr lang="en-US" sz="1100" kern="1200" dirty="0">
                          <a:solidFill>
                            <a:schemeClr val="dk1"/>
                          </a:solidFill>
                          <a:latin typeface="Avenir Next LT Pro" panose="020B0504020202020204" pitchFamily="34" charset="0"/>
                          <a:ea typeface="+mn-ea"/>
                          <a:cs typeface="Arial" panose="020B0604020202020204" pitchFamily="34" charset="0"/>
                        </a:rPr>
                        <a:t>and </a:t>
                      </a:r>
                      <a:r>
                        <a:rPr lang="en-NZ" sz="1100" kern="1200" dirty="0">
                          <a:solidFill>
                            <a:schemeClr val="dk1"/>
                          </a:solidFill>
                          <a:latin typeface="Avenir Next LT Pro" panose="020B0504020202020204" pitchFamily="34" charset="0"/>
                          <a:ea typeface="+mn-ea"/>
                          <a:cs typeface="Arial" panose="020B0604020202020204" pitchFamily="34" charset="0"/>
                        </a:rPr>
                        <a:t>James </a:t>
                      </a:r>
                      <a:r>
                        <a:rPr lang="en-NZ" sz="1100" kern="1200" dirty="0" err="1">
                          <a:solidFill>
                            <a:schemeClr val="dk1"/>
                          </a:solidFill>
                          <a:latin typeface="Avenir Next LT Pro" panose="020B0504020202020204" pitchFamily="34" charset="0"/>
                          <a:ea typeface="+mn-ea"/>
                          <a:cs typeface="Arial" panose="020B0604020202020204" pitchFamily="34" charset="0"/>
                        </a:rPr>
                        <a:t>Kandor</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dk1"/>
                          </a:solidFill>
                          <a:latin typeface="Avenir Next LT Pro" panose="020B0504020202020204" pitchFamily="34" charset="0"/>
                          <a:ea typeface="+mn-ea"/>
                          <a:cs typeface="Arial" panose="020B0604020202020204" pitchFamily="34" charset="0"/>
                          <a:hlinkClick r:id="rId15" action="ppaction://hlinksldjump"/>
                        </a:rPr>
                        <a:t>How hot are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15" action="ppaction://hlinksldjump"/>
                        </a:rPr>
                        <a:t>chilli</a:t>
                      </a:r>
                      <a:r>
                        <a:rPr lang="en-US" sz="1100" b="0" kern="1200" dirty="0">
                          <a:solidFill>
                            <a:schemeClr val="dk1"/>
                          </a:solidFill>
                          <a:latin typeface="Avenir Next LT Pro" panose="020B0504020202020204" pitchFamily="34" charset="0"/>
                          <a:ea typeface="+mn-ea"/>
                          <a:cs typeface="Arial" panose="020B0604020202020204" pitchFamily="34" charset="0"/>
                          <a:hlinkClick r:id="rId15" action="ppaction://hlinksldjump"/>
                        </a:rPr>
                        <a:t> sauces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29</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670043"/>
                  </a:ext>
                </a:extLst>
              </a:tr>
              <a:tr h="0">
                <a:tc>
                  <a:txBody>
                    <a:bodyPr/>
                    <a:lstStyle/>
                    <a:p>
                      <a:pPr marL="0" algn="l" defTabSz="756300" rtl="0" eaLnBrk="1" latinLnBrk="0" hangingPunct="1"/>
                      <a:r>
                        <a:rPr lang="en-US" sz="1100" kern="1200" dirty="0">
                          <a:solidFill>
                            <a:schemeClr val="dk1"/>
                          </a:solidFill>
                          <a:latin typeface="Avenir Next LT Pro" panose="020B0504020202020204" pitchFamily="34" charset="0"/>
                          <a:ea typeface="+mn-ea"/>
                          <a:cs typeface="Arial" panose="020B0604020202020204" pitchFamily="34" charset="0"/>
                        </a:rPr>
                        <a:t>Emma Fairs</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kern="1200" dirty="0">
                          <a:solidFill>
                            <a:schemeClr val="dk1"/>
                          </a:solidFill>
                          <a:latin typeface="Avenir Next LT Pro" panose="020B0504020202020204" pitchFamily="34" charset="0"/>
                          <a:ea typeface="+mn-ea"/>
                          <a:cs typeface="Arial" panose="020B0604020202020204" pitchFamily="34" charset="0"/>
                          <a:hlinkClick r:id="rId16" action="ppaction://hlinksldjump"/>
                        </a:rPr>
                        <a:t>The New Zealand Osteopathic Profession’s Understanding of Continuing Professional Development </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30</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388335"/>
                  </a:ext>
                </a:extLst>
              </a:tr>
            </a:tbl>
          </a:graphicData>
        </a:graphic>
      </p:graphicFrame>
      <p:sp>
        <p:nvSpPr>
          <p:cNvPr id="4" name="Rectangle 3">
            <a:extLst>
              <a:ext uri="{FF2B5EF4-FFF2-40B4-BE49-F238E27FC236}">
                <a16:creationId xmlns:a16="http://schemas.microsoft.com/office/drawing/2014/main" id="{4313E5C1-5EDE-42BD-B85C-02109C940968}"/>
              </a:ext>
            </a:extLst>
          </p:cNvPr>
          <p:cNvSpPr/>
          <p:nvPr/>
        </p:nvSpPr>
        <p:spPr>
          <a:xfrm>
            <a:off x="0" y="371492"/>
            <a:ext cx="6986551" cy="383106"/>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r"/>
            <a:r>
              <a:rPr lang="en-NZ" sz="1295" b="1" dirty="0">
                <a:solidFill>
                  <a:srgbClr val="FEE8B6"/>
                </a:solidFill>
                <a:latin typeface="Avenir Next LT Pro" panose="020B0504020202020204" pitchFamily="34" charset="0"/>
                <a:cs typeface="Arial" panose="020B0604020202020204" pitchFamily="34" charset="0"/>
              </a:rPr>
              <a:t>Content</a:t>
            </a:r>
          </a:p>
        </p:txBody>
      </p:sp>
      <p:sp>
        <p:nvSpPr>
          <p:cNvPr id="8" name="Slide Number Placeholder 7">
            <a:extLst>
              <a:ext uri="{FF2B5EF4-FFF2-40B4-BE49-F238E27FC236}">
                <a16:creationId xmlns:a16="http://schemas.microsoft.com/office/drawing/2014/main" id="{24E42D16-D8CA-5C85-E423-E301E1D51F96}"/>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11</a:t>
            </a:fld>
            <a:endParaRPr lang="en-NZ" dirty="0"/>
          </a:p>
        </p:txBody>
      </p:sp>
      <p:sp>
        <p:nvSpPr>
          <p:cNvPr id="12" name="Footer Placeholder 4">
            <a:extLst>
              <a:ext uri="{FF2B5EF4-FFF2-40B4-BE49-F238E27FC236}">
                <a16:creationId xmlns:a16="http://schemas.microsoft.com/office/drawing/2014/main" id="{4863AF8B-B6E7-5DDE-3275-CABA8ED92FCA}"/>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299752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81D0717-21DC-4903-9FB5-357057B38F91}"/>
              </a:ext>
            </a:extLst>
          </p:cNvPr>
          <p:cNvGraphicFramePr>
            <a:graphicFrameLocks noGrp="1"/>
          </p:cNvGraphicFramePr>
          <p:nvPr>
            <p:extLst>
              <p:ext uri="{D42A27DB-BD31-4B8C-83A1-F6EECF244321}">
                <p14:modId xmlns:p14="http://schemas.microsoft.com/office/powerpoint/2010/main" val="326744307"/>
              </p:ext>
            </p:extLst>
          </p:nvPr>
        </p:nvGraphicFramePr>
        <p:xfrm>
          <a:off x="576302" y="870016"/>
          <a:ext cx="6410248" cy="8030760"/>
        </p:xfrm>
        <a:graphic>
          <a:graphicData uri="http://schemas.openxmlformats.org/drawingml/2006/table">
            <a:tbl>
              <a:tblPr firstRow="1" bandRow="1">
                <a:tableStyleId>{5C22544A-7EE6-4342-B048-85BDC9FD1C3A}</a:tableStyleId>
              </a:tblPr>
              <a:tblGrid>
                <a:gridCol w="1778278">
                  <a:extLst>
                    <a:ext uri="{9D8B030D-6E8A-4147-A177-3AD203B41FA5}">
                      <a16:colId xmlns:a16="http://schemas.microsoft.com/office/drawing/2014/main" val="2760625885"/>
                    </a:ext>
                  </a:extLst>
                </a:gridCol>
                <a:gridCol w="4239198">
                  <a:extLst>
                    <a:ext uri="{9D8B030D-6E8A-4147-A177-3AD203B41FA5}">
                      <a16:colId xmlns:a16="http://schemas.microsoft.com/office/drawing/2014/main" val="3549295261"/>
                    </a:ext>
                  </a:extLst>
                </a:gridCol>
                <a:gridCol w="392772">
                  <a:extLst>
                    <a:ext uri="{9D8B030D-6E8A-4147-A177-3AD203B41FA5}">
                      <a16:colId xmlns:a16="http://schemas.microsoft.com/office/drawing/2014/main" val="2762053064"/>
                    </a:ext>
                  </a:extLst>
                </a:gridCol>
              </a:tblGrid>
              <a:tr h="0">
                <a:tc>
                  <a:txBody>
                    <a:bodyPr/>
                    <a:lstStyle/>
                    <a:p>
                      <a:pPr marL="0" algn="l" defTabSz="756300" rtl="0" eaLnBrk="1" latinLnBrk="0" hangingPunct="1"/>
                      <a:r>
                        <a:rPr lang="en-NZ" sz="1100" b="0" kern="1200" dirty="0">
                          <a:solidFill>
                            <a:schemeClr val="dk1"/>
                          </a:solidFill>
                          <a:latin typeface="Avenir Next LT Pro" panose="020B0504020202020204" pitchFamily="34" charset="0"/>
                          <a:ea typeface="+mn-ea"/>
                          <a:cs typeface="Arial" panose="020B0604020202020204" pitchFamily="34" charset="0"/>
                        </a:rPr>
                        <a:t>Chris </a:t>
                      </a:r>
                      <a:r>
                        <a:rPr lang="en-NZ" sz="1100" b="0" kern="1200" dirty="0" err="1">
                          <a:solidFill>
                            <a:schemeClr val="dk1"/>
                          </a:solidFill>
                          <a:latin typeface="Avenir Next LT Pro" panose="020B0504020202020204" pitchFamily="34" charset="0"/>
                          <a:ea typeface="+mn-ea"/>
                          <a:cs typeface="Arial" panose="020B0604020202020204" pitchFamily="34" charset="0"/>
                        </a:rPr>
                        <a:t>Fersterer</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0" kern="1200" dirty="0">
                          <a:solidFill>
                            <a:schemeClr val="dk1"/>
                          </a:solidFill>
                          <a:latin typeface="Avenir Next LT Pro" panose="020B0504020202020204" pitchFamily="34" charset="0"/>
                          <a:ea typeface="+mn-ea"/>
                          <a:cs typeface="Arial" panose="020B0604020202020204" pitchFamily="34" charset="0"/>
                          <a:hlinkClick r:id="rId2" action="ppaction://hlinksldjump"/>
                        </a:rPr>
                        <a:t>Model: [Educate]</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31</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7653980"/>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Carlo Gabriel and </a:t>
                      </a:r>
                      <a:r>
                        <a:rPr lang="en-NZ" sz="1100" b="0" kern="1200" dirty="0">
                          <a:solidFill>
                            <a:schemeClr val="dk1"/>
                          </a:solidFill>
                          <a:latin typeface="Avenir Next LT Pro" panose="020B0504020202020204" pitchFamily="34" charset="0"/>
                          <a:ea typeface="+mn-ea"/>
                          <a:cs typeface="Arial" panose="020B0604020202020204" pitchFamily="34" charset="0"/>
                        </a:rPr>
                        <a:t>Jaime </a:t>
                      </a:r>
                      <a:r>
                        <a:rPr lang="en-NZ" sz="1100" b="0" kern="1200" dirty="0" err="1">
                          <a:solidFill>
                            <a:schemeClr val="dk1"/>
                          </a:solidFill>
                          <a:latin typeface="Avenir Next LT Pro" panose="020B0504020202020204" pitchFamily="34" charset="0"/>
                          <a:ea typeface="+mn-ea"/>
                          <a:cs typeface="Arial" panose="020B0604020202020204" pitchFamily="34" charset="0"/>
                        </a:rPr>
                        <a:t>Arpasi</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hlinkClick r:id="rId3" action="ppaction://hlinksldjump"/>
                        </a:rPr>
                        <a:t>Design and Implementation of a Smart Traffic Signal Control System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32</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371664"/>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Carlo Gabriel, </a:t>
                      </a:r>
                    </a:p>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Orland </a:t>
                      </a:r>
                      <a:r>
                        <a:rPr lang="en-US" sz="1100" b="0" kern="1200" dirty="0" err="1">
                          <a:solidFill>
                            <a:schemeClr val="dk1"/>
                          </a:solidFill>
                          <a:latin typeface="Avenir Next LT Pro" panose="020B0504020202020204" pitchFamily="34" charset="0"/>
                          <a:ea typeface="+mn-ea"/>
                          <a:cs typeface="Arial" panose="020B0604020202020204" pitchFamily="34" charset="0"/>
                        </a:rPr>
                        <a:t>Basas</a:t>
                      </a:r>
                      <a:r>
                        <a:rPr lang="en-US" sz="1100" b="0" kern="1200" dirty="0">
                          <a:solidFill>
                            <a:schemeClr val="dk1"/>
                          </a:solidFill>
                          <a:latin typeface="Avenir Next LT Pro" panose="020B0504020202020204" pitchFamily="34" charset="0"/>
                          <a:ea typeface="+mn-ea"/>
                          <a:cs typeface="Arial" panose="020B0604020202020204" pitchFamily="34" charset="0"/>
                        </a:rPr>
                        <a:t> and </a:t>
                      </a:r>
                      <a:r>
                        <a:rPr lang="en-NZ" sz="1100" b="0" kern="1200" dirty="0" err="1">
                          <a:solidFill>
                            <a:schemeClr val="dk1"/>
                          </a:solidFill>
                          <a:latin typeface="Avenir Next LT Pro" panose="020B0504020202020204" pitchFamily="34" charset="0"/>
                          <a:ea typeface="+mn-ea"/>
                          <a:cs typeface="Arial" panose="020B0604020202020204" pitchFamily="34" charset="0"/>
                        </a:rPr>
                        <a:t>Johans</a:t>
                      </a:r>
                      <a:r>
                        <a:rPr lang="en-NZ" sz="1100" b="0" kern="1200" dirty="0">
                          <a:solidFill>
                            <a:schemeClr val="dk1"/>
                          </a:solidFill>
                          <a:latin typeface="Avenir Next LT Pro" panose="020B0504020202020204" pitchFamily="34" charset="0"/>
                          <a:ea typeface="+mn-ea"/>
                          <a:cs typeface="Arial" panose="020B0604020202020204" pitchFamily="34" charset="0"/>
                        </a:rPr>
                        <a:t> Claudine </a:t>
                      </a:r>
                      <a:r>
                        <a:rPr lang="en-NZ" sz="1100" b="0" kern="1200" dirty="0" err="1">
                          <a:solidFill>
                            <a:schemeClr val="dk1"/>
                          </a:solidFill>
                          <a:latin typeface="Avenir Next LT Pro" panose="020B0504020202020204" pitchFamily="34" charset="0"/>
                          <a:ea typeface="+mn-ea"/>
                          <a:cs typeface="Arial" panose="020B0604020202020204" pitchFamily="34" charset="0"/>
                        </a:rPr>
                        <a:t>Ufano</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4" action="ppaction://hlinksldjump"/>
                        </a:rPr>
                        <a:t>Learning Styles and Challenges of Engineering Degree Students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33</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2970708"/>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err="1">
                          <a:solidFill>
                            <a:schemeClr val="dk1"/>
                          </a:solidFill>
                          <a:latin typeface="Avenir Next LT Pro" panose="020B0504020202020204" pitchFamily="34" charset="0"/>
                          <a:ea typeface="+mn-ea"/>
                          <a:cs typeface="Arial" panose="020B0604020202020204" pitchFamily="34" charset="0"/>
                        </a:rPr>
                        <a:t>Prabesh</a:t>
                      </a:r>
                      <a:r>
                        <a:rPr lang="en-NZ" sz="1100" b="0" kern="1200" dirty="0">
                          <a:solidFill>
                            <a:schemeClr val="dk1"/>
                          </a:solidFill>
                          <a:latin typeface="Avenir Next LT Pro" panose="020B0504020202020204" pitchFamily="34" charset="0"/>
                          <a:ea typeface="+mn-ea"/>
                          <a:cs typeface="Arial" panose="020B0604020202020204" pitchFamily="34" charset="0"/>
                        </a:rPr>
                        <a:t> Gautam, </a:t>
                      </a:r>
                      <a:r>
                        <a:rPr lang="en-US" sz="1100" b="0" kern="1200" dirty="0">
                          <a:solidFill>
                            <a:schemeClr val="dk1"/>
                          </a:solidFill>
                          <a:latin typeface="Avenir Next LT Pro" panose="020B0504020202020204" pitchFamily="34" charset="0"/>
                          <a:ea typeface="+mn-ea"/>
                          <a:cs typeface="Arial" panose="020B0604020202020204" pitchFamily="34" charset="0"/>
                        </a:rPr>
                        <a:t>Edwin Rajah</a:t>
                      </a:r>
                      <a:r>
                        <a:rPr lang="en-NZ" sz="1100" b="0" kern="1200" dirty="0">
                          <a:solidFill>
                            <a:schemeClr val="dk1"/>
                          </a:solidFill>
                          <a:latin typeface="Avenir Next LT Pro" panose="020B0504020202020204" pitchFamily="34" charset="0"/>
                          <a:ea typeface="+mn-ea"/>
                          <a:cs typeface="Arial" panose="020B0604020202020204" pitchFamily="34" charset="0"/>
                        </a:rPr>
                        <a:t> and Shafiq Alam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hlinkClick r:id="rId5" action="ppaction://hlinksldjump"/>
                        </a:rPr>
                        <a:t>Effects of Gamification Mechanisms on the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5" action="ppaction://hlinksldjump"/>
                        </a:rPr>
                        <a:t>Behaviour</a:t>
                      </a:r>
                      <a:r>
                        <a:rPr lang="en-US" sz="1100" b="0" kern="1200" dirty="0">
                          <a:solidFill>
                            <a:schemeClr val="dk1"/>
                          </a:solidFill>
                          <a:latin typeface="Avenir Next LT Pro" panose="020B0504020202020204" pitchFamily="34" charset="0"/>
                          <a:ea typeface="+mn-ea"/>
                          <a:cs typeface="Arial" panose="020B0604020202020204" pitchFamily="34" charset="0"/>
                          <a:hlinkClick r:id="rId5" action="ppaction://hlinksldjump"/>
                        </a:rPr>
                        <a:t> of Bank Customers Using Credit Cards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34</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9329701"/>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Wayne Green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6" action="ppaction://hlinksldjump"/>
                        </a:rPr>
                        <a:t>Researching He Ara Mahi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6" action="ppaction://hlinksldjump"/>
                        </a:rPr>
                        <a:t>Tahi</a:t>
                      </a:r>
                      <a:r>
                        <a:rPr lang="en-US" sz="1100" b="0" kern="1200" dirty="0">
                          <a:solidFill>
                            <a:schemeClr val="dk1"/>
                          </a:solidFill>
                          <a:latin typeface="Avenir Next LT Pro" panose="020B0504020202020204" pitchFamily="34" charset="0"/>
                          <a:ea typeface="+mn-ea"/>
                          <a:cs typeface="Arial" panose="020B0604020202020204" pitchFamily="34" charset="0"/>
                          <a:hlinkClick r:id="rId6" action="ppaction://hlinksldjump"/>
                        </a:rPr>
                        <a:t>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35</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607435"/>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Paulette Halstead, Naveed </a:t>
                      </a:r>
                      <a:r>
                        <a:rPr lang="en-US" sz="1100" b="0" kern="1200" dirty="0" err="1">
                          <a:solidFill>
                            <a:schemeClr val="dk1"/>
                          </a:solidFill>
                          <a:latin typeface="Avenir Next LT Pro" panose="020B0504020202020204" pitchFamily="34" charset="0"/>
                          <a:ea typeface="+mn-ea"/>
                          <a:cs typeface="Arial" panose="020B0604020202020204" pitchFamily="34" charset="0"/>
                        </a:rPr>
                        <a:t>ur</a:t>
                      </a:r>
                      <a:r>
                        <a:rPr lang="en-US" sz="1100" b="0" kern="1200" dirty="0">
                          <a:solidFill>
                            <a:schemeClr val="dk1"/>
                          </a:solidFill>
                          <a:latin typeface="Avenir Next LT Pro" panose="020B0504020202020204" pitchFamily="34" charset="0"/>
                          <a:ea typeface="+mn-ea"/>
                          <a:cs typeface="Arial" panose="020B0604020202020204" pitchFamily="34" charset="0"/>
                        </a:rPr>
                        <a:t> Rehman and Max Yap</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7" action="ppaction://hlinksldjump"/>
                        </a:rPr>
                        <a:t>Curating the Self-Sustainable Website/Mobile Application Idea for Building Online Passive Income Streams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36</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6375223"/>
                  </a:ext>
                </a:extLst>
              </a:tr>
              <a:tr h="0">
                <a:tc>
                  <a:txBody>
                    <a:bodyPr/>
                    <a:lstStyle/>
                    <a:p>
                      <a:pPr marL="0" algn="l" defTabSz="756300" rtl="0" eaLnBrk="1" latinLnBrk="0" hangingPunct="1"/>
                      <a:r>
                        <a:rPr lang="en-NZ" sz="1100" kern="1200" dirty="0">
                          <a:solidFill>
                            <a:schemeClr val="dk1"/>
                          </a:solidFill>
                          <a:latin typeface="Avenir Next LT Pro" panose="020B0504020202020204" pitchFamily="34" charset="0"/>
                          <a:ea typeface="+mn-ea"/>
                          <a:cs typeface="Arial" panose="020B0604020202020204" pitchFamily="34" charset="0"/>
                        </a:rPr>
                        <a:t>Graeme Harris</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venir Next LT Pro" panose="020B0504020202020204" pitchFamily="34" charset="0"/>
                          <a:ea typeface="+mn-ea"/>
                          <a:cs typeface="Arial" panose="020B0604020202020204" pitchFamily="34" charset="0"/>
                          <a:hlinkClick r:id="rId8" action="ppaction://hlinksldjump"/>
                        </a:rPr>
                        <a:t>Preliminary development of a novel engine type configuration and software simulation </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37</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94403"/>
                  </a:ext>
                </a:extLst>
              </a:tr>
              <a:tr h="0">
                <a:tc>
                  <a:txBody>
                    <a:bodyPr/>
                    <a:lstStyle/>
                    <a:p>
                      <a:pPr marL="0" algn="l" defTabSz="756300" rtl="0" eaLnBrk="1" latinLnBrk="0" hangingPunct="1"/>
                      <a:r>
                        <a:rPr lang="en-NZ" sz="1100" kern="1200" dirty="0">
                          <a:solidFill>
                            <a:schemeClr val="dk1"/>
                          </a:solidFill>
                          <a:latin typeface="Avenir Next LT Pro" panose="020B0504020202020204" pitchFamily="34" charset="0"/>
                          <a:ea typeface="+mn-ea"/>
                          <a:cs typeface="Arial" panose="020B0604020202020204" pitchFamily="34" charset="0"/>
                        </a:rPr>
                        <a:t>Syed Faisal Hasan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venir Next LT Pro" panose="020B0504020202020204" pitchFamily="34" charset="0"/>
                          <a:ea typeface="+mn-ea"/>
                          <a:cs typeface="Arial" panose="020B0604020202020204" pitchFamily="34" charset="0"/>
                          <a:hlinkClick r:id="rId9" action="ppaction://hlinksldjump"/>
                        </a:rPr>
                        <a:t>Towards a Unified Work Based Learning Curriculum for IT </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38</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766865"/>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venir Next LT Pro" panose="020B0504020202020204" pitchFamily="34" charset="0"/>
                          <a:ea typeface="+mn-ea"/>
                          <a:cs typeface="Arial" panose="020B0604020202020204" pitchFamily="34" charset="0"/>
                        </a:rPr>
                        <a:t>Martin Kean,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kern="1200" dirty="0">
                          <a:solidFill>
                            <a:schemeClr val="dk1"/>
                          </a:solidFill>
                          <a:latin typeface="Avenir Next LT Pro" panose="020B0504020202020204" pitchFamily="34" charset="0"/>
                          <a:ea typeface="+mn-ea"/>
                          <a:cs typeface="Arial" panose="020B0604020202020204" pitchFamily="34" charset="0"/>
                        </a:rPr>
                        <a:t>Christine Liang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kern="1200" dirty="0">
                          <a:solidFill>
                            <a:schemeClr val="dk1"/>
                          </a:solidFill>
                          <a:latin typeface="Avenir Next LT Pro" panose="020B0504020202020204" pitchFamily="34" charset="0"/>
                          <a:ea typeface="+mn-ea"/>
                          <a:cs typeface="Arial" panose="020B0604020202020204" pitchFamily="34" charset="0"/>
                        </a:rPr>
                        <a:t>and </a:t>
                      </a:r>
                      <a:r>
                        <a:rPr lang="en-NZ" sz="1100" kern="1200" dirty="0" err="1">
                          <a:solidFill>
                            <a:schemeClr val="dk1"/>
                          </a:solidFill>
                          <a:latin typeface="Avenir Next LT Pro" panose="020B0504020202020204" pitchFamily="34" charset="0"/>
                          <a:ea typeface="+mn-ea"/>
                          <a:cs typeface="Arial" panose="020B0604020202020204" pitchFamily="34" charset="0"/>
                        </a:rPr>
                        <a:t>Adon</a:t>
                      </a:r>
                      <a:r>
                        <a:rPr lang="en-NZ" sz="1100" kern="1200" dirty="0">
                          <a:solidFill>
                            <a:schemeClr val="dk1"/>
                          </a:solidFill>
                          <a:latin typeface="Avenir Next LT Pro" panose="020B0504020202020204" pitchFamily="34" charset="0"/>
                          <a:ea typeface="+mn-ea"/>
                          <a:cs typeface="Arial" panose="020B0604020202020204" pitchFamily="34" charset="0"/>
                        </a:rPr>
                        <a:t> </a:t>
                      </a:r>
                      <a:r>
                        <a:rPr lang="en-NZ" sz="1100" kern="1200" dirty="0" err="1">
                          <a:solidFill>
                            <a:schemeClr val="dk1"/>
                          </a:solidFill>
                          <a:latin typeface="Avenir Next LT Pro" panose="020B0504020202020204" pitchFamily="34" charset="0"/>
                          <a:ea typeface="+mn-ea"/>
                          <a:cs typeface="Arial" panose="020B0604020202020204" pitchFamily="34" charset="0"/>
                        </a:rPr>
                        <a:t>Moskal</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kern="1200" dirty="0">
                          <a:solidFill>
                            <a:schemeClr val="dk1"/>
                          </a:solidFill>
                          <a:latin typeface="Avenir Next LT Pro" panose="020B0504020202020204" pitchFamily="34" charset="0"/>
                          <a:ea typeface="+mn-ea"/>
                          <a:cs typeface="Arial" panose="020B0604020202020204" pitchFamily="34" charset="0"/>
                          <a:hlinkClick r:id="rId10" action="ppaction://hlinksldjump"/>
                        </a:rPr>
                        <a:t>Microinvestigators website – designing a solution for future learners </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39</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155832"/>
                  </a:ext>
                </a:extLst>
              </a:tr>
              <a:tr h="0">
                <a:tc>
                  <a:txBody>
                    <a:bodyPr/>
                    <a:lstStyle/>
                    <a:p>
                      <a:pPr marL="0" algn="l" defTabSz="756300" rtl="0" eaLnBrk="1" latinLnBrk="0" hangingPunct="1"/>
                      <a:r>
                        <a:rPr lang="en-NZ" sz="1100" kern="1200" dirty="0">
                          <a:solidFill>
                            <a:schemeClr val="dk1"/>
                          </a:solidFill>
                          <a:latin typeface="Avenir Next LT Pro" panose="020B0504020202020204" pitchFamily="34" charset="0"/>
                          <a:ea typeface="+mn-ea"/>
                          <a:cs typeface="Arial" panose="020B0604020202020204" pitchFamily="34" charset="0"/>
                        </a:rPr>
                        <a:t>Lynda Lawton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kern="1200" dirty="0">
                          <a:solidFill>
                            <a:schemeClr val="dk1"/>
                          </a:solidFill>
                          <a:latin typeface="Avenir Next LT Pro" panose="020B0504020202020204" pitchFamily="34" charset="0"/>
                          <a:ea typeface="+mn-ea"/>
                          <a:cs typeface="Arial" panose="020B0604020202020204" pitchFamily="34" charset="0"/>
                          <a:hlinkClick r:id="rId11" action="ppaction://hlinksldjump"/>
                        </a:rPr>
                        <a:t>Constructing NEET young people as economic liabilities </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40</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7290313"/>
                  </a:ext>
                </a:extLst>
              </a:tr>
              <a:tr h="0">
                <a:tc>
                  <a:txBody>
                    <a:bodyPr/>
                    <a:lstStyle/>
                    <a:p>
                      <a:pPr marL="0" algn="l" defTabSz="756300" rtl="0" eaLnBrk="1" latinLnBrk="0" hangingPunct="1"/>
                      <a:r>
                        <a:rPr lang="en-US" sz="1100" kern="1200" dirty="0">
                          <a:solidFill>
                            <a:schemeClr val="dk1"/>
                          </a:solidFill>
                          <a:latin typeface="Avenir Next LT Pro" panose="020B0504020202020204" pitchFamily="34" charset="0"/>
                          <a:ea typeface="+mn-ea"/>
                          <a:cs typeface="Arial" panose="020B0604020202020204" pitchFamily="34" charset="0"/>
                        </a:rPr>
                        <a:t>Claudia Leong, </a:t>
                      </a:r>
                    </a:p>
                    <a:p>
                      <a:pPr marL="0" algn="l" defTabSz="756300" rtl="0" eaLnBrk="1" latinLnBrk="0" hangingPunct="1"/>
                      <a:r>
                        <a:rPr lang="en-NZ" sz="1100" kern="1200" dirty="0">
                          <a:solidFill>
                            <a:schemeClr val="dk1"/>
                          </a:solidFill>
                          <a:latin typeface="Avenir Next LT Pro" panose="020B0504020202020204" pitchFamily="34" charset="0"/>
                          <a:ea typeface="+mn-ea"/>
                          <a:cs typeface="Arial" panose="020B0604020202020204" pitchFamily="34" charset="0"/>
                        </a:rPr>
                        <a:t>Mary Fitzpatrick, Michael Edmonds, </a:t>
                      </a:r>
                    </a:p>
                    <a:p>
                      <a:pPr marL="0" algn="l" defTabSz="756300" rtl="0" eaLnBrk="1" latinLnBrk="0" hangingPunct="1"/>
                      <a:r>
                        <a:rPr lang="en-NZ" sz="1100" kern="1200" dirty="0">
                          <a:solidFill>
                            <a:schemeClr val="dk1"/>
                          </a:solidFill>
                          <a:latin typeface="Avenir Next LT Pro" panose="020B0504020202020204" pitchFamily="34" charset="0"/>
                          <a:ea typeface="+mn-ea"/>
                          <a:cs typeface="Arial" panose="020B0604020202020204" pitchFamily="34" charset="0"/>
                        </a:rPr>
                        <a:t>and Maria Choukri</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kern="1200" dirty="0">
                          <a:solidFill>
                            <a:schemeClr val="dk1"/>
                          </a:solidFill>
                          <a:latin typeface="Avenir Next LT Pro" panose="020B0504020202020204" pitchFamily="34" charset="0"/>
                          <a:ea typeface="+mn-ea"/>
                          <a:cs typeface="Arial" panose="020B0604020202020204" pitchFamily="34" charset="0"/>
                          <a:hlinkClick r:id="rId12" action="ppaction://hlinksldjump"/>
                        </a:rPr>
                        <a:t>Fatty acid compositions of different plant-based milks in Aotearoa </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41</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77409"/>
                  </a:ext>
                </a:extLst>
              </a:tr>
              <a:tr h="0">
                <a:tc>
                  <a:txBody>
                    <a:bodyPr/>
                    <a:lstStyle/>
                    <a:p>
                      <a:pPr marL="0" algn="l" defTabSz="756300" rtl="0" eaLnBrk="1" latinLnBrk="0" hangingPunct="1"/>
                      <a:r>
                        <a:rPr lang="en-US" sz="1100" kern="1200" dirty="0">
                          <a:solidFill>
                            <a:schemeClr val="dk1"/>
                          </a:solidFill>
                          <a:latin typeface="Avenir Next LT Pro" panose="020B0504020202020204" pitchFamily="34" charset="0"/>
                          <a:ea typeface="+mn-ea"/>
                          <a:cs typeface="Arial" panose="020B0604020202020204" pitchFamily="34" charset="0"/>
                        </a:rPr>
                        <a:t>Helen </a:t>
                      </a:r>
                      <a:r>
                        <a:rPr lang="en-US" sz="1100" kern="1200" dirty="0" err="1">
                          <a:solidFill>
                            <a:schemeClr val="dk1"/>
                          </a:solidFill>
                          <a:latin typeface="Avenir Next LT Pro" panose="020B0504020202020204" pitchFamily="34" charset="0"/>
                          <a:ea typeface="+mn-ea"/>
                          <a:cs typeface="Arial" panose="020B0604020202020204" pitchFamily="34" charset="0"/>
                        </a:rPr>
                        <a:t>Liley</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kern="1200" dirty="0">
                          <a:solidFill>
                            <a:schemeClr val="dk1"/>
                          </a:solidFill>
                          <a:latin typeface="Avenir Next LT Pro" panose="020B0504020202020204" pitchFamily="34" charset="0"/>
                          <a:ea typeface="+mn-ea"/>
                          <a:cs typeface="Arial" panose="020B0604020202020204" pitchFamily="34" charset="0"/>
                          <a:hlinkClick r:id="rId13" action="ppaction://hlinksldjump"/>
                        </a:rPr>
                        <a:t>Reduction in the risk of pressure injuries through design changes to patient handling slings </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42</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256604"/>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venir Next LT Pro" panose="020B0504020202020204" pitchFamily="34" charset="0"/>
                          <a:ea typeface="+mn-ea"/>
                          <a:cs typeface="Arial" panose="020B0604020202020204" pitchFamily="34" charset="0"/>
                        </a:rPr>
                        <a:t>Timothy Lynch</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kern="1200" dirty="0">
                          <a:solidFill>
                            <a:schemeClr val="dk1"/>
                          </a:solidFill>
                          <a:latin typeface="Avenir Next LT Pro" panose="020B0504020202020204" pitchFamily="34" charset="0"/>
                          <a:ea typeface="+mn-ea"/>
                          <a:cs typeface="Arial" panose="020B0604020202020204" pitchFamily="34" charset="0"/>
                          <a:hlinkClick r:id="rId14" action="ppaction://hlinksldjump"/>
                        </a:rPr>
                        <a:t>Regenerative and transformational restaurants – where do we start? </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43</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8729971"/>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kern="1200" dirty="0" err="1">
                          <a:solidFill>
                            <a:schemeClr val="dk1"/>
                          </a:solidFill>
                          <a:latin typeface="Avenir Next LT Pro" panose="020B0504020202020204" pitchFamily="34" charset="0"/>
                          <a:ea typeface="+mn-ea"/>
                          <a:cs typeface="Arial" panose="020B0604020202020204" pitchFamily="34" charset="0"/>
                        </a:rPr>
                        <a:t>Prasadie</a:t>
                      </a:r>
                      <a:r>
                        <a:rPr lang="en-NZ" sz="1100" kern="1200" dirty="0">
                          <a:solidFill>
                            <a:schemeClr val="dk1"/>
                          </a:solidFill>
                          <a:latin typeface="Avenir Next LT Pro" panose="020B0504020202020204" pitchFamily="34" charset="0"/>
                          <a:ea typeface="+mn-ea"/>
                          <a:cs typeface="Arial" panose="020B0604020202020204" pitchFamily="34" charset="0"/>
                        </a:rPr>
                        <a:t> </a:t>
                      </a:r>
                      <a:r>
                        <a:rPr lang="en-NZ" sz="1100" kern="1200" dirty="0" err="1">
                          <a:solidFill>
                            <a:schemeClr val="dk1"/>
                          </a:solidFill>
                          <a:latin typeface="Avenir Next LT Pro" panose="020B0504020202020204" pitchFamily="34" charset="0"/>
                          <a:ea typeface="+mn-ea"/>
                          <a:cs typeface="Arial" panose="020B0604020202020204" pitchFamily="34" charset="0"/>
                        </a:rPr>
                        <a:t>Rashmini</a:t>
                      </a:r>
                      <a:r>
                        <a:rPr lang="en-NZ" sz="1100" kern="1200" dirty="0">
                          <a:solidFill>
                            <a:schemeClr val="dk1"/>
                          </a:solidFill>
                          <a:latin typeface="Avenir Next LT Pro" panose="020B0504020202020204" pitchFamily="34" charset="0"/>
                          <a:ea typeface="+mn-ea"/>
                          <a:cs typeface="Arial" panose="020B0604020202020204" pitchFamily="34" charset="0"/>
                        </a:rPr>
                        <a:t> </a:t>
                      </a:r>
                      <a:r>
                        <a:rPr lang="en-NZ" sz="1100" kern="1200" dirty="0" err="1">
                          <a:solidFill>
                            <a:schemeClr val="dk1"/>
                          </a:solidFill>
                          <a:latin typeface="Avenir Next LT Pro" panose="020B0504020202020204" pitchFamily="34" charset="0"/>
                          <a:ea typeface="+mn-ea"/>
                          <a:cs typeface="Arial" panose="020B0604020202020204" pitchFamily="34" charset="0"/>
                        </a:rPr>
                        <a:t>Manawaduge</a:t>
                      </a:r>
                      <a:r>
                        <a:rPr lang="en-NZ" sz="1100" kern="1200" dirty="0">
                          <a:solidFill>
                            <a:schemeClr val="dk1"/>
                          </a:solidFill>
                          <a:latin typeface="Avenir Next LT Pro" panose="020B0504020202020204" pitchFamily="34" charset="0"/>
                          <a:ea typeface="+mn-ea"/>
                          <a:cs typeface="Arial" panose="020B0604020202020204" pitchFamily="34" charset="0"/>
                        </a:rPr>
                        <a:t> Silva, </a:t>
                      </a:r>
                      <a:r>
                        <a:rPr lang="en-NZ" sz="1100" kern="1200" dirty="0" err="1">
                          <a:solidFill>
                            <a:schemeClr val="dk1"/>
                          </a:solidFill>
                          <a:latin typeface="Avenir Next LT Pro" panose="020B0504020202020204" pitchFamily="34" charset="0"/>
                          <a:ea typeface="+mn-ea"/>
                          <a:cs typeface="Arial" panose="020B0604020202020204" pitchFamily="34" charset="0"/>
                        </a:rPr>
                        <a:t>Indrapriya</a:t>
                      </a:r>
                      <a:r>
                        <a:rPr lang="en-NZ" sz="1100" kern="1200" dirty="0">
                          <a:solidFill>
                            <a:schemeClr val="dk1"/>
                          </a:solidFill>
                          <a:latin typeface="Avenir Next LT Pro" panose="020B0504020202020204" pitchFamily="34" charset="0"/>
                          <a:ea typeface="+mn-ea"/>
                          <a:cs typeface="Arial" panose="020B0604020202020204" pitchFamily="34" charset="0"/>
                        </a:rPr>
                        <a:t> </a:t>
                      </a:r>
                      <a:r>
                        <a:rPr lang="en-NZ" sz="1100" kern="1200" dirty="0" err="1">
                          <a:solidFill>
                            <a:schemeClr val="dk1"/>
                          </a:solidFill>
                          <a:latin typeface="Avenir Next LT Pro" panose="020B0504020202020204" pitchFamily="34" charset="0"/>
                          <a:ea typeface="+mn-ea"/>
                          <a:cs typeface="Arial" panose="020B0604020202020204" pitchFamily="34" charset="0"/>
                        </a:rPr>
                        <a:t>Kularatne</a:t>
                      </a:r>
                      <a:r>
                        <a:rPr lang="en-NZ" sz="1100" kern="1200" dirty="0">
                          <a:solidFill>
                            <a:schemeClr val="dk1"/>
                          </a:solidFill>
                          <a:latin typeface="Avenir Next LT Pro" panose="020B0504020202020204" pitchFamily="34" charset="0"/>
                          <a:ea typeface="+mn-ea"/>
                          <a:cs typeface="Arial" panose="020B0604020202020204" pitchFamily="34" charset="0"/>
                        </a:rPr>
                        <a:t> and </a:t>
                      </a:r>
                      <a:r>
                        <a:rPr lang="en-US" sz="1100" kern="1200" dirty="0">
                          <a:solidFill>
                            <a:schemeClr val="dk1"/>
                          </a:solidFill>
                          <a:latin typeface="Avenir Next LT Pro" panose="020B0504020202020204" pitchFamily="34" charset="0"/>
                          <a:ea typeface="+mn-ea"/>
                          <a:cs typeface="Arial" panose="020B0604020202020204" pitchFamily="34" charset="0"/>
                        </a:rPr>
                        <a:t>Edwin Rajah</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venir Next LT Pro" panose="020B0504020202020204" pitchFamily="34" charset="0"/>
                          <a:ea typeface="+mn-ea"/>
                          <a:cs typeface="Arial" panose="020B0604020202020204" pitchFamily="34" charset="0"/>
                          <a:hlinkClick r:id="rId15" action="ppaction://hlinksldjump"/>
                        </a:rPr>
                        <a:t>Facilitators and Barriers to Healthy Eating </a:t>
                      </a:r>
                      <a:r>
                        <a:rPr lang="en-US" sz="1100" kern="1200" dirty="0" err="1">
                          <a:solidFill>
                            <a:schemeClr val="dk1"/>
                          </a:solidFill>
                          <a:latin typeface="Avenir Next LT Pro" panose="020B0504020202020204" pitchFamily="34" charset="0"/>
                          <a:ea typeface="+mn-ea"/>
                          <a:cs typeface="Arial" panose="020B0604020202020204" pitchFamily="34" charset="0"/>
                          <a:hlinkClick r:id="rId15" action="ppaction://hlinksldjump"/>
                        </a:rPr>
                        <a:t>Behaviour</a:t>
                      </a:r>
                      <a:r>
                        <a:rPr lang="en-US" sz="1100" kern="1200" dirty="0">
                          <a:solidFill>
                            <a:schemeClr val="dk1"/>
                          </a:solidFill>
                          <a:latin typeface="Avenir Next LT Pro" panose="020B0504020202020204" pitchFamily="34" charset="0"/>
                          <a:ea typeface="+mn-ea"/>
                          <a:cs typeface="Arial" panose="020B0604020202020204" pitchFamily="34" charset="0"/>
                          <a:hlinkClick r:id="rId15" action="ppaction://hlinksldjump"/>
                        </a:rPr>
                        <a:t> and Physical Activity Level of Office-Based Workers in New Zealand </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44</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050600"/>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venir Next LT Pro" panose="020B0504020202020204" pitchFamily="34" charset="0"/>
                          <a:ea typeface="+mn-ea"/>
                          <a:cs typeface="Arial" panose="020B0604020202020204" pitchFamily="34" charset="0"/>
                        </a:rPr>
                        <a:t>Steph Mann</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venir Next LT Pro" panose="020B0504020202020204" pitchFamily="34" charset="0"/>
                          <a:ea typeface="+mn-ea"/>
                          <a:cs typeface="Arial" panose="020B0604020202020204" pitchFamily="34" charset="0"/>
                          <a:hlinkClick r:id="rId16" action="ppaction://hlinksldjump"/>
                        </a:rPr>
                        <a:t>Why are horse owners rending their relationship with vets for Facebook? </a:t>
                      </a:r>
                      <a:endParaRPr lang="en-NZ" sz="110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45</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5132228"/>
                  </a:ext>
                </a:extLst>
              </a:tr>
            </a:tbl>
          </a:graphicData>
        </a:graphic>
      </p:graphicFrame>
      <p:sp>
        <p:nvSpPr>
          <p:cNvPr id="4" name="Rectangle 3">
            <a:extLst>
              <a:ext uri="{FF2B5EF4-FFF2-40B4-BE49-F238E27FC236}">
                <a16:creationId xmlns:a16="http://schemas.microsoft.com/office/drawing/2014/main" id="{4313E5C1-5EDE-42BD-B85C-02109C940968}"/>
              </a:ext>
            </a:extLst>
          </p:cNvPr>
          <p:cNvSpPr/>
          <p:nvPr/>
        </p:nvSpPr>
        <p:spPr>
          <a:xfrm>
            <a:off x="576299" y="371492"/>
            <a:ext cx="6986551" cy="383106"/>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NZ" sz="1295" b="1" dirty="0">
                <a:solidFill>
                  <a:srgbClr val="FEE8B6"/>
                </a:solidFill>
                <a:latin typeface="Avenir Next LT Pro" panose="020B0504020202020204" pitchFamily="34" charset="0"/>
                <a:cs typeface="Arial" panose="020B0604020202020204" pitchFamily="34" charset="0"/>
              </a:rPr>
              <a:t>Content</a:t>
            </a:r>
          </a:p>
        </p:txBody>
      </p:sp>
      <p:sp>
        <p:nvSpPr>
          <p:cNvPr id="6" name="Footer Placeholder 4">
            <a:extLst>
              <a:ext uri="{FF2B5EF4-FFF2-40B4-BE49-F238E27FC236}">
                <a16:creationId xmlns:a16="http://schemas.microsoft.com/office/drawing/2014/main" id="{FAD0D82F-CBAA-5B6E-466A-F96D9C5B22CE}"/>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7" name="Slide Number Placeholder 5">
            <a:extLst>
              <a:ext uri="{FF2B5EF4-FFF2-40B4-BE49-F238E27FC236}">
                <a16:creationId xmlns:a16="http://schemas.microsoft.com/office/drawing/2014/main" id="{FBDEECA3-E607-5E63-6C8D-B166D499C478}"/>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12</a:t>
            </a:fld>
            <a:endParaRPr lang="en-NZ" dirty="0"/>
          </a:p>
        </p:txBody>
      </p:sp>
    </p:spTree>
    <p:extLst>
      <p:ext uri="{BB962C8B-B14F-4D97-AF65-F5344CB8AC3E}">
        <p14:creationId xmlns:p14="http://schemas.microsoft.com/office/powerpoint/2010/main" val="130480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81D0717-21DC-4903-9FB5-357057B38F91}"/>
              </a:ext>
            </a:extLst>
          </p:cNvPr>
          <p:cNvGraphicFramePr>
            <a:graphicFrameLocks noGrp="1"/>
          </p:cNvGraphicFramePr>
          <p:nvPr>
            <p:extLst>
              <p:ext uri="{D42A27DB-BD31-4B8C-83A1-F6EECF244321}">
                <p14:modId xmlns:p14="http://schemas.microsoft.com/office/powerpoint/2010/main" val="1932243832"/>
              </p:ext>
            </p:extLst>
          </p:nvPr>
        </p:nvGraphicFramePr>
        <p:xfrm>
          <a:off x="576302" y="870016"/>
          <a:ext cx="6410248" cy="8868960"/>
        </p:xfrm>
        <a:graphic>
          <a:graphicData uri="http://schemas.openxmlformats.org/drawingml/2006/table">
            <a:tbl>
              <a:tblPr firstRow="1" bandRow="1">
                <a:tableStyleId>{5C22544A-7EE6-4342-B048-85BDC9FD1C3A}</a:tableStyleId>
              </a:tblPr>
              <a:tblGrid>
                <a:gridCol w="1778278">
                  <a:extLst>
                    <a:ext uri="{9D8B030D-6E8A-4147-A177-3AD203B41FA5}">
                      <a16:colId xmlns:a16="http://schemas.microsoft.com/office/drawing/2014/main" val="2760625885"/>
                    </a:ext>
                  </a:extLst>
                </a:gridCol>
                <a:gridCol w="4239198">
                  <a:extLst>
                    <a:ext uri="{9D8B030D-6E8A-4147-A177-3AD203B41FA5}">
                      <a16:colId xmlns:a16="http://schemas.microsoft.com/office/drawing/2014/main" val="3549295261"/>
                    </a:ext>
                  </a:extLst>
                </a:gridCol>
                <a:gridCol w="392772">
                  <a:extLst>
                    <a:ext uri="{9D8B030D-6E8A-4147-A177-3AD203B41FA5}">
                      <a16:colId xmlns:a16="http://schemas.microsoft.com/office/drawing/2014/main" val="2762053064"/>
                    </a:ext>
                  </a:extLst>
                </a:gridCol>
              </a:tblGrid>
              <a:tr h="331482">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err="1">
                          <a:solidFill>
                            <a:schemeClr val="dk1"/>
                          </a:solidFill>
                          <a:latin typeface="Avenir Next LT Pro" panose="020B0504020202020204" pitchFamily="34" charset="0"/>
                          <a:ea typeface="+mn-ea"/>
                          <a:cs typeface="Arial" panose="020B0604020202020204" pitchFamily="34" charset="0"/>
                        </a:rPr>
                        <a:t>Rehan</a:t>
                      </a:r>
                      <a:r>
                        <a:rPr lang="en-US" sz="1100" b="0" kern="1200" dirty="0">
                          <a:solidFill>
                            <a:schemeClr val="dk1"/>
                          </a:solidFill>
                          <a:latin typeface="Avenir Next LT Pro" panose="020B0504020202020204" pitchFamily="34" charset="0"/>
                          <a:ea typeface="+mn-ea"/>
                          <a:cs typeface="Arial" panose="020B0604020202020204" pitchFamily="34" charset="0"/>
                        </a:rPr>
                        <a:t> Masood, </a:t>
                      </a:r>
                      <a:r>
                        <a:rPr lang="en-NZ" sz="1100" b="0" kern="1200" dirty="0">
                          <a:solidFill>
                            <a:schemeClr val="dk1"/>
                          </a:solidFill>
                          <a:latin typeface="Avenir Next LT Pro" panose="020B0504020202020204" pitchFamily="34" charset="0"/>
                          <a:ea typeface="+mn-ea"/>
                          <a:cs typeface="Arial" panose="020B0604020202020204" pitchFamily="34" charset="0"/>
                        </a:rPr>
                        <a:t>Sadegh </a:t>
                      </a:r>
                      <a:r>
                        <a:rPr lang="en-NZ" sz="1100" b="0" kern="1200" dirty="0" err="1">
                          <a:solidFill>
                            <a:schemeClr val="dk1"/>
                          </a:solidFill>
                          <a:latin typeface="Avenir Next LT Pro" panose="020B0504020202020204" pitchFamily="34" charset="0"/>
                          <a:ea typeface="+mn-ea"/>
                          <a:cs typeface="Arial" panose="020B0604020202020204" pitchFamily="34" charset="0"/>
                        </a:rPr>
                        <a:t>Aliakbarlou</a:t>
                      </a:r>
                      <a:r>
                        <a:rPr lang="en-NZ" sz="1100" b="0" kern="1200" dirty="0">
                          <a:solidFill>
                            <a:schemeClr val="dk1"/>
                          </a:solidFill>
                          <a:latin typeface="Avenir Next LT Pro" panose="020B0504020202020204" pitchFamily="34" charset="0"/>
                          <a:ea typeface="+mn-ea"/>
                          <a:cs typeface="Arial" panose="020B0604020202020204" pitchFamily="34" charset="0"/>
                        </a:rPr>
                        <a:t>, </a:t>
                      </a:r>
                      <a:r>
                        <a:rPr lang="en-NZ" sz="1100" b="0" kern="1200" dirty="0" err="1">
                          <a:solidFill>
                            <a:schemeClr val="dk1"/>
                          </a:solidFill>
                          <a:latin typeface="Avenir Next LT Pro" panose="020B0504020202020204" pitchFamily="34" charset="0"/>
                          <a:ea typeface="+mn-ea"/>
                          <a:cs typeface="Arial" panose="020B0604020202020204" pitchFamily="34" charset="0"/>
                        </a:rPr>
                        <a:t>Luban</a:t>
                      </a:r>
                      <a:r>
                        <a:rPr lang="en-NZ" sz="1100" b="0" kern="1200" dirty="0">
                          <a:solidFill>
                            <a:schemeClr val="dk1"/>
                          </a:solidFill>
                          <a:latin typeface="Avenir Next LT Pro" panose="020B0504020202020204" pitchFamily="34" charset="0"/>
                          <a:ea typeface="+mn-ea"/>
                          <a:cs typeface="Arial" panose="020B0604020202020204" pitchFamily="34" charset="0"/>
                        </a:rPr>
                        <a:t> Chan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and Jesse Teo</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hlinkClick r:id="rId2" action="ppaction://hlinksldjump"/>
                        </a:rPr>
                        <a:t>Uptake of Offsite Construction in NZ – A Non-Supplier viewpoint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46</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1554433"/>
                  </a:ext>
                </a:extLst>
              </a:tr>
              <a:tr h="331482">
                <a:tc>
                  <a:txBody>
                    <a:bodyPr/>
                    <a:lstStyle/>
                    <a:p>
                      <a:pPr marL="0" algn="l" defTabSz="756300" rtl="0" eaLnBrk="1" latinLnBrk="0" hangingPunct="1"/>
                      <a:r>
                        <a:rPr lang="en-US" sz="1100" b="0" kern="1200" dirty="0" err="1">
                          <a:solidFill>
                            <a:schemeClr val="dk1"/>
                          </a:solidFill>
                          <a:latin typeface="Avenir Next LT Pro" panose="020B0504020202020204" pitchFamily="34" charset="0"/>
                          <a:ea typeface="+mn-ea"/>
                          <a:cs typeface="Arial" panose="020B0604020202020204" pitchFamily="34" charset="0"/>
                        </a:rPr>
                        <a:t>Rehan</a:t>
                      </a:r>
                      <a:r>
                        <a:rPr lang="en-US" sz="1100" b="0" kern="1200" dirty="0">
                          <a:solidFill>
                            <a:schemeClr val="dk1"/>
                          </a:solidFill>
                          <a:latin typeface="Avenir Next LT Pro" panose="020B0504020202020204" pitchFamily="34" charset="0"/>
                          <a:ea typeface="+mn-ea"/>
                          <a:cs typeface="Arial" panose="020B0604020202020204" pitchFamily="34" charset="0"/>
                        </a:rPr>
                        <a:t> Masood, </a:t>
                      </a:r>
                      <a:r>
                        <a:rPr lang="en-NZ" sz="1100" b="0" kern="1200" dirty="0" err="1">
                          <a:solidFill>
                            <a:schemeClr val="dk1"/>
                          </a:solidFill>
                          <a:latin typeface="Avenir Next LT Pro" panose="020B0504020202020204" pitchFamily="34" charset="0"/>
                          <a:ea typeface="+mn-ea"/>
                          <a:cs typeface="Arial" panose="020B0604020202020204" pitchFamily="34" charset="0"/>
                        </a:rPr>
                        <a:t>Samanthi</a:t>
                      </a:r>
                      <a:r>
                        <a:rPr lang="en-NZ" sz="1100" b="0" kern="1200" dirty="0">
                          <a:solidFill>
                            <a:schemeClr val="dk1"/>
                          </a:solidFill>
                          <a:latin typeface="Avenir Next LT Pro" panose="020B0504020202020204" pitchFamily="34" charset="0"/>
                          <a:ea typeface="+mn-ea"/>
                          <a:cs typeface="Arial" panose="020B0604020202020204" pitchFamily="34" charset="0"/>
                        </a:rPr>
                        <a:t> </a:t>
                      </a:r>
                      <a:r>
                        <a:rPr lang="en-NZ" sz="1100" b="0" kern="1200" dirty="0" err="1">
                          <a:solidFill>
                            <a:schemeClr val="dk1"/>
                          </a:solidFill>
                          <a:latin typeface="Avenir Next LT Pro" panose="020B0504020202020204" pitchFamily="34" charset="0"/>
                          <a:ea typeface="+mn-ea"/>
                          <a:cs typeface="Arial" panose="020B0604020202020204" pitchFamily="34" charset="0"/>
                        </a:rPr>
                        <a:t>Menike</a:t>
                      </a:r>
                      <a:r>
                        <a:rPr lang="en-NZ" sz="1100" b="0" kern="1200" dirty="0">
                          <a:solidFill>
                            <a:schemeClr val="dk1"/>
                          </a:solidFill>
                          <a:latin typeface="Avenir Next LT Pro" panose="020B0504020202020204" pitchFamily="34" charset="0"/>
                          <a:ea typeface="+mn-ea"/>
                          <a:cs typeface="Arial" panose="020B0604020202020204" pitchFamily="34" charset="0"/>
                        </a:rPr>
                        <a:t>, Pramod </a:t>
                      </a:r>
                      <a:r>
                        <a:rPr lang="en-NZ" sz="1100" b="0" kern="1200" dirty="0" err="1">
                          <a:solidFill>
                            <a:schemeClr val="dk1"/>
                          </a:solidFill>
                          <a:latin typeface="Avenir Next LT Pro" panose="020B0504020202020204" pitchFamily="34" charset="0"/>
                          <a:ea typeface="+mn-ea"/>
                          <a:cs typeface="Arial" panose="020B0604020202020204" pitchFamily="34" charset="0"/>
                        </a:rPr>
                        <a:t>Nerlekar</a:t>
                      </a:r>
                      <a:r>
                        <a:rPr lang="en-NZ" sz="1100" b="0" kern="1200" dirty="0">
                          <a:solidFill>
                            <a:schemeClr val="dk1"/>
                          </a:solidFill>
                          <a:latin typeface="Avenir Next LT Pro" panose="020B0504020202020204" pitchFamily="34" charset="0"/>
                          <a:ea typeface="+mn-ea"/>
                          <a:cs typeface="Arial" panose="020B0604020202020204" pitchFamily="34" charset="0"/>
                        </a:rPr>
                        <a:t> </a:t>
                      </a:r>
                    </a:p>
                    <a:p>
                      <a:pPr marL="0" algn="l" defTabSz="756300" rtl="0" eaLnBrk="1" latinLnBrk="0" hangingPunct="1"/>
                      <a:r>
                        <a:rPr lang="en-NZ" sz="1100" b="0" kern="1200" dirty="0">
                          <a:solidFill>
                            <a:schemeClr val="dk1"/>
                          </a:solidFill>
                          <a:latin typeface="Avenir Next LT Pro" panose="020B0504020202020204" pitchFamily="34" charset="0"/>
                          <a:ea typeface="+mn-ea"/>
                          <a:cs typeface="Arial" panose="020B0604020202020204" pitchFamily="34" charset="0"/>
                        </a:rPr>
                        <a:t>and </a:t>
                      </a:r>
                      <a:r>
                        <a:rPr lang="en-NZ" sz="1100" b="0" kern="1200" dirty="0" err="1">
                          <a:solidFill>
                            <a:schemeClr val="dk1"/>
                          </a:solidFill>
                          <a:latin typeface="Avenir Next LT Pro" panose="020B0504020202020204" pitchFamily="34" charset="0"/>
                          <a:ea typeface="+mn-ea"/>
                          <a:cs typeface="Arial" panose="020B0604020202020204" pitchFamily="34" charset="0"/>
                        </a:rPr>
                        <a:t>Mujaddad</a:t>
                      </a:r>
                      <a:r>
                        <a:rPr lang="en-NZ" sz="1100" b="0" kern="1200" dirty="0">
                          <a:solidFill>
                            <a:schemeClr val="dk1"/>
                          </a:solidFill>
                          <a:latin typeface="Avenir Next LT Pro" panose="020B0504020202020204" pitchFamily="34" charset="0"/>
                          <a:ea typeface="+mn-ea"/>
                          <a:cs typeface="Arial" panose="020B0604020202020204" pitchFamily="34" charset="0"/>
                        </a:rPr>
                        <a:t> Afzal</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hlinkClick r:id="rId3" action="ppaction://hlinksldjump"/>
                        </a:rPr>
                        <a:t>Establishing Quality Assurance Regime for prefabricated house building company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47</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7653980"/>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err="1">
                          <a:solidFill>
                            <a:schemeClr val="dk1"/>
                          </a:solidFill>
                          <a:latin typeface="Avenir Next LT Pro" panose="020B0504020202020204" pitchFamily="34" charset="0"/>
                          <a:ea typeface="+mn-ea"/>
                          <a:cs typeface="Arial" panose="020B0604020202020204" pitchFamily="34" charset="0"/>
                        </a:rPr>
                        <a:t>Rehan</a:t>
                      </a:r>
                      <a:r>
                        <a:rPr lang="en-US" sz="1100" b="0" kern="1200" dirty="0">
                          <a:solidFill>
                            <a:schemeClr val="dk1"/>
                          </a:solidFill>
                          <a:latin typeface="Avenir Next LT Pro" panose="020B0504020202020204" pitchFamily="34" charset="0"/>
                          <a:ea typeface="+mn-ea"/>
                          <a:cs typeface="Arial" panose="020B0604020202020204" pitchFamily="34" charset="0"/>
                        </a:rPr>
                        <a:t> Masood,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Kasey Ward and </a:t>
                      </a:r>
                      <a:r>
                        <a:rPr lang="en-NZ" sz="1100" b="0" kern="1200" dirty="0" err="1">
                          <a:solidFill>
                            <a:schemeClr val="dk1"/>
                          </a:solidFill>
                          <a:latin typeface="Avenir Next LT Pro" panose="020B0504020202020204" pitchFamily="34" charset="0"/>
                          <a:ea typeface="+mn-ea"/>
                          <a:cs typeface="Arial" panose="020B0604020202020204" pitchFamily="34" charset="0"/>
                        </a:rPr>
                        <a:t>Mujaddad</a:t>
                      </a:r>
                      <a:r>
                        <a:rPr lang="en-NZ" sz="1100" b="0" kern="1200" dirty="0">
                          <a:solidFill>
                            <a:schemeClr val="dk1"/>
                          </a:solidFill>
                          <a:latin typeface="Avenir Next LT Pro" panose="020B0504020202020204" pitchFamily="34" charset="0"/>
                          <a:ea typeface="+mn-ea"/>
                          <a:cs typeface="Arial" panose="020B0604020202020204" pitchFamily="34" charset="0"/>
                        </a:rPr>
                        <a:t> Afzal</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hlinkClick r:id="rId4" action="ppaction://hlinksldjump"/>
                        </a:rPr>
                        <a:t>Towards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4" action="ppaction://hlinksldjump"/>
                        </a:rPr>
                        <a:t>HyFlex</a:t>
                      </a:r>
                      <a:r>
                        <a:rPr lang="en-US" sz="1100" b="0" kern="1200" dirty="0">
                          <a:solidFill>
                            <a:schemeClr val="dk1"/>
                          </a:solidFill>
                          <a:latin typeface="Avenir Next LT Pro" panose="020B0504020202020204" pitchFamily="34" charset="0"/>
                          <a:ea typeface="+mn-ea"/>
                          <a:cs typeface="Arial" panose="020B0604020202020204" pitchFamily="34" charset="0"/>
                          <a:hlinkClick r:id="rId4" action="ppaction://hlinksldjump"/>
                        </a:rPr>
                        <a:t> model for architecture, engineering and construction courses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48</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371664"/>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Sarah McCallum</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5" action="ppaction://hlinksldjump"/>
                        </a:rPr>
                        <a:t>Model: [Express]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49</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2646"/>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Caro McCaw</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hlinkClick r:id="rId6" action="ppaction://hlinksldjump"/>
                        </a:rPr>
                        <a:t>Let’s Chat!</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50</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144519"/>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Mark McEntyre</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7" action="ppaction://hlinksldjump"/>
                        </a:rPr>
                        <a:t>Theatre Design using a Pasifika ‘Village Model’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51</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02830"/>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Farhad Mehdipour, Farzan </a:t>
                      </a:r>
                      <a:r>
                        <a:rPr lang="en-US" sz="1100" b="0" kern="1200" dirty="0" err="1">
                          <a:solidFill>
                            <a:schemeClr val="dk1"/>
                          </a:solidFill>
                          <a:latin typeface="Avenir Next LT Pro" panose="020B0504020202020204" pitchFamily="34" charset="0"/>
                          <a:ea typeface="+mn-ea"/>
                          <a:cs typeface="Arial" panose="020B0604020202020204" pitchFamily="34" charset="0"/>
                        </a:rPr>
                        <a:t>Fallah</a:t>
                      </a:r>
                      <a:r>
                        <a:rPr lang="en-US" sz="1100" b="0" kern="1200" dirty="0">
                          <a:solidFill>
                            <a:schemeClr val="dk1"/>
                          </a:solidFill>
                          <a:latin typeface="Avenir Next LT Pro" panose="020B0504020202020204" pitchFamily="34" charset="0"/>
                          <a:ea typeface="+mn-ea"/>
                          <a:cs typeface="Arial" panose="020B0604020202020204" pitchFamily="34" charset="0"/>
                        </a:rPr>
                        <a:t>, </a:t>
                      </a:r>
                    </a:p>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and Syed Shahid</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8" action="ppaction://hlinksldjump"/>
                        </a:rPr>
                        <a:t>Gamification of hand hygiene to save lives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52</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9329701"/>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err="1">
                          <a:solidFill>
                            <a:schemeClr val="dk1"/>
                          </a:solidFill>
                          <a:latin typeface="Avenir Next LT Pro" panose="020B0504020202020204" pitchFamily="34" charset="0"/>
                          <a:ea typeface="+mn-ea"/>
                          <a:cs typeface="Arial" panose="020B0604020202020204" pitchFamily="34" charset="0"/>
                        </a:rPr>
                        <a:t>Samanthi</a:t>
                      </a:r>
                      <a:r>
                        <a:rPr lang="en-US" sz="1100" b="0" kern="1200" dirty="0">
                          <a:solidFill>
                            <a:schemeClr val="dk1"/>
                          </a:solidFill>
                          <a:latin typeface="Avenir Next LT Pro" panose="020B0504020202020204" pitchFamily="34" charset="0"/>
                          <a:ea typeface="+mn-ea"/>
                          <a:cs typeface="Arial" panose="020B0604020202020204" pitchFamily="34" charset="0"/>
                        </a:rPr>
                        <a:t> </a:t>
                      </a:r>
                      <a:r>
                        <a:rPr lang="en-US" sz="1100" b="0" kern="1200" dirty="0" err="1">
                          <a:solidFill>
                            <a:schemeClr val="dk1"/>
                          </a:solidFill>
                          <a:latin typeface="Avenir Next LT Pro" panose="020B0504020202020204" pitchFamily="34" charset="0"/>
                          <a:ea typeface="+mn-ea"/>
                          <a:cs typeface="Arial" panose="020B0604020202020204" pitchFamily="34" charset="0"/>
                        </a:rPr>
                        <a:t>Menike</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9" action="ppaction://hlinksldjump"/>
                        </a:rPr>
                        <a:t>Enhance the performance of student accommodation buildings at Southern Institute of Technology (SIT) through value engineering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53</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766865"/>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Jonathan </a:t>
                      </a:r>
                      <a:r>
                        <a:rPr lang="en-US" sz="1100" b="0" kern="1200" dirty="0" err="1">
                          <a:solidFill>
                            <a:schemeClr val="dk1"/>
                          </a:solidFill>
                          <a:latin typeface="Avenir Next LT Pro" panose="020B0504020202020204" pitchFamily="34" charset="0"/>
                          <a:ea typeface="+mn-ea"/>
                          <a:cs typeface="Arial" panose="020B0604020202020204" pitchFamily="34" charset="0"/>
                        </a:rPr>
                        <a:t>Muhl</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10" action="ppaction://hlinksldjump"/>
                        </a:rPr>
                        <a:t>Numerical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10" action="ppaction://hlinksldjump"/>
                        </a:rPr>
                        <a:t>characterisation</a:t>
                      </a:r>
                      <a:r>
                        <a:rPr lang="en-US" sz="1100" b="0" kern="1200" dirty="0">
                          <a:solidFill>
                            <a:schemeClr val="dk1"/>
                          </a:solidFill>
                          <a:latin typeface="Avenir Next LT Pro" panose="020B0504020202020204" pitchFamily="34" charset="0"/>
                          <a:ea typeface="+mn-ea"/>
                          <a:cs typeface="Arial" panose="020B0604020202020204" pitchFamily="34" charset="0"/>
                          <a:hlinkClick r:id="rId10" action="ppaction://hlinksldjump"/>
                        </a:rPr>
                        <a:t> of fermentations for process control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54</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256604"/>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John Mumford</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11" action="ppaction://hlinksldjump"/>
                        </a:rPr>
                        <a:t>Artificial Intelligence and Software Quality Assurance: Critical Perspectives for Information Technology Teaching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55</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8729971"/>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Morgan Oliver</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12" action="ppaction://hlinksldjump"/>
                        </a:rPr>
                        <a:t>Student Tracking: Reflections on Pastoral Care through a Pandemic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56</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5132228"/>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Peter Olsen,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Michael Hamlin, Richard </a:t>
                      </a:r>
                      <a:r>
                        <a:rPr lang="en-NZ" sz="1100" b="0" kern="1200" dirty="0" err="1">
                          <a:solidFill>
                            <a:schemeClr val="dk1"/>
                          </a:solidFill>
                          <a:latin typeface="Avenir Next LT Pro" panose="020B0504020202020204" pitchFamily="34" charset="0"/>
                          <a:ea typeface="+mn-ea"/>
                          <a:cs typeface="Arial" panose="020B0604020202020204" pitchFamily="34" charset="0"/>
                        </a:rPr>
                        <a:t>Deuchrass</a:t>
                      </a:r>
                      <a:r>
                        <a:rPr lang="en-NZ" sz="1100" b="0" kern="1200" dirty="0">
                          <a:solidFill>
                            <a:schemeClr val="dk1"/>
                          </a:solidFill>
                          <a:latin typeface="Avenir Next LT Pro" panose="020B0504020202020204" pitchFamily="34" charset="0"/>
                          <a:ea typeface="+mn-ea"/>
                          <a:cs typeface="Arial" panose="020B0604020202020204" pitchFamily="34" charset="0"/>
                        </a:rPr>
                        <a:t>, Shaun Owen,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James </a:t>
                      </a:r>
                      <a:r>
                        <a:rPr lang="en-NZ" sz="1100" b="0" kern="1200" dirty="0" err="1">
                          <a:solidFill>
                            <a:schemeClr val="dk1"/>
                          </a:solidFill>
                          <a:latin typeface="Avenir Next LT Pro" panose="020B0504020202020204" pitchFamily="34" charset="0"/>
                          <a:ea typeface="+mn-ea"/>
                          <a:cs typeface="Arial" panose="020B0604020202020204" pitchFamily="34" charset="0"/>
                        </a:rPr>
                        <a:t>Jowsey</a:t>
                      </a:r>
                      <a:r>
                        <a:rPr lang="en-NZ" sz="1100" b="0" kern="1200" dirty="0">
                          <a:solidFill>
                            <a:schemeClr val="dk1"/>
                          </a:solidFill>
                          <a:latin typeface="Avenir Next LT Pro" panose="020B0504020202020204" pitchFamily="34" charset="0"/>
                          <a:ea typeface="+mn-ea"/>
                          <a:cs typeface="Arial" panose="020B0604020202020204" pitchFamily="34" charset="0"/>
                        </a:rPr>
                        <a:t>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and Matt Lilley</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13" action="ppaction://hlinksldjump"/>
                        </a:rPr>
                        <a:t>Running demands in New Zealand club, semi-professional and professional rugby union competitions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57</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9955729"/>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Olufemi </a:t>
                      </a:r>
                      <a:r>
                        <a:rPr lang="en-US" sz="1100" b="0" kern="1200" dirty="0" err="1">
                          <a:solidFill>
                            <a:schemeClr val="dk1"/>
                          </a:solidFill>
                          <a:latin typeface="Avenir Next LT Pro" panose="020B0504020202020204" pitchFamily="34" charset="0"/>
                          <a:ea typeface="+mn-ea"/>
                          <a:cs typeface="Arial" panose="020B0604020202020204" pitchFamily="34" charset="0"/>
                        </a:rPr>
                        <a:t>Muibi</a:t>
                      </a:r>
                      <a:r>
                        <a:rPr lang="en-US" sz="1100" b="0" kern="1200" dirty="0">
                          <a:solidFill>
                            <a:schemeClr val="dk1"/>
                          </a:solidFill>
                          <a:latin typeface="Avenir Next LT Pro" panose="020B0504020202020204" pitchFamily="34" charset="0"/>
                          <a:ea typeface="+mn-ea"/>
                          <a:cs typeface="Arial" panose="020B0604020202020204" pitchFamily="34" charset="0"/>
                        </a:rPr>
                        <a:t> Omisakin and </a:t>
                      </a:r>
                      <a:r>
                        <a:rPr lang="en-NZ" sz="1100" b="0" kern="1200" dirty="0" err="1">
                          <a:solidFill>
                            <a:schemeClr val="dk1"/>
                          </a:solidFill>
                          <a:latin typeface="Avenir Next LT Pro" panose="020B0504020202020204" pitchFamily="34" charset="0"/>
                          <a:ea typeface="+mn-ea"/>
                          <a:cs typeface="Arial" panose="020B0604020202020204" pitchFamily="34" charset="0"/>
                        </a:rPr>
                        <a:t>Indrapriya</a:t>
                      </a:r>
                      <a:r>
                        <a:rPr lang="en-NZ" sz="1100" b="0" kern="1200" dirty="0">
                          <a:solidFill>
                            <a:schemeClr val="dk1"/>
                          </a:solidFill>
                          <a:latin typeface="Avenir Next LT Pro" panose="020B0504020202020204" pitchFamily="34" charset="0"/>
                          <a:ea typeface="+mn-ea"/>
                          <a:cs typeface="Arial" panose="020B0604020202020204" pitchFamily="34" charset="0"/>
                        </a:rPr>
                        <a:t> </a:t>
                      </a:r>
                      <a:r>
                        <a:rPr lang="en-NZ" sz="1100" b="0" kern="1200" dirty="0" err="1">
                          <a:solidFill>
                            <a:schemeClr val="dk1"/>
                          </a:solidFill>
                          <a:latin typeface="Avenir Next LT Pro" panose="020B0504020202020204" pitchFamily="34" charset="0"/>
                          <a:ea typeface="+mn-ea"/>
                          <a:cs typeface="Arial" panose="020B0604020202020204" pitchFamily="34" charset="0"/>
                        </a:rPr>
                        <a:t>Kularatne</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14" action="ppaction://hlinksldjump"/>
                        </a:rPr>
                        <a:t>Exploring International Students’ Perceptions of the Value of New Zealand Postgraduate Education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58</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457294"/>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Adele Parkinson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15" action="ppaction://hlinksldjump"/>
                        </a:rPr>
                        <a:t>Are we really who we say we are: Changing values or conflicting values within the social work profession in Aotearoa New Zealand?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59</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670043"/>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Amber Paterson</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16" action="ppaction://hlinksldjump"/>
                        </a:rPr>
                        <a:t>Embedding Capabilities and Sustainable Development Goals into Nursing Community Development Projects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60</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388335"/>
                  </a:ext>
                </a:extLst>
              </a:tr>
            </a:tbl>
          </a:graphicData>
        </a:graphic>
      </p:graphicFrame>
      <p:sp>
        <p:nvSpPr>
          <p:cNvPr id="4" name="Rectangle 3">
            <a:extLst>
              <a:ext uri="{FF2B5EF4-FFF2-40B4-BE49-F238E27FC236}">
                <a16:creationId xmlns:a16="http://schemas.microsoft.com/office/drawing/2014/main" id="{4313E5C1-5EDE-42BD-B85C-02109C940968}"/>
              </a:ext>
            </a:extLst>
          </p:cNvPr>
          <p:cNvSpPr/>
          <p:nvPr/>
        </p:nvSpPr>
        <p:spPr>
          <a:xfrm>
            <a:off x="0" y="371492"/>
            <a:ext cx="6986551" cy="383106"/>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r"/>
            <a:r>
              <a:rPr lang="en-NZ" sz="1295" b="1" dirty="0">
                <a:solidFill>
                  <a:srgbClr val="FEE8B6"/>
                </a:solidFill>
                <a:latin typeface="Avenir Next LT Pro" panose="020B0504020202020204" pitchFamily="34" charset="0"/>
                <a:cs typeface="Arial" panose="020B0604020202020204" pitchFamily="34" charset="0"/>
              </a:rPr>
              <a:t>Content</a:t>
            </a:r>
          </a:p>
        </p:txBody>
      </p:sp>
      <p:sp>
        <p:nvSpPr>
          <p:cNvPr id="8" name="Slide Number Placeholder 7">
            <a:extLst>
              <a:ext uri="{FF2B5EF4-FFF2-40B4-BE49-F238E27FC236}">
                <a16:creationId xmlns:a16="http://schemas.microsoft.com/office/drawing/2014/main" id="{E07824C8-B5B5-DF55-AA07-EAF92B7AC680}"/>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13</a:t>
            </a:fld>
            <a:endParaRPr lang="en-NZ" dirty="0"/>
          </a:p>
        </p:txBody>
      </p:sp>
      <p:sp>
        <p:nvSpPr>
          <p:cNvPr id="12" name="Footer Placeholder 4">
            <a:extLst>
              <a:ext uri="{FF2B5EF4-FFF2-40B4-BE49-F238E27FC236}">
                <a16:creationId xmlns:a16="http://schemas.microsoft.com/office/drawing/2014/main" id="{976D4131-9A06-31ED-2961-2C831189DCF9}"/>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1064998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81D0717-21DC-4903-9FB5-357057B38F91}"/>
              </a:ext>
            </a:extLst>
          </p:cNvPr>
          <p:cNvGraphicFramePr>
            <a:graphicFrameLocks noGrp="1"/>
          </p:cNvGraphicFramePr>
          <p:nvPr>
            <p:extLst>
              <p:ext uri="{D42A27DB-BD31-4B8C-83A1-F6EECF244321}">
                <p14:modId xmlns:p14="http://schemas.microsoft.com/office/powerpoint/2010/main" val="3420978093"/>
              </p:ext>
            </p:extLst>
          </p:nvPr>
        </p:nvGraphicFramePr>
        <p:xfrm>
          <a:off x="576302" y="870016"/>
          <a:ext cx="6410248" cy="8701320"/>
        </p:xfrm>
        <a:graphic>
          <a:graphicData uri="http://schemas.openxmlformats.org/drawingml/2006/table">
            <a:tbl>
              <a:tblPr firstRow="1" bandRow="1">
                <a:tableStyleId>{5C22544A-7EE6-4342-B048-85BDC9FD1C3A}</a:tableStyleId>
              </a:tblPr>
              <a:tblGrid>
                <a:gridCol w="1778278">
                  <a:extLst>
                    <a:ext uri="{9D8B030D-6E8A-4147-A177-3AD203B41FA5}">
                      <a16:colId xmlns:a16="http://schemas.microsoft.com/office/drawing/2014/main" val="2760625885"/>
                    </a:ext>
                  </a:extLst>
                </a:gridCol>
                <a:gridCol w="4239198">
                  <a:extLst>
                    <a:ext uri="{9D8B030D-6E8A-4147-A177-3AD203B41FA5}">
                      <a16:colId xmlns:a16="http://schemas.microsoft.com/office/drawing/2014/main" val="3549295261"/>
                    </a:ext>
                  </a:extLst>
                </a:gridCol>
                <a:gridCol w="392772">
                  <a:extLst>
                    <a:ext uri="{9D8B030D-6E8A-4147-A177-3AD203B41FA5}">
                      <a16:colId xmlns:a16="http://schemas.microsoft.com/office/drawing/2014/main" val="2762053064"/>
                    </a:ext>
                  </a:extLst>
                </a:gridCol>
              </a:tblGrid>
              <a:tr h="0">
                <a:tc>
                  <a:txBody>
                    <a:bodyPr/>
                    <a:lstStyle/>
                    <a:p>
                      <a:r>
                        <a:rPr lang="en-NZ" sz="1100" b="0" kern="1200" dirty="0">
                          <a:solidFill>
                            <a:schemeClr val="dk1"/>
                          </a:solidFill>
                          <a:latin typeface="Avenir Next LT Pro" panose="020B0504020202020204" pitchFamily="34" charset="0"/>
                          <a:ea typeface="+mn-ea"/>
                          <a:cs typeface="Arial" panose="020B0604020202020204" pitchFamily="34" charset="0"/>
                        </a:rPr>
                        <a:t>Amber Paterson </a:t>
                      </a:r>
                    </a:p>
                    <a:p>
                      <a:r>
                        <a:rPr lang="en-NZ" sz="1100" b="0" kern="1200" dirty="0">
                          <a:solidFill>
                            <a:schemeClr val="dk1"/>
                          </a:solidFill>
                          <a:latin typeface="Avenir Next LT Pro" panose="020B0504020202020204" pitchFamily="34" charset="0"/>
                          <a:ea typeface="+mn-ea"/>
                          <a:cs typeface="Arial" panose="020B0604020202020204" pitchFamily="34" charset="0"/>
                        </a:rPr>
                        <a:t>and Ron Bull</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dk1"/>
                          </a:solidFill>
                          <a:latin typeface="Avenir Next LT Pro" panose="020B0504020202020204" pitchFamily="34" charset="0"/>
                          <a:ea typeface="+mn-ea"/>
                          <a:cs typeface="Arial" panose="020B0604020202020204" pitchFamily="34" charset="0"/>
                          <a:hlinkClick r:id="rId2" action="ppaction://hlinksldjump"/>
                        </a:rPr>
                        <a:t>What is the effectiveness of embedding tikanga and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2" action="ppaction://hlinksldjump"/>
                        </a:rPr>
                        <a:t>te</a:t>
                      </a:r>
                      <a:r>
                        <a:rPr lang="en-US" sz="1100" b="0" kern="1200" dirty="0">
                          <a:solidFill>
                            <a:schemeClr val="dk1"/>
                          </a:solidFill>
                          <a:latin typeface="Avenir Next LT Pro" panose="020B0504020202020204" pitchFamily="34" charset="0"/>
                          <a:ea typeface="+mn-ea"/>
                          <a:cs typeface="Arial" panose="020B0604020202020204" pitchFamily="34" charset="0"/>
                          <a:hlinkClick r:id="rId2" action="ppaction://hlinksldjump"/>
                        </a:rPr>
                        <a:t>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2" action="ppaction://hlinksldjump"/>
                        </a:rPr>
                        <a:t>reo</a:t>
                      </a:r>
                      <a:r>
                        <a:rPr lang="en-US" sz="1100" b="0" kern="1200" dirty="0">
                          <a:solidFill>
                            <a:schemeClr val="dk1"/>
                          </a:solidFill>
                          <a:latin typeface="Avenir Next LT Pro" panose="020B0504020202020204" pitchFamily="34" charset="0"/>
                          <a:ea typeface="+mn-ea"/>
                          <a:cs typeface="Arial" panose="020B0604020202020204" pitchFamily="34" charset="0"/>
                          <a:hlinkClick r:id="rId2" action="ppaction://hlinksldjump"/>
                        </a:rPr>
                        <a:t> Māori in the development and delivery of programmes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61</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131107"/>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Brendan Reilly and </a:t>
                      </a:r>
                      <a:r>
                        <a:rPr lang="en-NZ" sz="1100" b="0" kern="1200" dirty="0">
                          <a:solidFill>
                            <a:schemeClr val="dk1"/>
                          </a:solidFill>
                          <a:latin typeface="Avenir Next LT Pro" panose="020B0504020202020204" pitchFamily="34" charset="0"/>
                          <a:ea typeface="+mn-ea"/>
                          <a:cs typeface="Arial" panose="020B0604020202020204" pitchFamily="34" charset="0"/>
                        </a:rPr>
                        <a:t>Mark Aldridge</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hlinkClick r:id="rId3" action="ppaction://hlinksldjump"/>
                        </a:rPr>
                        <a:t>The Rise and Fall of Podcasting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62</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466435"/>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Johanna Rhodes</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4" action="ppaction://hlinksldjump"/>
                        </a:rPr>
                        <a:t>Claiming a space to stop, think, converse, and share in academia using deck chairs: A one-act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4" action="ppaction://hlinksldjump"/>
                        </a:rPr>
                        <a:t>ethnodrama</a:t>
                      </a:r>
                      <a:r>
                        <a:rPr lang="en-US" sz="1100" b="0" kern="1200" dirty="0">
                          <a:solidFill>
                            <a:schemeClr val="dk1"/>
                          </a:solidFill>
                          <a:latin typeface="Avenir Next LT Pro" panose="020B0504020202020204" pitchFamily="34" charset="0"/>
                          <a:ea typeface="+mn-ea"/>
                          <a:cs typeface="Arial" panose="020B0604020202020204" pitchFamily="34" charset="0"/>
                          <a:hlinkClick r:id="rId4" action="ppaction://hlinksldjump"/>
                        </a:rPr>
                        <a:t>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63</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371664"/>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Aica Rivero,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Malinda Spencer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and Analise Wilson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hlinkClick r:id="rId5" action="ppaction://hlinksldjump"/>
                        </a:rPr>
                        <a:t>Using the Boardgame The Floor© to describe the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5" action="ppaction://hlinksldjump"/>
                        </a:rPr>
                        <a:t>Gameful</a:t>
                      </a:r>
                      <a:r>
                        <a:rPr lang="en-US" sz="1100" b="0" kern="1200" dirty="0">
                          <a:solidFill>
                            <a:schemeClr val="dk1"/>
                          </a:solidFill>
                          <a:latin typeface="Avenir Next LT Pro" panose="020B0504020202020204" pitchFamily="34" charset="0"/>
                          <a:ea typeface="+mn-ea"/>
                          <a:cs typeface="Arial" panose="020B0604020202020204" pitchFamily="34" charset="0"/>
                          <a:hlinkClick r:id="rId5" action="ppaction://hlinksldjump"/>
                        </a:rPr>
                        <a:t> Experience of Nursing Students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64</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2970708"/>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Phillip </a:t>
                      </a:r>
                      <a:r>
                        <a:rPr lang="en-US" sz="1100" b="0" kern="1200" dirty="0" err="1">
                          <a:solidFill>
                            <a:schemeClr val="dk1"/>
                          </a:solidFill>
                          <a:latin typeface="Avenir Next LT Pro" panose="020B0504020202020204" pitchFamily="34" charset="0"/>
                          <a:ea typeface="+mn-ea"/>
                          <a:cs typeface="Arial" panose="020B0604020202020204" pitchFamily="34" charset="0"/>
                        </a:rPr>
                        <a:t>Roxborogh</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hlinkClick r:id="rId6" action="ppaction://hlinksldjump"/>
                        </a:rPr>
                        <a:t>Out of Field Teaching in the Polytech Sector - Learner Benefits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65</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9329701"/>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Bruce Russell</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dk1"/>
                          </a:solidFill>
                          <a:latin typeface="Avenir Next LT Pro" panose="020B0504020202020204" pitchFamily="34" charset="0"/>
                          <a:ea typeface="+mn-ea"/>
                          <a:cs typeface="Arial" panose="020B0604020202020204" pitchFamily="34" charset="0"/>
                          <a:hlinkClick r:id="rId7" action="ppaction://hlinksldjump"/>
                        </a:rPr>
                        <a:t>The Vinyl Record as Gesamtkunstwerk of the Twentieth Century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66</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607435"/>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Leoni Schmidt</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8" action="ppaction://hlinksldjump"/>
                        </a:rPr>
                        <a:t>The Peculiar Case of the Visual Arts within the Context of Vocational Education Reform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67</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6375223"/>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Ana Terry,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Michelle Ashbury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and Ruth Myers</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9" action="ppaction://hlinksldjump"/>
                        </a:rPr>
                        <a:t>Visualising Thinking: Exploring Visual Literacy in Foundation Learning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68</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583926"/>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Yvonne Thomas,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Anna Collier,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Claire Squires,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Lindsey Coup and Heidi Cathcart</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10" action="ppaction://hlinksldjump"/>
                        </a:rPr>
                        <a:t>Transitions from Professional Practice to Academia during Covid 19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70</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7524676"/>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Charmaine </a:t>
                      </a:r>
                      <a:r>
                        <a:rPr lang="en-US" sz="1100" b="0" kern="1200" dirty="0" err="1">
                          <a:solidFill>
                            <a:schemeClr val="dk1"/>
                          </a:solidFill>
                          <a:latin typeface="Avenir Next LT Pro" panose="020B0504020202020204" pitchFamily="34" charset="0"/>
                          <a:ea typeface="+mn-ea"/>
                          <a:cs typeface="Arial" panose="020B0604020202020204" pitchFamily="34" charset="0"/>
                        </a:rPr>
                        <a:t>Tukua</a:t>
                      </a:r>
                      <a:r>
                        <a:rPr lang="en-US" sz="1100" b="0" kern="1200" dirty="0">
                          <a:solidFill>
                            <a:schemeClr val="dk1"/>
                          </a:solidFill>
                          <a:latin typeface="Avenir Next LT Pro" panose="020B0504020202020204" pitchFamily="34" charset="0"/>
                          <a:ea typeface="+mn-ea"/>
                          <a:cs typeface="Arial" panose="020B0604020202020204" pitchFamily="34" charset="0"/>
                        </a:rPr>
                        <a:t> </a:t>
                      </a:r>
                    </a:p>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and </a:t>
                      </a:r>
                      <a:r>
                        <a:rPr lang="en-NZ" sz="1100" b="0" kern="1200" dirty="0">
                          <a:solidFill>
                            <a:schemeClr val="dk1"/>
                          </a:solidFill>
                          <a:latin typeface="Avenir Next LT Pro" panose="020B0504020202020204" pitchFamily="34" charset="0"/>
                          <a:ea typeface="+mn-ea"/>
                          <a:cs typeface="Arial" panose="020B0604020202020204" pitchFamily="34" charset="0"/>
                        </a:rPr>
                        <a:t>Niki Hannan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11" action="ppaction://hlinksldjump"/>
                        </a:rPr>
                        <a:t>‘</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11" action="ppaction://hlinksldjump"/>
                        </a:rPr>
                        <a:t>Mā</a:t>
                      </a:r>
                      <a:r>
                        <a:rPr lang="en-US" sz="1100" b="0" kern="1200" dirty="0">
                          <a:solidFill>
                            <a:schemeClr val="dk1"/>
                          </a:solidFill>
                          <a:latin typeface="Avenir Next LT Pro" panose="020B0504020202020204" pitchFamily="34" charset="0"/>
                          <a:ea typeface="+mn-ea"/>
                          <a:cs typeface="Arial" panose="020B0604020202020204" pitchFamily="34" charset="0"/>
                          <a:hlinkClick r:id="rId11" action="ppaction://hlinksldjump"/>
                        </a:rPr>
                        <a:t>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11" action="ppaction://hlinksldjump"/>
                        </a:rPr>
                        <a:t>te</a:t>
                      </a:r>
                      <a:r>
                        <a:rPr lang="en-US" sz="1100" b="0" kern="1200" dirty="0">
                          <a:solidFill>
                            <a:schemeClr val="dk1"/>
                          </a:solidFill>
                          <a:latin typeface="Avenir Next LT Pro" panose="020B0504020202020204" pitchFamily="34" charset="0"/>
                          <a:ea typeface="+mn-ea"/>
                          <a:cs typeface="Arial" panose="020B0604020202020204" pitchFamily="34" charset="0"/>
                          <a:hlinkClick r:id="rId11" action="ppaction://hlinksldjump"/>
                        </a:rPr>
                        <a:t>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11" action="ppaction://hlinksldjump"/>
                        </a:rPr>
                        <a:t>huruhuru</a:t>
                      </a:r>
                      <a:r>
                        <a:rPr lang="en-US" sz="1100" b="0" kern="1200" dirty="0">
                          <a:solidFill>
                            <a:schemeClr val="dk1"/>
                          </a:solidFill>
                          <a:latin typeface="Avenir Next LT Pro" panose="020B0504020202020204" pitchFamily="34" charset="0"/>
                          <a:ea typeface="+mn-ea"/>
                          <a:cs typeface="Arial" panose="020B0604020202020204" pitchFamily="34" charset="0"/>
                          <a:hlinkClick r:id="rId11" action="ppaction://hlinksldjump"/>
                        </a:rPr>
                        <a:t>, Ka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11" action="ppaction://hlinksldjump"/>
                        </a:rPr>
                        <a:t>rere</a:t>
                      </a:r>
                      <a:r>
                        <a:rPr lang="en-US" sz="1100" b="0" kern="1200" dirty="0">
                          <a:solidFill>
                            <a:schemeClr val="dk1"/>
                          </a:solidFill>
                          <a:latin typeface="Avenir Next LT Pro" panose="020B0504020202020204" pitchFamily="34" charset="0"/>
                          <a:ea typeface="+mn-ea"/>
                          <a:cs typeface="Arial" panose="020B0604020202020204" pitchFamily="34" charset="0"/>
                          <a:hlinkClick r:id="rId11" action="ppaction://hlinksldjump"/>
                        </a:rPr>
                        <a:t>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11" action="ppaction://hlinksldjump"/>
                        </a:rPr>
                        <a:t>te</a:t>
                      </a:r>
                      <a:r>
                        <a:rPr lang="en-US" sz="1100" b="0" kern="1200" dirty="0">
                          <a:solidFill>
                            <a:schemeClr val="dk1"/>
                          </a:solidFill>
                          <a:latin typeface="Avenir Next LT Pro" panose="020B0504020202020204" pitchFamily="34" charset="0"/>
                          <a:ea typeface="+mn-ea"/>
                          <a:cs typeface="Arial" panose="020B0604020202020204" pitchFamily="34" charset="0"/>
                          <a:hlinkClick r:id="rId11" action="ppaction://hlinksldjump"/>
                        </a:rPr>
                        <a:t> Manu’ - A Self Help Guide to Teaching during a Natural Disaster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71</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7290313"/>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Naveed </a:t>
                      </a:r>
                      <a:r>
                        <a:rPr lang="en-US" sz="1100" b="0" kern="1200" dirty="0" err="1">
                          <a:solidFill>
                            <a:schemeClr val="dk1"/>
                          </a:solidFill>
                          <a:latin typeface="Avenir Next LT Pro" panose="020B0504020202020204" pitchFamily="34" charset="0"/>
                          <a:ea typeface="+mn-ea"/>
                          <a:cs typeface="Arial" panose="020B0604020202020204" pitchFamily="34" charset="0"/>
                        </a:rPr>
                        <a:t>ur</a:t>
                      </a:r>
                      <a:r>
                        <a:rPr lang="en-US" sz="1100" b="0" kern="1200" dirty="0">
                          <a:solidFill>
                            <a:schemeClr val="dk1"/>
                          </a:solidFill>
                          <a:latin typeface="Avenir Next LT Pro" panose="020B0504020202020204" pitchFamily="34" charset="0"/>
                          <a:ea typeface="+mn-ea"/>
                          <a:cs typeface="Arial" panose="020B0604020202020204" pitchFamily="34" charset="0"/>
                        </a:rPr>
                        <a:t> Rehman</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12" action="ppaction://hlinksldjump"/>
                        </a:rPr>
                        <a:t>Breaking A Historical Legacy of Solar Concentrator Shape using Artificial Intelligence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72</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77409"/>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Melanie Welfare, </a:t>
                      </a:r>
                      <a:r>
                        <a:rPr lang="en-NZ" sz="1100" b="0" kern="1200" dirty="0">
                          <a:solidFill>
                            <a:schemeClr val="dk1"/>
                          </a:solidFill>
                          <a:latin typeface="Avenir Next LT Pro" panose="020B0504020202020204" pitchFamily="34" charset="0"/>
                          <a:ea typeface="+mn-ea"/>
                          <a:cs typeface="Arial" panose="020B0604020202020204" pitchFamily="34" charset="0"/>
                        </a:rPr>
                        <a:t>Susan Crowther, Andrea Gilkison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and Jane Frost</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13" action="ppaction://hlinksldjump"/>
                        </a:rPr>
                        <a:t>A systematic qualitative review to explore what is known and published about the experiences of virtual reality (VR) as a teaching and learning tool for midwifery educators and students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73</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256604"/>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Faye Wilson-Hill,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Hemi Hoskins,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err="1">
                          <a:solidFill>
                            <a:schemeClr val="dk1"/>
                          </a:solidFill>
                          <a:latin typeface="Avenir Next LT Pro" panose="020B0504020202020204" pitchFamily="34" charset="0"/>
                          <a:ea typeface="+mn-ea"/>
                          <a:cs typeface="Arial" panose="020B0604020202020204" pitchFamily="34" charset="0"/>
                        </a:rPr>
                        <a:t>Heperi</a:t>
                      </a:r>
                      <a:r>
                        <a:rPr lang="en-NZ" sz="1100" b="0" kern="1200" dirty="0">
                          <a:solidFill>
                            <a:schemeClr val="dk1"/>
                          </a:solidFill>
                          <a:latin typeface="Avenir Next LT Pro" panose="020B0504020202020204" pitchFamily="34" charset="0"/>
                          <a:ea typeface="+mn-ea"/>
                          <a:cs typeface="Arial" panose="020B0604020202020204" pitchFamily="34" charset="0"/>
                        </a:rPr>
                        <a:t> Harris and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dk1"/>
                          </a:solidFill>
                          <a:latin typeface="Avenir Next LT Pro" panose="020B0504020202020204" pitchFamily="34" charset="0"/>
                          <a:ea typeface="+mn-ea"/>
                          <a:cs typeface="Arial" panose="020B0604020202020204" pitchFamily="34" charset="0"/>
                        </a:rPr>
                        <a:t>Niki Hannan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14" action="ppaction://hlinksldjump"/>
                        </a:rPr>
                        <a:t>Mauī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14" action="ppaction://hlinksldjump"/>
                        </a:rPr>
                        <a:t>te</a:t>
                      </a:r>
                      <a:r>
                        <a:rPr lang="en-US" sz="1100" b="0" kern="1200" dirty="0">
                          <a:solidFill>
                            <a:schemeClr val="dk1"/>
                          </a:solidFill>
                          <a:latin typeface="Avenir Next LT Pro" panose="020B0504020202020204" pitchFamily="34" charset="0"/>
                          <a:ea typeface="+mn-ea"/>
                          <a:cs typeface="Arial" panose="020B0604020202020204" pitchFamily="34" charset="0"/>
                          <a:hlinkClick r:id="rId14" action="ppaction://hlinksldjump"/>
                        </a:rPr>
                        <a:t>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14" action="ppaction://hlinksldjump"/>
                        </a:rPr>
                        <a:t>Pukenga</a:t>
                      </a:r>
                      <a:r>
                        <a:rPr lang="en-US" sz="1100" b="0" kern="1200" dirty="0">
                          <a:solidFill>
                            <a:schemeClr val="dk1"/>
                          </a:solidFill>
                          <a:latin typeface="Avenir Next LT Pro" panose="020B0504020202020204" pitchFamily="34" charset="0"/>
                          <a:ea typeface="+mn-ea"/>
                          <a:cs typeface="Arial" panose="020B0604020202020204" pitchFamily="34" charset="0"/>
                          <a:hlinkClick r:id="rId14" action="ppaction://hlinksldjump"/>
                        </a:rPr>
                        <a:t> Teaching the Mauī Learner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74</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8729971"/>
                  </a:ext>
                </a:extLst>
              </a:tr>
              <a:tr h="0">
                <a:tc>
                  <a:txBody>
                    <a:bodyPr/>
                    <a:lstStyle/>
                    <a:p>
                      <a:pPr marL="0" algn="l" defTabSz="756300" rtl="0" eaLnBrk="1" latinLnBrk="0" hangingPunct="1"/>
                      <a:r>
                        <a:rPr lang="en-NZ" sz="1100" b="0" kern="1200" dirty="0" err="1">
                          <a:solidFill>
                            <a:schemeClr val="dk1"/>
                          </a:solidFill>
                          <a:latin typeface="Avenir Next LT Pro" panose="020B0504020202020204" pitchFamily="34" charset="0"/>
                          <a:ea typeface="+mn-ea"/>
                          <a:cs typeface="Arial" panose="020B0604020202020204" pitchFamily="34" charset="0"/>
                        </a:rPr>
                        <a:t>Lynley</a:t>
                      </a:r>
                      <a:r>
                        <a:rPr lang="en-NZ" sz="1100" b="0" kern="1200" dirty="0">
                          <a:solidFill>
                            <a:schemeClr val="dk1"/>
                          </a:solidFill>
                          <a:latin typeface="Avenir Next LT Pro" panose="020B0504020202020204" pitchFamily="34" charset="0"/>
                          <a:ea typeface="+mn-ea"/>
                          <a:cs typeface="Arial" panose="020B0604020202020204" pitchFamily="34" charset="0"/>
                        </a:rPr>
                        <a:t> Woodward, </a:t>
                      </a:r>
                    </a:p>
                    <a:p>
                      <a:pPr marL="0" algn="l" defTabSz="756300" rtl="0" eaLnBrk="1" latinLnBrk="0" hangingPunct="1"/>
                      <a:r>
                        <a:rPr lang="en-NZ" sz="1100" b="0" kern="1200" dirty="0">
                          <a:solidFill>
                            <a:schemeClr val="dk1"/>
                          </a:solidFill>
                          <a:latin typeface="Avenir Next LT Pro" panose="020B0504020202020204" pitchFamily="34" charset="0"/>
                          <a:ea typeface="+mn-ea"/>
                          <a:cs typeface="Arial" panose="020B0604020202020204" pitchFamily="34" charset="0"/>
                        </a:rPr>
                        <a:t>Kay </a:t>
                      </a:r>
                      <a:r>
                        <a:rPr lang="en-NZ" sz="1100" b="0" kern="1200" dirty="0" err="1">
                          <a:solidFill>
                            <a:schemeClr val="dk1"/>
                          </a:solidFill>
                          <a:latin typeface="Avenir Next LT Pro" panose="020B0504020202020204" pitchFamily="34" charset="0"/>
                          <a:ea typeface="+mn-ea"/>
                          <a:cs typeface="Arial" panose="020B0604020202020204" pitchFamily="34" charset="0"/>
                        </a:rPr>
                        <a:t>McKinnel</a:t>
                      </a:r>
                      <a:r>
                        <a:rPr lang="en-NZ" sz="1100" b="0" kern="1200" dirty="0">
                          <a:solidFill>
                            <a:schemeClr val="dk1"/>
                          </a:solidFill>
                          <a:latin typeface="Avenir Next LT Pro" panose="020B0504020202020204" pitchFamily="34" charset="0"/>
                          <a:ea typeface="+mn-ea"/>
                          <a:cs typeface="Arial" panose="020B0604020202020204" pitchFamily="34" charset="0"/>
                        </a:rPr>
                        <a:t> and </a:t>
                      </a:r>
                    </a:p>
                    <a:p>
                      <a:pPr marL="0" algn="l" defTabSz="756300" rtl="0" eaLnBrk="1" latinLnBrk="0" hangingPunct="1"/>
                      <a:r>
                        <a:rPr lang="en-NZ" sz="1100" b="0" kern="1200" dirty="0">
                          <a:solidFill>
                            <a:schemeClr val="dk1"/>
                          </a:solidFill>
                          <a:latin typeface="Avenir Next LT Pro" panose="020B0504020202020204" pitchFamily="34" charset="0"/>
                          <a:ea typeface="+mn-ea"/>
                          <a:cs typeface="Arial" panose="020B0604020202020204" pitchFamily="34" charset="0"/>
                        </a:rPr>
                        <a:t>John Archer</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15" action="ppaction://hlinksldjump"/>
                        </a:rPr>
                        <a:t>The Expectations and Perceptions of Younger (25 </a:t>
                      </a:r>
                      <a:r>
                        <a:rPr lang="en-US" sz="1100" b="0" kern="1200" dirty="0" err="1">
                          <a:solidFill>
                            <a:schemeClr val="dk1"/>
                          </a:solidFill>
                          <a:latin typeface="Avenir Next LT Pro" panose="020B0504020202020204" pitchFamily="34" charset="0"/>
                          <a:ea typeface="+mn-ea"/>
                          <a:cs typeface="Arial" panose="020B0604020202020204" pitchFamily="34" charset="0"/>
                          <a:hlinkClick r:id="rId15" action="ppaction://hlinksldjump"/>
                        </a:rPr>
                        <a:t>yrs</a:t>
                      </a:r>
                      <a:r>
                        <a:rPr lang="en-US" sz="1100" b="0" kern="1200" dirty="0">
                          <a:solidFill>
                            <a:schemeClr val="dk1"/>
                          </a:solidFill>
                          <a:latin typeface="Avenir Next LT Pro" panose="020B0504020202020204" pitchFamily="34" charset="0"/>
                          <a:ea typeface="+mn-ea"/>
                          <a:cs typeface="Arial" panose="020B0604020202020204" pitchFamily="34" charset="0"/>
                          <a:hlinkClick r:id="rId15" action="ppaction://hlinksldjump"/>
                        </a:rPr>
                        <a:t> or under) Business Students at a Higher Education Institution in NZ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75</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5926215"/>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kern="1200" dirty="0">
                          <a:solidFill>
                            <a:schemeClr val="dk1"/>
                          </a:solidFill>
                          <a:latin typeface="Avenir Next LT Pro" panose="020B0504020202020204" pitchFamily="34" charset="0"/>
                          <a:ea typeface="+mn-ea"/>
                          <a:cs typeface="Arial" panose="020B0604020202020204" pitchFamily="34" charset="0"/>
                        </a:rPr>
                        <a:t>Max Yap and </a:t>
                      </a:r>
                    </a:p>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rPr>
                        <a:t>Naveed </a:t>
                      </a:r>
                      <a:r>
                        <a:rPr lang="en-US" sz="1100" b="0" kern="1200" dirty="0" err="1">
                          <a:solidFill>
                            <a:schemeClr val="dk1"/>
                          </a:solidFill>
                          <a:latin typeface="Avenir Next LT Pro" panose="020B0504020202020204" pitchFamily="34" charset="0"/>
                          <a:ea typeface="+mn-ea"/>
                          <a:cs typeface="Arial" panose="020B0604020202020204" pitchFamily="34" charset="0"/>
                        </a:rPr>
                        <a:t>ur</a:t>
                      </a:r>
                      <a:r>
                        <a:rPr lang="en-US" sz="1100" b="0" kern="1200" dirty="0">
                          <a:solidFill>
                            <a:schemeClr val="dk1"/>
                          </a:solidFill>
                          <a:latin typeface="Avenir Next LT Pro" panose="020B0504020202020204" pitchFamily="34" charset="0"/>
                          <a:ea typeface="+mn-ea"/>
                          <a:cs typeface="Arial" panose="020B0604020202020204" pitchFamily="34" charset="0"/>
                        </a:rPr>
                        <a:t> Rehman</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venir Next LT Pro" panose="020B0504020202020204" pitchFamily="34" charset="0"/>
                          <a:ea typeface="+mn-ea"/>
                          <a:cs typeface="Arial" panose="020B0604020202020204" pitchFamily="34" charset="0"/>
                          <a:hlinkClick r:id="rId16" action="ppaction://hlinksldjump"/>
                        </a:rPr>
                        <a:t>Solar Power: Vegetarian or Vegan? </a:t>
                      </a:r>
                      <a:endParaRPr lang="en-NZ" sz="1100" b="0" kern="1200" dirty="0">
                        <a:solidFill>
                          <a:schemeClr val="dk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76</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9955729"/>
                  </a:ext>
                </a:extLst>
              </a:tr>
            </a:tbl>
          </a:graphicData>
        </a:graphic>
      </p:graphicFrame>
      <p:sp>
        <p:nvSpPr>
          <p:cNvPr id="4" name="Rectangle 3">
            <a:extLst>
              <a:ext uri="{FF2B5EF4-FFF2-40B4-BE49-F238E27FC236}">
                <a16:creationId xmlns:a16="http://schemas.microsoft.com/office/drawing/2014/main" id="{4313E5C1-5EDE-42BD-B85C-02109C940968}"/>
              </a:ext>
            </a:extLst>
          </p:cNvPr>
          <p:cNvSpPr/>
          <p:nvPr/>
        </p:nvSpPr>
        <p:spPr>
          <a:xfrm>
            <a:off x="576299" y="371492"/>
            <a:ext cx="6986551" cy="383106"/>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NZ" sz="1295" b="1" dirty="0">
                <a:solidFill>
                  <a:srgbClr val="FEE8B6"/>
                </a:solidFill>
                <a:latin typeface="Avenir Next LT Pro" panose="020B0504020202020204" pitchFamily="34" charset="0"/>
                <a:cs typeface="Arial" panose="020B0604020202020204" pitchFamily="34" charset="0"/>
              </a:rPr>
              <a:t>Content</a:t>
            </a:r>
          </a:p>
        </p:txBody>
      </p:sp>
      <p:sp>
        <p:nvSpPr>
          <p:cNvPr id="6" name="Footer Placeholder 4">
            <a:extLst>
              <a:ext uri="{FF2B5EF4-FFF2-40B4-BE49-F238E27FC236}">
                <a16:creationId xmlns:a16="http://schemas.microsoft.com/office/drawing/2014/main" id="{BDC486D0-F034-408B-BA79-B29990D7DCC4}"/>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7" name="Slide Number Placeholder 5">
            <a:extLst>
              <a:ext uri="{FF2B5EF4-FFF2-40B4-BE49-F238E27FC236}">
                <a16:creationId xmlns:a16="http://schemas.microsoft.com/office/drawing/2014/main" id="{A5BA7133-CE94-D318-1D9A-ABAF2955F532}"/>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14</a:t>
            </a:fld>
            <a:endParaRPr lang="en-NZ" dirty="0"/>
          </a:p>
        </p:txBody>
      </p:sp>
    </p:spTree>
    <p:extLst>
      <p:ext uri="{BB962C8B-B14F-4D97-AF65-F5344CB8AC3E}">
        <p14:creationId xmlns:p14="http://schemas.microsoft.com/office/powerpoint/2010/main" val="1722337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0" y="371492"/>
            <a:ext cx="6986551" cy="383106"/>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r"/>
            <a:r>
              <a:rPr lang="en-NZ" sz="1295" b="1" dirty="0">
                <a:solidFill>
                  <a:srgbClr val="FEE8B6"/>
                </a:solidFill>
                <a:latin typeface="Avenir Next LT Pro" panose="020B0504020202020204" pitchFamily="34" charset="0"/>
                <a:cs typeface="Arial" panose="020B0604020202020204" pitchFamily="34" charset="0"/>
              </a:rPr>
              <a:t>OPSITARA RESEARCH SYMPOSIUM 2022</a:t>
            </a:r>
          </a:p>
        </p:txBody>
      </p:sp>
      <p:sp>
        <p:nvSpPr>
          <p:cNvPr id="3" name="TextBox 2">
            <a:extLst>
              <a:ext uri="{FF2B5EF4-FFF2-40B4-BE49-F238E27FC236}">
                <a16:creationId xmlns:a16="http://schemas.microsoft.com/office/drawing/2014/main" id="{E29D8CC3-5165-4B5F-9746-76CEEA6A2DB0}"/>
              </a:ext>
            </a:extLst>
          </p:cNvPr>
          <p:cNvSpPr txBox="1"/>
          <p:nvPr/>
        </p:nvSpPr>
        <p:spPr>
          <a:xfrm>
            <a:off x="1118702" y="4105232"/>
            <a:ext cx="5325446" cy="1686616"/>
          </a:xfrm>
          <a:prstGeom prst="rect">
            <a:avLst/>
          </a:prstGeom>
          <a:noFill/>
        </p:spPr>
        <p:txBody>
          <a:bodyPr wrap="square" rtlCol="0">
            <a:spAutoFit/>
          </a:bodyPr>
          <a:lstStyle/>
          <a:p>
            <a:pPr algn="ctr"/>
            <a:r>
              <a:rPr lang="en-NZ" sz="5180" b="1" dirty="0">
                <a:latin typeface="Avenir Next LT Pro" panose="020B0504020202020204" pitchFamily="34" charset="0"/>
              </a:rPr>
              <a:t>PRESENTATION ABSTRACTS</a:t>
            </a:r>
          </a:p>
        </p:txBody>
      </p:sp>
    </p:spTree>
    <p:extLst>
      <p:ext uri="{BB962C8B-B14F-4D97-AF65-F5344CB8AC3E}">
        <p14:creationId xmlns:p14="http://schemas.microsoft.com/office/powerpoint/2010/main" val="185287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9D8CC3-5165-4B5F-9746-76CEEA6A2DB0}"/>
              </a:ext>
            </a:extLst>
          </p:cNvPr>
          <p:cNvSpPr txBox="1"/>
          <p:nvPr/>
        </p:nvSpPr>
        <p:spPr>
          <a:xfrm>
            <a:off x="491200" y="1883138"/>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8" name="TextBox 7">
            <a:extLst>
              <a:ext uri="{FF2B5EF4-FFF2-40B4-BE49-F238E27FC236}">
                <a16:creationId xmlns:a16="http://schemas.microsoft.com/office/drawing/2014/main" id="{0BC5DC6B-CA38-428F-9A3D-E1D506C28C2E}"/>
              </a:ext>
            </a:extLst>
          </p:cNvPr>
          <p:cNvSpPr txBox="1"/>
          <p:nvPr/>
        </p:nvSpPr>
        <p:spPr>
          <a:xfrm>
            <a:off x="491200" y="2274835"/>
            <a:ext cx="6580448" cy="3482707"/>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Most roads in Invercargill city have completed design life and required costly maintenance. Council has proposed the reconstruction of roads to improve the structural adequacy for heavy traffic. Pavement design is the crucial phase of road reconstruction. This study reports an empirical method of flexible pavement design. </a:t>
            </a:r>
          </a:p>
          <a:p>
            <a:endParaRPr lang="en-NZ" sz="1100" i="0" dirty="0">
              <a:latin typeface="Avenir Next LT Pro" panose="020B0504020202020204" pitchFamily="34" charset="0"/>
            </a:endParaRPr>
          </a:p>
          <a:p>
            <a:r>
              <a:rPr lang="en-NZ" sz="1100" i="0" dirty="0">
                <a:latin typeface="Avenir Next LT Pro" panose="020B0504020202020204" pitchFamily="34" charset="0"/>
              </a:rPr>
              <a:t>In this study, the pavement design process was investigated. </a:t>
            </a:r>
            <a:r>
              <a:rPr lang="en-NZ" sz="1100" i="0" dirty="0" err="1">
                <a:latin typeface="Avenir Next LT Pro" panose="020B0504020202020204" pitchFamily="34" charset="0"/>
              </a:rPr>
              <a:t>Austroads</a:t>
            </a:r>
            <a:r>
              <a:rPr lang="en-NZ" sz="1100" i="0" dirty="0">
                <a:latin typeface="Avenir Next LT Pro" panose="020B0504020202020204" pitchFamily="34" charset="0"/>
              </a:rPr>
              <a:t> Guide to pavement technology Part 2 – Pavement structural design was followed.  Focused key input parameters were design traffic, design period, average annual daily traffic, percentage of heavy vehicle growth rate, number of axel group, lane distribution and directional factor, traffic load distribution and design traffic load. The output was the optimized thickness of pavement layers and type of materials. </a:t>
            </a:r>
          </a:p>
          <a:p>
            <a:endParaRPr lang="en-NZ" sz="1100" i="0" dirty="0"/>
          </a:p>
          <a:p>
            <a:r>
              <a:rPr lang="en-NZ" sz="1100" i="0" dirty="0"/>
              <a:t>This study is part of a bachelor’s of engineering industry project having umbrella ethical approval. </a:t>
            </a:r>
          </a:p>
          <a:p>
            <a:endParaRPr lang="en-NZ" sz="1100" i="0" dirty="0"/>
          </a:p>
          <a:p>
            <a:r>
              <a:rPr lang="en-NZ" sz="1100" i="0" dirty="0"/>
              <a:t>This study provides an understanding of the design of flexible pavement. The thickness of pavement layers was finalised based on a comparison of different average annual daily traffic values. The material for pavement layers was identified using CBR values and design traffic. </a:t>
            </a:r>
          </a:p>
          <a:p>
            <a:endParaRPr lang="en-NZ" sz="1100" i="0" dirty="0"/>
          </a:p>
          <a:p>
            <a:r>
              <a:rPr lang="en-NZ" sz="1100" i="0" dirty="0"/>
              <a:t>This study helps the students to familiarise themselves with the empirical flexible pavement design process. This study utilized both Australian and New Zealand common standards. The reconstruction of roads provides better mobility and safety to commuters. </a:t>
            </a:r>
          </a:p>
        </p:txBody>
      </p:sp>
      <p:grpSp>
        <p:nvGrpSpPr>
          <p:cNvPr id="26" name="Group 25">
            <a:extLst>
              <a:ext uri="{FF2B5EF4-FFF2-40B4-BE49-F238E27FC236}">
                <a16:creationId xmlns:a16="http://schemas.microsoft.com/office/drawing/2014/main" id="{10C945B8-B08F-F29E-2D64-C86A2DAEBFB9}"/>
              </a:ext>
            </a:extLst>
          </p:cNvPr>
          <p:cNvGrpSpPr/>
          <p:nvPr/>
        </p:nvGrpSpPr>
        <p:grpSpPr>
          <a:xfrm>
            <a:off x="516219" y="6517147"/>
            <a:ext cx="6580448" cy="2953461"/>
            <a:chOff x="491200" y="6799396"/>
            <a:chExt cx="6580448" cy="2953461"/>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2682488"/>
            </a:xfrm>
            <a:prstGeom prst="rect">
              <a:avLst/>
            </a:prstGeom>
            <a:noFill/>
          </p:spPr>
          <p:txBody>
            <a:bodyPr wrap="square" lIns="97125" bIns="50505" rtlCol="0">
              <a:spAutoFit/>
            </a:bodyPr>
            <a:lstStyle/>
            <a:p>
              <a:pPr defTabSz="6198466"/>
              <a:r>
                <a:rPr lang="en-NZ" sz="1050" dirty="0" err="1">
                  <a:latin typeface="Avenir Next LT Pro" panose="020B0504020202020204" pitchFamily="34" charset="0"/>
                </a:rPr>
                <a:t>Mujaddad</a:t>
              </a:r>
              <a:r>
                <a:rPr lang="en-NZ" sz="1050" dirty="0">
                  <a:latin typeface="Avenir Next LT Pro" panose="020B0504020202020204" pitchFamily="34" charset="0"/>
                </a:rPr>
                <a:t> Afzal (</a:t>
              </a:r>
              <a:r>
                <a:rPr lang="en-NZ" sz="1050" dirty="0">
                  <a:latin typeface="Avenir Next LT Pro" panose="020B0504020202020204" pitchFamily="34" charset="0"/>
                  <a:hlinkClick r:id="rId2"/>
                </a:rPr>
                <a:t>mujaddad.afzal@sit.ac.nz</a:t>
              </a:r>
              <a:r>
                <a:rPr lang="en-NZ" sz="1050" dirty="0">
                  <a:latin typeface="Avenir Next LT Pro" panose="020B0504020202020204" pitchFamily="34" charset="0"/>
                </a:rPr>
                <a:t>) is an experienced academician and is currently involved in the delivery of civil engineering, construction, and transportation engineering courses. His current research is related to road network resilience, hazard management, and traffic simulations. He has NZ based and international industry affiliations.</a:t>
              </a:r>
            </a:p>
            <a:p>
              <a:pPr defTabSz="6198466"/>
              <a:endParaRPr lang="en-NZ" sz="1050" dirty="0">
                <a:latin typeface="Avenir Next LT Pro" panose="020B0504020202020204" pitchFamily="34" charset="0"/>
              </a:endParaRPr>
            </a:p>
            <a:p>
              <a:pPr defTabSz="6198466"/>
              <a:r>
                <a:rPr lang="en-NZ" sz="1050" dirty="0" err="1">
                  <a:latin typeface="Avenir Next LT Pro" panose="020B0504020202020204" pitchFamily="34" charset="0"/>
                </a:rPr>
                <a:t>Rehan</a:t>
              </a:r>
              <a:r>
                <a:rPr lang="en-NZ" sz="1050" dirty="0">
                  <a:latin typeface="Avenir Next LT Pro" panose="020B0504020202020204" pitchFamily="34" charset="0"/>
                </a:rPr>
                <a:t> Masood is an experienced academician and is currently involved in the delivery of civil engineering, construction, quantity surveying and project management courses. His current research is related to construction education, offsite construction, supply chain management, and building information modelling. He has NZ based industry affiliations such as NZIOB, </a:t>
              </a:r>
              <a:r>
                <a:rPr lang="en-NZ" sz="1050" dirty="0" err="1">
                  <a:latin typeface="Avenir Next LT Pro" panose="020B0504020202020204" pitchFamily="34" charset="0"/>
                </a:rPr>
                <a:t>PrefabNZ</a:t>
              </a:r>
              <a:r>
                <a:rPr lang="en-NZ" sz="1050" dirty="0">
                  <a:latin typeface="Avenir Next LT Pro" panose="020B0504020202020204" pitchFamily="34" charset="0"/>
                </a:rPr>
                <a:t> and </a:t>
              </a:r>
              <a:r>
                <a:rPr lang="en-NZ" sz="1050" dirty="0" err="1">
                  <a:latin typeface="Avenir Next LT Pro" panose="020B0504020202020204" pitchFamily="34" charset="0"/>
                </a:rPr>
                <a:t>EngNZ</a:t>
              </a:r>
              <a:r>
                <a:rPr lang="en-NZ" sz="1050" dirty="0">
                  <a:latin typeface="Avenir Next LT Pro" panose="020B0504020202020204" pitchFamily="34" charset="0"/>
                </a:rPr>
                <a:t>.</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Carlo Gabriel graduated from Saint Louis University. From 2016-2018, he was a Process Control Engineer. Since 2017, he has been an Engineering Educator at Southern Institute of Technology and works as Programme Manager since 2020. He published various articles and his research interests include product design, automation and engineering education.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Herbert Melo is a student of Bachelors of Engineering Technology with Civil Engineering specialisation.</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516219" y="9545500"/>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Pavement design, CBR, </a:t>
              </a:r>
              <a:r>
                <a:rPr lang="en-NZ" sz="1100" dirty="0" err="1">
                  <a:latin typeface="Avenir Next LT Pro" panose="020B0504020202020204" pitchFamily="34" charset="0"/>
                </a:rPr>
                <a:t>Austroads</a:t>
              </a:r>
              <a:r>
                <a:rPr lang="en-NZ" sz="1100" dirty="0">
                  <a:latin typeface="Avenir Next LT Pro" panose="020B0504020202020204" pitchFamily="34" charset="0"/>
                </a:rPr>
                <a:t>, road construction, Invercargill</a:t>
              </a:r>
            </a:p>
          </p:txBody>
        </p:sp>
      </p:grpSp>
      <p:sp>
        <p:nvSpPr>
          <p:cNvPr id="18" name="Footer Placeholder 4">
            <a:extLst>
              <a:ext uri="{FF2B5EF4-FFF2-40B4-BE49-F238E27FC236}">
                <a16:creationId xmlns:a16="http://schemas.microsoft.com/office/drawing/2014/main" id="{C7BA76ED-AC31-2997-EC72-1160AC7E184D}"/>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8CA83D09-D966-7327-D838-5D3677059918}"/>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16</a:t>
            </a:fld>
            <a:endParaRPr lang="en-NZ" dirty="0"/>
          </a:p>
        </p:txBody>
      </p:sp>
      <p:sp>
        <p:nvSpPr>
          <p:cNvPr id="27" name="TextBox 26">
            <a:extLst>
              <a:ext uri="{FF2B5EF4-FFF2-40B4-BE49-F238E27FC236}">
                <a16:creationId xmlns:a16="http://schemas.microsoft.com/office/drawing/2014/main" id="{DC30DBD7-CB95-A829-36F8-8A10020ECA36}"/>
              </a:ext>
            </a:extLst>
          </p:cNvPr>
          <p:cNvSpPr txBox="1"/>
          <p:nvPr/>
        </p:nvSpPr>
        <p:spPr>
          <a:xfrm>
            <a:off x="2623761" y="569765"/>
            <a:ext cx="4358591" cy="584775"/>
          </a:xfrm>
          <a:prstGeom prst="rect">
            <a:avLst/>
          </a:prstGeom>
          <a:noFill/>
        </p:spPr>
        <p:txBody>
          <a:bodyPr wrap="square" rtlCol="0">
            <a:spAutoFit/>
          </a:bodyPr>
          <a:lstStyle/>
          <a:p>
            <a:r>
              <a:rPr lang="en-NZ" sz="1600" dirty="0">
                <a:latin typeface="Avenir Next LT Pro" panose="020B0504020202020204" pitchFamily="34" charset="0"/>
                <a:cs typeface="Arial" panose="020B0604020202020204" pitchFamily="34" charset="0"/>
              </a:rPr>
              <a:t>An empirical study on flexible pavement design for reconstruction of Tweed street </a:t>
            </a:r>
            <a:endParaRPr lang="en-NZ" sz="1600" b="0" kern="1200" dirty="0">
              <a:latin typeface="Avenir Next LT Pro" panose="020B05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EB7F261D-46EE-E48A-DBE9-CD4DE4A7769E}"/>
              </a:ext>
            </a:extLst>
          </p:cNvPr>
          <p:cNvSpPr txBox="1"/>
          <p:nvPr/>
        </p:nvSpPr>
        <p:spPr>
          <a:xfrm>
            <a:off x="2623761" y="1268291"/>
            <a:ext cx="3972271" cy="461665"/>
          </a:xfrm>
          <a:prstGeom prst="rect">
            <a:avLst/>
          </a:prstGeom>
          <a:noFill/>
        </p:spPr>
        <p:txBody>
          <a:bodyPr wrap="square" rtlCol="0">
            <a:spAutoFit/>
          </a:bodyPr>
          <a:lstStyle/>
          <a:p>
            <a:r>
              <a:rPr lang="en-NZ" sz="1200" dirty="0" err="1">
                <a:solidFill>
                  <a:srgbClr val="383F50"/>
                </a:solidFill>
                <a:latin typeface="Avenir Next LT Pro" panose="020B0504020202020204" pitchFamily="34" charset="0"/>
                <a:cs typeface="Arial" panose="020B0604020202020204" pitchFamily="34" charset="0"/>
              </a:rPr>
              <a:t>Mujaddad</a:t>
            </a:r>
            <a:r>
              <a:rPr lang="en-NZ" sz="1200" dirty="0">
                <a:solidFill>
                  <a:srgbClr val="383F50"/>
                </a:solidFill>
                <a:latin typeface="Avenir Next LT Pro" panose="020B0504020202020204" pitchFamily="34" charset="0"/>
                <a:cs typeface="Arial" panose="020B0604020202020204" pitchFamily="34" charset="0"/>
              </a:rPr>
              <a:t> Afzal, </a:t>
            </a:r>
            <a:r>
              <a:rPr lang="en-NZ" sz="1200" dirty="0" err="1">
                <a:solidFill>
                  <a:srgbClr val="383F50"/>
                </a:solidFill>
                <a:latin typeface="Avenir Next LT Pro" panose="020B0504020202020204" pitchFamily="34" charset="0"/>
                <a:cs typeface="Arial" panose="020B0604020202020204" pitchFamily="34" charset="0"/>
              </a:rPr>
              <a:t>Rehan</a:t>
            </a:r>
            <a:r>
              <a:rPr lang="en-NZ" sz="1200" dirty="0">
                <a:solidFill>
                  <a:srgbClr val="383F50"/>
                </a:solidFill>
                <a:latin typeface="Avenir Next LT Pro" panose="020B0504020202020204" pitchFamily="34" charset="0"/>
                <a:cs typeface="Arial" panose="020B0604020202020204" pitchFamily="34" charset="0"/>
              </a:rPr>
              <a:t> Masood, Carlo Gabriel </a:t>
            </a:r>
          </a:p>
          <a:p>
            <a:r>
              <a:rPr lang="en-NZ" sz="1200" dirty="0">
                <a:solidFill>
                  <a:srgbClr val="383F50"/>
                </a:solidFill>
                <a:latin typeface="Avenir Next LT Pro" panose="020B0504020202020204" pitchFamily="34" charset="0"/>
                <a:cs typeface="Arial" panose="020B0604020202020204" pitchFamily="34" charset="0"/>
              </a:rPr>
              <a:t>and Herbert Melo</a:t>
            </a:r>
          </a:p>
        </p:txBody>
      </p:sp>
      <p:sp>
        <p:nvSpPr>
          <p:cNvPr id="29" name="Rectangle 28">
            <a:extLst>
              <a:ext uri="{FF2B5EF4-FFF2-40B4-BE49-F238E27FC236}">
                <a16:creationId xmlns:a16="http://schemas.microsoft.com/office/drawing/2014/main" id="{E9A0F228-03D6-2FC0-0812-7C74ADDF34CB}"/>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0" name="Picture 29" descr="Text&#10;&#10;Description automatically generated">
            <a:extLst>
              <a:ext uri="{FF2B5EF4-FFF2-40B4-BE49-F238E27FC236}">
                <a16:creationId xmlns:a16="http://schemas.microsoft.com/office/drawing/2014/main" id="{0EA55CC6-EC6C-B7D7-3C71-0F7C332F9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Tree>
    <p:extLst>
      <p:ext uri="{BB962C8B-B14F-4D97-AF65-F5344CB8AC3E}">
        <p14:creationId xmlns:p14="http://schemas.microsoft.com/office/powerpoint/2010/main" val="436704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3F4B22BB-2D5A-6D1E-AB17-E534D5EB0F21}"/>
              </a:ext>
            </a:extLst>
          </p:cNvPr>
          <p:cNvSpPr txBox="1"/>
          <p:nvPr/>
        </p:nvSpPr>
        <p:spPr>
          <a:xfrm>
            <a:off x="491201" y="1859255"/>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28" name="Group 27">
            <a:extLst>
              <a:ext uri="{FF2B5EF4-FFF2-40B4-BE49-F238E27FC236}">
                <a16:creationId xmlns:a16="http://schemas.microsoft.com/office/drawing/2014/main" id="{8F6FB3F9-FAFA-2A50-2823-DC706202CCD3}"/>
              </a:ext>
            </a:extLst>
          </p:cNvPr>
          <p:cNvGrpSpPr/>
          <p:nvPr/>
        </p:nvGrpSpPr>
        <p:grpSpPr>
          <a:xfrm>
            <a:off x="493531" y="7450007"/>
            <a:ext cx="6580448" cy="1822382"/>
            <a:chOff x="491200" y="6799396"/>
            <a:chExt cx="6580448" cy="1822382"/>
          </a:xfrm>
        </p:grpSpPr>
        <p:sp>
          <p:nvSpPr>
            <p:cNvPr id="29" name="TextBox 28">
              <a:extLst>
                <a:ext uri="{FF2B5EF4-FFF2-40B4-BE49-F238E27FC236}">
                  <a16:creationId xmlns:a16="http://schemas.microsoft.com/office/drawing/2014/main" id="{1D4B3E1F-5B54-97C0-C608-69DC83A07AF2}"/>
                </a:ext>
              </a:extLst>
            </p:cNvPr>
            <p:cNvSpPr txBox="1"/>
            <p:nvPr/>
          </p:nvSpPr>
          <p:spPr>
            <a:xfrm>
              <a:off x="491200" y="7070369"/>
              <a:ext cx="6580448" cy="1551409"/>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Omer Altaf (</a:t>
              </a:r>
              <a:r>
                <a:rPr lang="en-NZ" sz="1050" dirty="0">
                  <a:latin typeface="Avenir Next LT Pro" panose="020B0504020202020204" pitchFamily="34" charset="0"/>
                  <a:hlinkClick r:id="rId2"/>
                </a:rPr>
                <a:t>omer.altaf@op.ac.nz</a:t>
              </a:r>
              <a:r>
                <a:rPr lang="en-NZ" sz="1050" dirty="0">
                  <a:latin typeface="Avenir Next LT Pro" panose="020B0504020202020204" pitchFamily="34" charset="0"/>
                </a:rPr>
                <a:t>) is a Lecturer in the construction department at the Auckland International campus. He holds a master’s degree in Civil Engineering and currently pursuing Ph.D. from the University of Auckland. He has 11 years of teaching and research experience in geotechnical engineering including five years in New Zealand. His main area of research is geotechnical earthquake engineering and has recently completed liquefaction assessment projects with Auckland and Marlborough district councils.</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Matias Kaufman is an Architect with six years of experience in design and construction management in a wide variety of projects. VR/AR, BIM and modular construction are his key areas.</a:t>
              </a:r>
            </a:p>
          </p:txBody>
        </p:sp>
        <p:sp>
          <p:nvSpPr>
            <p:cNvPr id="30" name="TextBox 29">
              <a:extLst>
                <a:ext uri="{FF2B5EF4-FFF2-40B4-BE49-F238E27FC236}">
                  <a16:creationId xmlns:a16="http://schemas.microsoft.com/office/drawing/2014/main" id="{BC8C8ABA-CBA4-BC6E-5DBD-C465197A75BE}"/>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grpSp>
        <p:nvGrpSpPr>
          <p:cNvPr id="31" name="Group 30">
            <a:extLst>
              <a:ext uri="{FF2B5EF4-FFF2-40B4-BE49-F238E27FC236}">
                <a16:creationId xmlns:a16="http://schemas.microsoft.com/office/drawing/2014/main" id="{47F2566D-5EB5-E38D-6160-7472A3458C8E}"/>
              </a:ext>
            </a:extLst>
          </p:cNvPr>
          <p:cNvGrpSpPr/>
          <p:nvPr/>
        </p:nvGrpSpPr>
        <p:grpSpPr>
          <a:xfrm>
            <a:off x="491202" y="9406818"/>
            <a:ext cx="6580448" cy="535301"/>
            <a:chOff x="491200" y="5831788"/>
            <a:chExt cx="6580448" cy="535301"/>
          </a:xfrm>
        </p:grpSpPr>
        <p:sp>
          <p:nvSpPr>
            <p:cNvPr id="32" name="TextBox 31">
              <a:extLst>
                <a:ext uri="{FF2B5EF4-FFF2-40B4-BE49-F238E27FC236}">
                  <a16:creationId xmlns:a16="http://schemas.microsoft.com/office/drawing/2014/main" id="{7182B54B-B47A-8359-F556-B09A34348D13}"/>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33" name="TextBox 32">
              <a:extLst>
                <a:ext uri="{FF2B5EF4-FFF2-40B4-BE49-F238E27FC236}">
                  <a16:creationId xmlns:a16="http://schemas.microsoft.com/office/drawing/2014/main" id="{2AF3A25D-EFB9-35E9-68A4-558862133214}"/>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Modular construction, innovation, prefabrication, risk analysis</a:t>
              </a:r>
            </a:p>
          </p:txBody>
        </p:sp>
      </p:grpSp>
      <p:sp>
        <p:nvSpPr>
          <p:cNvPr id="34" name="TextBox 33">
            <a:extLst>
              <a:ext uri="{FF2B5EF4-FFF2-40B4-BE49-F238E27FC236}">
                <a16:creationId xmlns:a16="http://schemas.microsoft.com/office/drawing/2014/main" id="{686C5976-06D6-9FC8-3398-70D06074FC6F}"/>
              </a:ext>
            </a:extLst>
          </p:cNvPr>
          <p:cNvSpPr txBox="1"/>
          <p:nvPr/>
        </p:nvSpPr>
        <p:spPr>
          <a:xfrm>
            <a:off x="491200" y="2265724"/>
            <a:ext cx="6580448" cy="1451382"/>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This research focuses on some existing examples of the use of modular technology in Auckland and </a:t>
            </a:r>
            <a:r>
              <a:rPr lang="en-NZ" sz="1100" i="0" dirty="0" err="1">
                <a:latin typeface="Avenir Next LT Pro" panose="020B0504020202020204" pitchFamily="34" charset="0"/>
              </a:rPr>
              <a:t>analyzes</a:t>
            </a:r>
            <a:r>
              <a:rPr lang="en-NZ" sz="1100" i="0" dirty="0">
                <a:latin typeface="Avenir Next LT Pro" panose="020B0504020202020204" pitchFamily="34" charset="0"/>
              </a:rPr>
              <a:t> some of the advantages and challenges it brings. In general, modular construction has the function of reducing cost, shortening the construction period, and improving efficiency. </a:t>
            </a:r>
          </a:p>
          <a:p>
            <a:endParaRPr lang="en-NZ" sz="1100" i="0" dirty="0"/>
          </a:p>
          <a:p>
            <a:r>
              <a:rPr lang="en-NZ" sz="1100" i="0" dirty="0">
                <a:latin typeface="Avenir Next LT Pro" panose="020B0504020202020204" pitchFamily="34" charset="0"/>
              </a:rPr>
              <a:t>The research focuses on some of the most common applications of modular technology in Auckland's building industry and highlights the challenges of developing modular construction. As a result, this paper will show the prospect of developing modular construction and its significance for improving housing affordability and buildability with a risk analysis for its adoption.</a:t>
            </a:r>
          </a:p>
        </p:txBody>
      </p:sp>
      <p:sp>
        <p:nvSpPr>
          <p:cNvPr id="35" name="Slide Number Placeholder 7">
            <a:extLst>
              <a:ext uri="{FF2B5EF4-FFF2-40B4-BE49-F238E27FC236}">
                <a16:creationId xmlns:a16="http://schemas.microsoft.com/office/drawing/2014/main" id="{79B7A3BC-0636-77B2-815A-14F91B8239C2}"/>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17</a:t>
            </a:fld>
            <a:endParaRPr lang="en-NZ" dirty="0"/>
          </a:p>
        </p:txBody>
      </p:sp>
      <p:sp>
        <p:nvSpPr>
          <p:cNvPr id="36" name="Footer Placeholder 4">
            <a:extLst>
              <a:ext uri="{FF2B5EF4-FFF2-40B4-BE49-F238E27FC236}">
                <a16:creationId xmlns:a16="http://schemas.microsoft.com/office/drawing/2014/main" id="{60EFA698-6302-7DAD-12A1-147F61E0EBF0}"/>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
        <p:nvSpPr>
          <p:cNvPr id="37" name="TextBox 36">
            <a:extLst>
              <a:ext uri="{FF2B5EF4-FFF2-40B4-BE49-F238E27FC236}">
                <a16:creationId xmlns:a16="http://schemas.microsoft.com/office/drawing/2014/main" id="{30E3B8AC-B177-E6FB-C29C-75BE13EFA94D}"/>
              </a:ext>
            </a:extLst>
          </p:cNvPr>
          <p:cNvSpPr txBox="1"/>
          <p:nvPr/>
        </p:nvSpPr>
        <p:spPr>
          <a:xfrm>
            <a:off x="2623761" y="721073"/>
            <a:ext cx="4358591" cy="584775"/>
          </a:xfrm>
          <a:prstGeom prst="rect">
            <a:avLst/>
          </a:prstGeom>
          <a:noFill/>
        </p:spPr>
        <p:txBody>
          <a:bodyPr wrap="square" rtlCol="0">
            <a:spAutoFit/>
          </a:bodyPr>
          <a:lstStyle/>
          <a:p>
            <a:r>
              <a:rPr lang="en-NZ" sz="1600" dirty="0">
                <a:latin typeface="Avenir Next LT Pro" panose="020B0504020202020204" pitchFamily="34" charset="0"/>
                <a:cs typeface="Arial" panose="020B0604020202020204" pitchFamily="34" charset="0"/>
              </a:rPr>
              <a:t>R</a:t>
            </a:r>
            <a:r>
              <a:rPr lang="en-NZ" sz="1600" b="0" kern="1200" dirty="0">
                <a:latin typeface="Avenir Next LT Pro" panose="020B0504020202020204" pitchFamily="34" charset="0"/>
                <a:ea typeface="+mn-ea"/>
                <a:cs typeface="Arial" panose="020B0604020202020204" pitchFamily="34" charset="0"/>
              </a:rPr>
              <a:t>isks and Challenges with the adoption of modular construction in </a:t>
            </a:r>
            <a:r>
              <a:rPr lang="en-NZ" sz="1600" dirty="0">
                <a:latin typeface="Avenir Next LT Pro" panose="020B0504020202020204" pitchFamily="34" charset="0"/>
                <a:cs typeface="Arial" panose="020B0604020202020204" pitchFamily="34" charset="0"/>
              </a:rPr>
              <a:t>N</a:t>
            </a:r>
            <a:r>
              <a:rPr lang="en-NZ" sz="1600" b="0" kern="1200" dirty="0">
                <a:latin typeface="Avenir Next LT Pro" panose="020B0504020202020204" pitchFamily="34" charset="0"/>
                <a:ea typeface="+mn-ea"/>
                <a:cs typeface="Arial" panose="020B0604020202020204" pitchFamily="34" charset="0"/>
              </a:rPr>
              <a:t>ew </a:t>
            </a:r>
            <a:r>
              <a:rPr lang="en-NZ" sz="1600" dirty="0">
                <a:latin typeface="Avenir Next LT Pro" panose="020B0504020202020204" pitchFamily="34" charset="0"/>
                <a:cs typeface="Arial" panose="020B0604020202020204" pitchFamily="34" charset="0"/>
              </a:rPr>
              <a:t>Z</a:t>
            </a:r>
            <a:r>
              <a:rPr lang="en-NZ" sz="1600" b="0" kern="1200" dirty="0">
                <a:latin typeface="Avenir Next LT Pro" panose="020B0504020202020204" pitchFamily="34" charset="0"/>
                <a:ea typeface="+mn-ea"/>
                <a:cs typeface="Arial" panose="020B0604020202020204" pitchFamily="34" charset="0"/>
              </a:rPr>
              <a:t>ealand</a:t>
            </a:r>
          </a:p>
        </p:txBody>
      </p:sp>
      <p:sp>
        <p:nvSpPr>
          <p:cNvPr id="38" name="TextBox 37">
            <a:extLst>
              <a:ext uri="{FF2B5EF4-FFF2-40B4-BE49-F238E27FC236}">
                <a16:creationId xmlns:a16="http://schemas.microsoft.com/office/drawing/2014/main" id="{098AF59D-12E7-4313-741D-DE74A66BA813}"/>
              </a:ext>
            </a:extLst>
          </p:cNvPr>
          <p:cNvSpPr txBox="1"/>
          <p:nvPr/>
        </p:nvSpPr>
        <p:spPr>
          <a:xfrm>
            <a:off x="2623761" y="1430338"/>
            <a:ext cx="3972271" cy="276999"/>
          </a:xfrm>
          <a:prstGeom prst="rect">
            <a:avLst/>
          </a:prstGeom>
          <a:noFill/>
        </p:spPr>
        <p:txBody>
          <a:bodyPr wrap="square" rtlCol="0">
            <a:spAutoFit/>
          </a:bodyPr>
          <a:lstStyle/>
          <a:p>
            <a:r>
              <a:rPr lang="sv-SE" sz="1200" dirty="0">
                <a:solidFill>
                  <a:srgbClr val="383F50"/>
                </a:solidFill>
                <a:latin typeface="Avenir Next LT Pro" panose="020B0504020202020204" pitchFamily="34" charset="0"/>
                <a:cs typeface="Arial" panose="020B0604020202020204" pitchFamily="34" charset="0"/>
              </a:rPr>
              <a:t>Omer Altaf and Matias Kaufman</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0B058B4C-BA32-F7DE-AA95-D5D2001659C3}"/>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40" name="Picture 39">
            <a:extLst>
              <a:ext uri="{FF2B5EF4-FFF2-40B4-BE49-F238E27FC236}">
                <a16:creationId xmlns:a16="http://schemas.microsoft.com/office/drawing/2014/main" id="{0D8C4CF0-B0DB-59C7-65E4-CAE6F5596C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Tree>
    <p:extLst>
      <p:ext uri="{BB962C8B-B14F-4D97-AF65-F5344CB8AC3E}">
        <p14:creationId xmlns:p14="http://schemas.microsoft.com/office/powerpoint/2010/main" val="3099191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87797" y="7252207"/>
            <a:ext cx="6580448" cy="1983965"/>
            <a:chOff x="491200" y="6799396"/>
            <a:chExt cx="6580448" cy="1983965"/>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1712992"/>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Hemal </a:t>
              </a:r>
              <a:r>
                <a:rPr lang="en-NZ" sz="1050" dirty="0" err="1">
                  <a:latin typeface="Avenir Next LT Pro" panose="020B0504020202020204" pitchFamily="34" charset="0"/>
                </a:rPr>
                <a:t>Amarasekara</a:t>
              </a:r>
              <a:r>
                <a:rPr lang="en-NZ" sz="1050" dirty="0">
                  <a:latin typeface="Avenir Next LT Pro" panose="020B0504020202020204" pitchFamily="34" charset="0"/>
                </a:rPr>
                <a:t> (</a:t>
              </a:r>
              <a:r>
                <a:rPr lang="en-NZ" sz="1050" dirty="0">
                  <a:latin typeface="Avenir Next LT Pro" panose="020B0504020202020204" pitchFamily="34" charset="0"/>
                  <a:hlinkClick r:id="rId2"/>
                </a:rPr>
                <a:t>hemal.amarasekara@sit.ac.nz</a:t>
              </a:r>
              <a:r>
                <a:rPr lang="en-NZ" sz="1050" dirty="0">
                  <a:latin typeface="Avenir Next LT Pro" panose="020B0504020202020204" pitchFamily="34" charset="0"/>
                </a:rPr>
                <a:t>) joined SIT in 2020 as a lecturer in the school of Business and Management. He has more than nine years of experience in tutoring and has also worked for several years as a professional marketer in the corporate business sector. He is now working as Programme operation manager for SIT2LRN and teaches undergraduate and postgraduate subjects. His teaching areas cover Applied Marketing, Business operations marketing, Principles of Marketing, Integrated Marketing Communications and Digital Marketing.</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Naveed </a:t>
              </a:r>
              <a:r>
                <a:rPr lang="en-NZ" sz="1050" dirty="0" err="1">
                  <a:latin typeface="Avenir Next LT Pro" panose="020B0504020202020204" pitchFamily="34" charset="0"/>
                </a:rPr>
                <a:t>ur</a:t>
              </a:r>
              <a:r>
                <a:rPr lang="en-NZ" sz="1050" dirty="0">
                  <a:latin typeface="Avenir Next LT Pro" panose="020B0504020202020204" pitchFamily="34" charset="0"/>
                </a:rPr>
                <a:t> Rehman (      </a:t>
              </a:r>
              <a:r>
                <a:rPr lang="en-NZ" sz="1050" dirty="0">
                  <a:latin typeface="Avenir Next LT Pro" panose="020B0504020202020204" pitchFamily="34" charset="0"/>
                  <a:hlinkClick r:id="rId3"/>
                </a:rPr>
                <a:t>0000-0001-8511-1479</a:t>
              </a:r>
              <a:r>
                <a:rPr lang="en-NZ" sz="1050" dirty="0">
                  <a:latin typeface="Avenir Next LT Pro" panose="020B0504020202020204" pitchFamily="34" charset="0"/>
                </a:rPr>
                <a:t>) is a mechanical engineering tutor at SIT. He is actively researching in the field of solar energy engineering, particularly potential assessments, systems analysis, and optics, and has published several articles in prestigious journals and international conferences.</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413618"/>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Digital learning; Distant delivery; Learning management systems</a:t>
              </a:r>
            </a:p>
          </p:txBody>
        </p:sp>
      </p:grpSp>
      <p:sp>
        <p:nvSpPr>
          <p:cNvPr id="18" name="Footer Placeholder 4">
            <a:extLst>
              <a:ext uri="{FF2B5EF4-FFF2-40B4-BE49-F238E27FC236}">
                <a16:creationId xmlns:a16="http://schemas.microsoft.com/office/drawing/2014/main" id="{C7BA76ED-AC31-2997-EC72-1160AC7E184D}"/>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8CA83D09-D966-7327-D838-5D3677059918}"/>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18</a:t>
            </a:fld>
            <a:endParaRPr lang="en-NZ" dirty="0"/>
          </a:p>
        </p:txBody>
      </p:sp>
      <p:sp>
        <p:nvSpPr>
          <p:cNvPr id="17" name="TextBox 16">
            <a:extLst>
              <a:ext uri="{FF2B5EF4-FFF2-40B4-BE49-F238E27FC236}">
                <a16:creationId xmlns:a16="http://schemas.microsoft.com/office/drawing/2014/main" id="{6E1DB865-81D6-615C-8CA5-86EAB9DDB2D1}"/>
              </a:ext>
            </a:extLst>
          </p:cNvPr>
          <p:cNvSpPr txBox="1"/>
          <p:nvPr/>
        </p:nvSpPr>
        <p:spPr>
          <a:xfrm>
            <a:off x="491200" y="1882639"/>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27" name="TextBox 26">
            <a:extLst>
              <a:ext uri="{FF2B5EF4-FFF2-40B4-BE49-F238E27FC236}">
                <a16:creationId xmlns:a16="http://schemas.microsoft.com/office/drawing/2014/main" id="{C3125307-083D-DC7A-7FD3-948E05645C36}"/>
              </a:ext>
            </a:extLst>
          </p:cNvPr>
          <p:cNvSpPr txBox="1"/>
          <p:nvPr/>
        </p:nvSpPr>
        <p:spPr>
          <a:xfrm>
            <a:off x="487797" y="2270124"/>
            <a:ext cx="6580448" cy="2297767"/>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The lockdowns during the COVID-19 pandemic have taught several new lessons to the whole education industry. Both the direct and indirect business stakeholders (e.g., tutors, management, marketing, suppliers, etc.) must now consider the unconventional delivery methods at the heart of their model if they want to succeed. On the other hand, the learners have also gained substantial experience in obtaining education and skills while staying at home. It has eventually trained their mindset to choose programs that offer diversity in the delivery methods. Given these circumstances, we have presented the similarities and differences between the on-campus, online, and hybrid delivery methods from the business perspectives. In addition, the cost structure, revenue streams, customer segmentation and relationships, marketing channels, partners, activities, resources, and value propositions have been explored and compared. This work will help both the developing and existing educational programs find opportunities and threats for improving the sustainability of their business. It will also create a better and more accessible environment for learners to reach their goals.</a:t>
            </a:r>
          </a:p>
        </p:txBody>
      </p:sp>
      <p:pic>
        <p:nvPicPr>
          <p:cNvPr id="5" name="Picture 4" descr="Icon&#10;&#10;Description automatically generated">
            <a:extLst>
              <a:ext uri="{FF2B5EF4-FFF2-40B4-BE49-F238E27FC236}">
                <a16:creationId xmlns:a16="http://schemas.microsoft.com/office/drawing/2014/main" id="{9C45D9CE-6A9D-BC6D-D67A-B9091BC81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994" y="8671286"/>
            <a:ext cx="180000" cy="180000"/>
          </a:xfrm>
          <a:prstGeom prst="rect">
            <a:avLst/>
          </a:prstGeom>
        </p:spPr>
      </p:pic>
      <p:sp>
        <p:nvSpPr>
          <p:cNvPr id="28" name="TextBox 27">
            <a:extLst>
              <a:ext uri="{FF2B5EF4-FFF2-40B4-BE49-F238E27FC236}">
                <a16:creationId xmlns:a16="http://schemas.microsoft.com/office/drawing/2014/main" id="{CFDBAA98-ED49-0AD6-1751-303B68FB615D}"/>
              </a:ext>
            </a:extLst>
          </p:cNvPr>
          <p:cNvSpPr txBox="1"/>
          <p:nvPr/>
        </p:nvSpPr>
        <p:spPr>
          <a:xfrm>
            <a:off x="2623762" y="741744"/>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Comparison Of On-Campus, Online and Hybrid Delivery of Education Programs</a:t>
            </a:r>
          </a:p>
        </p:txBody>
      </p:sp>
      <p:sp>
        <p:nvSpPr>
          <p:cNvPr id="29" name="TextBox 28">
            <a:extLst>
              <a:ext uri="{FF2B5EF4-FFF2-40B4-BE49-F238E27FC236}">
                <a16:creationId xmlns:a16="http://schemas.microsoft.com/office/drawing/2014/main" id="{A35E668F-7FCB-8437-4367-8363C1B41802}"/>
              </a:ext>
            </a:extLst>
          </p:cNvPr>
          <p:cNvSpPr txBox="1"/>
          <p:nvPr/>
        </p:nvSpPr>
        <p:spPr>
          <a:xfrm>
            <a:off x="2623761" y="1430338"/>
            <a:ext cx="3972271" cy="276999"/>
          </a:xfrm>
          <a:prstGeom prst="rect">
            <a:avLst/>
          </a:prstGeom>
          <a:noFill/>
        </p:spPr>
        <p:txBody>
          <a:bodyPr wrap="square" rtlCol="0">
            <a:spAutoFit/>
          </a:bodyPr>
          <a:lstStyle/>
          <a:p>
            <a:r>
              <a:rPr lang="sv-SE" sz="1200" dirty="0">
                <a:solidFill>
                  <a:srgbClr val="383F50"/>
                </a:solidFill>
                <a:latin typeface="Avenir Next LT Pro" panose="020B0504020202020204" pitchFamily="34" charset="0"/>
                <a:cs typeface="Arial" panose="020B0604020202020204" pitchFamily="34" charset="0"/>
              </a:rPr>
              <a:t>Hemal Amarasekara and Naveed ur Rehman</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FEAB53F2-49B5-6AD7-893F-DBB1A1680E50}"/>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1" name="Picture 30" descr="Text&#10;&#10;Description automatically generated">
            <a:extLst>
              <a:ext uri="{FF2B5EF4-FFF2-40B4-BE49-F238E27FC236}">
                <a16:creationId xmlns:a16="http://schemas.microsoft.com/office/drawing/2014/main" id="{80E62613-CBB1-0410-D013-A23A68EB0A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Tree>
    <p:extLst>
      <p:ext uri="{BB962C8B-B14F-4D97-AF65-F5344CB8AC3E}">
        <p14:creationId xmlns:p14="http://schemas.microsoft.com/office/powerpoint/2010/main" val="3356361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47F2566D-5EB5-E38D-6160-7472A3458C8E}"/>
              </a:ext>
            </a:extLst>
          </p:cNvPr>
          <p:cNvGrpSpPr/>
          <p:nvPr/>
        </p:nvGrpSpPr>
        <p:grpSpPr>
          <a:xfrm>
            <a:off x="491201" y="9545500"/>
            <a:ext cx="6580448" cy="535301"/>
            <a:chOff x="491200" y="5831788"/>
            <a:chExt cx="6580448" cy="535301"/>
          </a:xfrm>
        </p:grpSpPr>
        <p:sp>
          <p:nvSpPr>
            <p:cNvPr id="32" name="TextBox 31">
              <a:extLst>
                <a:ext uri="{FF2B5EF4-FFF2-40B4-BE49-F238E27FC236}">
                  <a16:creationId xmlns:a16="http://schemas.microsoft.com/office/drawing/2014/main" id="{7182B54B-B47A-8359-F556-B09A34348D13}"/>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33" name="TextBox 32">
              <a:extLst>
                <a:ext uri="{FF2B5EF4-FFF2-40B4-BE49-F238E27FC236}">
                  <a16:creationId xmlns:a16="http://schemas.microsoft.com/office/drawing/2014/main" id="{2AF3A25D-EFB9-35E9-68A4-558862133214}"/>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Gamification, training, Self-determination Theory, </a:t>
              </a:r>
              <a:r>
                <a:rPr lang="en-NZ" sz="1100" dirty="0" err="1">
                  <a:latin typeface="Avenir Next LT Pro" panose="020B0504020202020204" pitchFamily="34" charset="0"/>
                </a:rPr>
                <a:t>fsQCA</a:t>
              </a:r>
              <a:r>
                <a:rPr lang="en-NZ" sz="1100" dirty="0">
                  <a:latin typeface="Avenir Next LT Pro" panose="020B0504020202020204" pitchFamily="34" charset="0"/>
                </a:rPr>
                <a:t>, asymmetrical approach</a:t>
              </a:r>
            </a:p>
          </p:txBody>
        </p:sp>
      </p:grpSp>
      <p:sp>
        <p:nvSpPr>
          <p:cNvPr id="35" name="Slide Number Placeholder 7">
            <a:extLst>
              <a:ext uri="{FF2B5EF4-FFF2-40B4-BE49-F238E27FC236}">
                <a16:creationId xmlns:a16="http://schemas.microsoft.com/office/drawing/2014/main" id="{79B7A3BC-0636-77B2-815A-14F91B8239C2}"/>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19</a:t>
            </a:fld>
            <a:endParaRPr lang="en-NZ" dirty="0"/>
          </a:p>
        </p:txBody>
      </p:sp>
      <p:sp>
        <p:nvSpPr>
          <p:cNvPr id="36" name="Footer Placeholder 4">
            <a:extLst>
              <a:ext uri="{FF2B5EF4-FFF2-40B4-BE49-F238E27FC236}">
                <a16:creationId xmlns:a16="http://schemas.microsoft.com/office/drawing/2014/main" id="{60EFA698-6302-7DAD-12A1-147F61E0EBF0}"/>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
        <p:nvSpPr>
          <p:cNvPr id="20" name="TextBox 19">
            <a:extLst>
              <a:ext uri="{FF2B5EF4-FFF2-40B4-BE49-F238E27FC236}">
                <a16:creationId xmlns:a16="http://schemas.microsoft.com/office/drawing/2014/main" id="{CAE6FE67-08A4-8A23-9D3D-E20EDDCA2759}"/>
              </a:ext>
            </a:extLst>
          </p:cNvPr>
          <p:cNvSpPr txBox="1"/>
          <p:nvPr/>
        </p:nvSpPr>
        <p:spPr>
          <a:xfrm>
            <a:off x="491200" y="1814963"/>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21" name="TextBox 20">
            <a:extLst>
              <a:ext uri="{FF2B5EF4-FFF2-40B4-BE49-F238E27FC236}">
                <a16:creationId xmlns:a16="http://schemas.microsoft.com/office/drawing/2014/main" id="{455D71BA-569F-9809-0B54-1ECF447AA35D}"/>
              </a:ext>
            </a:extLst>
          </p:cNvPr>
          <p:cNvSpPr txBox="1"/>
          <p:nvPr/>
        </p:nvSpPr>
        <p:spPr>
          <a:xfrm>
            <a:off x="491200" y="2204420"/>
            <a:ext cx="6580448" cy="4498370"/>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b="1" i="0" dirty="0">
                <a:latin typeface="Avenir Next LT Pro" panose="020B0504020202020204" pitchFamily="34" charset="0"/>
              </a:rPr>
              <a:t>Background</a:t>
            </a:r>
          </a:p>
          <a:p>
            <a:r>
              <a:rPr lang="en-NZ" sz="1100" i="0" dirty="0">
                <a:latin typeface="Avenir Next LT Pro" panose="020B0504020202020204" pitchFamily="34" charset="0"/>
              </a:rPr>
              <a:t>In recent years, the banking industry have to endure stiff competition by maintaining a high standard of professionalism among their workforces. Gamification has emerged as a solution to increase employee motivation and engagement in the banking industry. However, many companies view it with fear, due to the lack of scientific proof of its results and standardisation. This study seeks to discover gamified application system outcomes in the banking sector, comparing with traditional training outcomes. </a:t>
            </a:r>
            <a:endParaRPr lang="en-NZ" sz="1100" dirty="0">
              <a:latin typeface="Avenir Next LT Pro" panose="020B0504020202020204" pitchFamily="34" charset="0"/>
            </a:endParaRPr>
          </a:p>
          <a:p>
            <a:endParaRPr lang="en-NZ" sz="1100" b="1" i="0" dirty="0"/>
          </a:p>
          <a:p>
            <a:r>
              <a:rPr lang="en-NZ" sz="1100" b="1" i="0" dirty="0">
                <a:latin typeface="Avenir Next LT Pro" panose="020B0504020202020204" pitchFamily="34" charset="0"/>
              </a:rPr>
              <a:t>Method</a:t>
            </a:r>
            <a:r>
              <a:rPr lang="en-NZ" sz="1100" i="0" dirty="0">
                <a:latin typeface="Avenir Next LT Pro" panose="020B0504020202020204" pitchFamily="34" charset="0"/>
              </a:rPr>
              <a:t> </a:t>
            </a:r>
          </a:p>
          <a:p>
            <a:r>
              <a:rPr lang="en-NZ" sz="1100" i="0" dirty="0">
                <a:latin typeface="Avenir Next LT Pro" panose="020B0504020202020204" pitchFamily="34" charset="0"/>
              </a:rPr>
              <a:t>The case-based asymmetric configural approach builds on a non-linear and tenet of contrarian cases which provide an in-depth investigation of gamification. </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Findings </a:t>
            </a:r>
          </a:p>
          <a:p>
            <a:r>
              <a:rPr lang="en-NZ" sz="1100" i="0" dirty="0">
                <a:latin typeface="Avenir Next LT Pro" panose="020B0504020202020204" pitchFamily="34" charset="0"/>
              </a:rPr>
              <a:t>In a global empirical survey of banking employees (n = 388), the findings support the conclusion that complexity theory in combination with configural analysis offers useful insights for explaining nuances in the causes and outcomes to gamification as well as non-gamification among finance employees. Although the banking industry strives to sustain professionalism by increasing employee motivation, we found there is no one simple path is sufficient or necessary for high engagement and job satisfaction. However, some of the finding is contrary to Self-Determination Theory (SDT) framework, which support the three basic psychological needs when seeking training.</a:t>
            </a:r>
          </a:p>
          <a:p>
            <a:r>
              <a:rPr lang="en-NZ" sz="1100" i="0" dirty="0">
                <a:latin typeface="Avenir Next LT Pro" panose="020B0504020202020204" pitchFamily="34" charset="0"/>
              </a:rPr>
              <a:t> </a:t>
            </a:r>
          </a:p>
          <a:p>
            <a:r>
              <a:rPr lang="en-NZ" sz="1100" b="1" i="0" dirty="0">
                <a:latin typeface="Avenir Next LT Pro" panose="020B0504020202020204" pitchFamily="34" charset="0"/>
              </a:rPr>
              <a:t>Implication</a:t>
            </a:r>
          </a:p>
          <a:p>
            <a:r>
              <a:rPr lang="en-NZ" sz="1100" i="0" dirty="0">
                <a:latin typeface="Avenir Next LT Pro" panose="020B0504020202020204" pitchFamily="34" charset="0"/>
              </a:rPr>
              <a:t>The findings contribute to advancing a nuanced of complexity theory of the SDT research on gamification application, for organizations in the banking industry and those that can benefit from gamified application system, such as in service organizations.</a:t>
            </a:r>
          </a:p>
        </p:txBody>
      </p:sp>
      <p:grpSp>
        <p:nvGrpSpPr>
          <p:cNvPr id="3" name="Group 2">
            <a:extLst>
              <a:ext uri="{FF2B5EF4-FFF2-40B4-BE49-F238E27FC236}">
                <a16:creationId xmlns:a16="http://schemas.microsoft.com/office/drawing/2014/main" id="{AE9D0A1E-25D6-0BC2-F54F-E9061B8CAD65}"/>
              </a:ext>
            </a:extLst>
          </p:cNvPr>
          <p:cNvGrpSpPr/>
          <p:nvPr/>
        </p:nvGrpSpPr>
        <p:grpSpPr>
          <a:xfrm>
            <a:off x="491200" y="7498116"/>
            <a:ext cx="6580448" cy="1983965"/>
            <a:chOff x="491201" y="8146537"/>
            <a:chExt cx="6580448" cy="1983965"/>
          </a:xfrm>
        </p:grpSpPr>
        <p:grpSp>
          <p:nvGrpSpPr>
            <p:cNvPr id="28" name="Group 27">
              <a:extLst>
                <a:ext uri="{FF2B5EF4-FFF2-40B4-BE49-F238E27FC236}">
                  <a16:creationId xmlns:a16="http://schemas.microsoft.com/office/drawing/2014/main" id="{8F6FB3F9-FAFA-2A50-2823-DC706202CCD3}"/>
                </a:ext>
              </a:extLst>
            </p:cNvPr>
            <p:cNvGrpSpPr/>
            <p:nvPr/>
          </p:nvGrpSpPr>
          <p:grpSpPr>
            <a:xfrm>
              <a:off x="491201" y="8146537"/>
              <a:ext cx="6580448" cy="1983965"/>
              <a:chOff x="491200" y="6799396"/>
              <a:chExt cx="6580448" cy="1983965"/>
            </a:xfrm>
          </p:grpSpPr>
          <p:sp>
            <p:nvSpPr>
              <p:cNvPr id="29" name="TextBox 28">
                <a:extLst>
                  <a:ext uri="{FF2B5EF4-FFF2-40B4-BE49-F238E27FC236}">
                    <a16:creationId xmlns:a16="http://schemas.microsoft.com/office/drawing/2014/main" id="{1D4B3E1F-5B54-97C0-C608-69DC83A07AF2}"/>
                  </a:ext>
                </a:extLst>
              </p:cNvPr>
              <p:cNvSpPr txBox="1"/>
              <p:nvPr/>
            </p:nvSpPr>
            <p:spPr>
              <a:xfrm>
                <a:off x="491200" y="7070369"/>
                <a:ext cx="6580448" cy="1712992"/>
              </a:xfrm>
              <a:prstGeom prst="rect">
                <a:avLst/>
              </a:prstGeom>
              <a:noFill/>
            </p:spPr>
            <p:txBody>
              <a:bodyPr wrap="square" lIns="97125" bIns="50505" rtlCol="0">
                <a:spAutoFit/>
              </a:bodyPr>
              <a:lstStyle/>
              <a:p>
                <a:pPr defTabSz="6198466"/>
                <a:r>
                  <a:rPr lang="en-NZ" sz="1050" dirty="0" err="1">
                    <a:latin typeface="Avenir Next LT Pro" panose="020B0504020202020204" pitchFamily="34" charset="0"/>
                  </a:rPr>
                  <a:t>Dr.</a:t>
                </a:r>
                <a:r>
                  <a:rPr lang="en-NZ" sz="1050" dirty="0">
                    <a:latin typeface="Avenir Next LT Pro" panose="020B0504020202020204" pitchFamily="34" charset="0"/>
                  </a:rPr>
                  <a:t> Andy Ang (      </a:t>
                </a:r>
                <a:r>
                  <a:rPr lang="en-NZ" sz="1050" dirty="0">
                    <a:latin typeface="Avenir Next LT Pro" panose="020B0504020202020204" pitchFamily="34" charset="0"/>
                    <a:hlinkClick r:id="rId2"/>
                  </a:rPr>
                  <a:t>0000-0002-4951-4737</a:t>
                </a:r>
                <a:r>
                  <a:rPr lang="en-NZ" sz="1050" dirty="0">
                    <a:latin typeface="Avenir Next LT Pro" panose="020B0504020202020204" pitchFamily="34" charset="0"/>
                  </a:rPr>
                  <a:t>) (</a:t>
                </a:r>
                <a:r>
                  <a:rPr lang="en-NZ" sz="1050" dirty="0">
                    <a:latin typeface="Avenir Next LT Pro" panose="020B0504020202020204" pitchFamily="34" charset="0"/>
                    <a:hlinkClick r:id="rId3"/>
                  </a:rPr>
                  <a:t>andy.ang@sit.ac.nz</a:t>
                </a:r>
                <a:r>
                  <a:rPr lang="en-NZ" sz="1050" dirty="0">
                    <a:latin typeface="Avenir Next LT Pro" panose="020B0504020202020204" pitchFamily="34" charset="0"/>
                  </a:rPr>
                  <a:t>) possesses PhD in Management from University of Auckland. </a:t>
                </a:r>
                <a:r>
                  <a:rPr lang="en-NZ" sz="1050" dirty="0" err="1">
                    <a:latin typeface="Avenir Next LT Pro" panose="020B0504020202020204" pitchFamily="34" charset="0"/>
                  </a:rPr>
                  <a:t>Dr.</a:t>
                </a:r>
                <a:r>
                  <a:rPr lang="en-NZ" sz="1050" dirty="0">
                    <a:latin typeface="Avenir Next LT Pro" panose="020B0504020202020204" pitchFamily="34" charset="0"/>
                  </a:rPr>
                  <a:t> Ang is a research supervisor and facilitator in Occupational Health and Safety at SIT. He is actively involved on numerous projects, particularly researching in the area of OHS and Management. His areas of interest also include behavioural organization and human resource management.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Marcelo Sereno (      </a:t>
                </a:r>
                <a:r>
                  <a:rPr lang="en-NZ" sz="1050" dirty="0">
                    <a:latin typeface="Avenir Next LT Pro" panose="020B0504020202020204" pitchFamily="34" charset="0"/>
                    <a:hlinkClick r:id="rId4"/>
                  </a:rPr>
                  <a:t>0000-0001-5704-7641</a:t>
                </a:r>
                <a:r>
                  <a:rPr lang="en-NZ" sz="1050" dirty="0">
                    <a:latin typeface="Avenir Next LT Pro" panose="020B0504020202020204" pitchFamily="34" charset="0"/>
                  </a:rPr>
                  <a:t>) is an experienced banker and has more than ten years’ experience in the banking industry in Brazil.  He is currently working in a finance company at Wellington. As an alumnus of Southern Institute of Technology, he completed Master in Applied Management in 2020.</a:t>
                </a:r>
              </a:p>
            </p:txBody>
          </p:sp>
          <p:sp>
            <p:nvSpPr>
              <p:cNvPr id="30" name="TextBox 29">
                <a:extLst>
                  <a:ext uri="{FF2B5EF4-FFF2-40B4-BE49-F238E27FC236}">
                    <a16:creationId xmlns:a16="http://schemas.microsoft.com/office/drawing/2014/main" id="{BC8C8ABA-CBA4-BC6E-5DBD-C465197A75BE}"/>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pic>
          <p:nvPicPr>
            <p:cNvPr id="19" name="Picture 18" descr="Icon&#10;&#10;Description automatically generated">
              <a:extLst>
                <a:ext uri="{FF2B5EF4-FFF2-40B4-BE49-F238E27FC236}">
                  <a16:creationId xmlns:a16="http://schemas.microsoft.com/office/drawing/2014/main" id="{4081E93A-4A46-D3A4-ADDD-0EC3985114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7925" y="8439709"/>
              <a:ext cx="180000" cy="180000"/>
            </a:xfrm>
            <a:prstGeom prst="rect">
              <a:avLst/>
            </a:prstGeom>
          </p:spPr>
        </p:pic>
        <p:pic>
          <p:nvPicPr>
            <p:cNvPr id="23" name="Picture 22" descr="Icon&#10;&#10;Description automatically generated">
              <a:extLst>
                <a:ext uri="{FF2B5EF4-FFF2-40B4-BE49-F238E27FC236}">
                  <a16:creationId xmlns:a16="http://schemas.microsoft.com/office/drawing/2014/main" id="{76CA4918-46D7-E5F2-1C37-C27E780165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5947" y="9406462"/>
              <a:ext cx="180000" cy="180000"/>
            </a:xfrm>
            <a:prstGeom prst="rect">
              <a:avLst/>
            </a:prstGeom>
          </p:spPr>
        </p:pic>
      </p:grpSp>
      <p:sp>
        <p:nvSpPr>
          <p:cNvPr id="24" name="TextBox 23">
            <a:extLst>
              <a:ext uri="{FF2B5EF4-FFF2-40B4-BE49-F238E27FC236}">
                <a16:creationId xmlns:a16="http://schemas.microsoft.com/office/drawing/2014/main" id="{99C0030C-FA83-3312-6F83-DAD354E5F885}"/>
              </a:ext>
            </a:extLst>
          </p:cNvPr>
          <p:cNvSpPr txBox="1"/>
          <p:nvPr/>
        </p:nvSpPr>
        <p:spPr>
          <a:xfrm>
            <a:off x="2623762" y="741744"/>
            <a:ext cx="4358591" cy="584775"/>
          </a:xfrm>
          <a:prstGeom prst="rect">
            <a:avLst/>
          </a:prstGeom>
          <a:noFill/>
        </p:spPr>
        <p:txBody>
          <a:bodyPr wrap="square" rtlCol="0">
            <a:spAutoFit/>
          </a:bodyPr>
          <a:lstStyle/>
          <a:p>
            <a:r>
              <a:rPr lang="en-NZ" sz="1600" dirty="0">
                <a:latin typeface="Avenir Next LT Pro" panose="020B0504020202020204" pitchFamily="34" charset="0"/>
                <a:cs typeface="Arial" panose="020B0604020202020204" pitchFamily="34" charset="0"/>
              </a:rPr>
              <a:t>Applying an Asymmetric Approach </a:t>
            </a:r>
          </a:p>
          <a:p>
            <a:r>
              <a:rPr lang="en-NZ" sz="1600" dirty="0">
                <a:latin typeface="Avenir Next LT Pro" panose="020B0504020202020204" pitchFamily="34" charset="0"/>
                <a:cs typeface="Arial" panose="020B0604020202020204" pitchFamily="34" charset="0"/>
              </a:rPr>
              <a:t>to Gamification application research </a:t>
            </a:r>
            <a:endParaRPr lang="en-NZ" sz="1600" b="0" kern="1200" dirty="0">
              <a:latin typeface="Avenir Next LT Pro" panose="020B05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061E7105-8301-5896-F416-C5EC75C7CC72}"/>
              </a:ext>
            </a:extLst>
          </p:cNvPr>
          <p:cNvSpPr txBox="1"/>
          <p:nvPr/>
        </p:nvSpPr>
        <p:spPr>
          <a:xfrm>
            <a:off x="2623761" y="1430338"/>
            <a:ext cx="3972271" cy="276999"/>
          </a:xfrm>
          <a:prstGeom prst="rect">
            <a:avLst/>
          </a:prstGeom>
          <a:noFill/>
        </p:spPr>
        <p:txBody>
          <a:bodyPr wrap="square" rtlCol="0">
            <a:spAutoFit/>
          </a:bodyPr>
          <a:lstStyle/>
          <a:p>
            <a:r>
              <a:rPr lang="pt-BR" sz="1200" dirty="0">
                <a:solidFill>
                  <a:srgbClr val="383F50"/>
                </a:solidFill>
                <a:latin typeface="Avenir Next LT Pro" panose="020B0504020202020204" pitchFamily="34" charset="0"/>
                <a:cs typeface="Arial" panose="020B0604020202020204" pitchFamily="34" charset="0"/>
              </a:rPr>
              <a:t>Andy Ang and Marcelo Rodrigues Magioli Sereno</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FD6DA59-B7D5-F79A-E7A0-AB0C630FED97}"/>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7" name="Picture 36" descr="Text&#10;&#10;Description automatically generated">
            <a:extLst>
              <a:ext uri="{FF2B5EF4-FFF2-40B4-BE49-F238E27FC236}">
                <a16:creationId xmlns:a16="http://schemas.microsoft.com/office/drawing/2014/main" id="{862CA373-1759-26D0-3643-44AD14CF0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Tree>
    <p:extLst>
      <p:ext uri="{BB962C8B-B14F-4D97-AF65-F5344CB8AC3E}">
        <p14:creationId xmlns:p14="http://schemas.microsoft.com/office/powerpoint/2010/main" val="2339146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7E2CB0-9930-4310-8A89-AC9FEB949FF5}"/>
              </a:ext>
            </a:extLst>
          </p:cNvPr>
          <p:cNvSpPr txBox="1"/>
          <p:nvPr/>
        </p:nvSpPr>
        <p:spPr>
          <a:xfrm>
            <a:off x="1021310" y="1284283"/>
            <a:ext cx="5413129" cy="7034105"/>
          </a:xfrm>
          <a:prstGeom prst="rect">
            <a:avLst/>
          </a:prstGeom>
          <a:noFill/>
        </p:spPr>
        <p:txBody>
          <a:bodyPr wrap="square" rtlCol="0">
            <a:spAutoFit/>
          </a:bodyPr>
          <a:lstStyle/>
          <a:p>
            <a:r>
              <a:rPr lang="en-NZ" sz="1187" dirty="0">
                <a:latin typeface="Avenir Next LT Pro" panose="020B0504020202020204" pitchFamily="34" charset="0"/>
                <a:cs typeface="Arial" panose="020B0604020202020204" pitchFamily="34" charset="0"/>
              </a:rPr>
              <a:t>OPSITARA Research Symposium 2022 Book of Abstracts</a:t>
            </a:r>
          </a:p>
          <a:p>
            <a:r>
              <a:rPr lang="en-NZ" sz="1187" dirty="0">
                <a:latin typeface="Avenir Next LT Pro" panose="020B0504020202020204" pitchFamily="34" charset="0"/>
                <a:cs typeface="Arial" panose="020B0604020202020204" pitchFamily="34" charset="0"/>
              </a:rPr>
              <a:t>Editors: Lesley Brook and Jenny Aimers</a:t>
            </a:r>
          </a:p>
          <a:p>
            <a:endParaRPr lang="en-NZ" sz="1187" dirty="0">
              <a:latin typeface="Avenir Next LT Pro" panose="020B0504020202020204" pitchFamily="34" charset="0"/>
              <a:cs typeface="Arial" panose="020B0604020202020204" pitchFamily="34" charset="0"/>
            </a:endParaRPr>
          </a:p>
          <a:p>
            <a:endParaRPr lang="en-NZ" sz="1187" dirty="0">
              <a:latin typeface="Avenir Next LT Pro" panose="020B0504020202020204" pitchFamily="34" charset="0"/>
              <a:cs typeface="Arial" panose="020B0604020202020204" pitchFamily="34" charset="0"/>
            </a:endParaRPr>
          </a:p>
          <a:p>
            <a:r>
              <a:rPr lang="en-NZ" sz="1187" dirty="0">
                <a:latin typeface="Avenir Next LT Pro" panose="020B0504020202020204" pitchFamily="34" charset="0"/>
                <a:cs typeface="Arial" panose="020B0604020202020204" pitchFamily="34" charset="0"/>
              </a:rPr>
              <a:t>Published in New Zealand by:</a:t>
            </a:r>
          </a:p>
          <a:p>
            <a:r>
              <a:rPr lang="en-NZ" sz="1187" dirty="0">
                <a:latin typeface="Avenir Next LT Pro" panose="020B0504020202020204" pitchFamily="34" charset="0"/>
                <a:cs typeface="Arial" panose="020B0604020202020204" pitchFamily="34" charset="0"/>
              </a:rPr>
              <a:t>Otago Polytechnic Press</a:t>
            </a:r>
          </a:p>
          <a:p>
            <a:r>
              <a:rPr lang="en-NZ" sz="1187" dirty="0">
                <a:latin typeface="Avenir Next LT Pro" panose="020B0504020202020204" pitchFamily="34" charset="0"/>
                <a:cs typeface="Arial" panose="020B0604020202020204" pitchFamily="34" charset="0"/>
              </a:rPr>
              <a:t>Forth Street</a:t>
            </a:r>
          </a:p>
          <a:p>
            <a:r>
              <a:rPr lang="en-NZ" sz="1187" dirty="0">
                <a:latin typeface="Avenir Next LT Pro" panose="020B0504020202020204" pitchFamily="34" charset="0"/>
                <a:cs typeface="Arial" panose="020B0604020202020204" pitchFamily="34" charset="0"/>
              </a:rPr>
              <a:t>Dunedin 9016</a:t>
            </a:r>
          </a:p>
          <a:p>
            <a:r>
              <a:rPr lang="en-NZ" sz="1187" dirty="0">
                <a:latin typeface="Avenir Next LT Pro" panose="020B0504020202020204" pitchFamily="34" charset="0"/>
                <a:cs typeface="Arial" panose="020B0604020202020204" pitchFamily="34" charset="0"/>
                <a:hlinkClick r:id="rId2"/>
              </a:rPr>
              <a:t>www.op.ac.nz</a:t>
            </a:r>
            <a:endParaRPr lang="en-NZ" sz="1187" dirty="0">
              <a:latin typeface="Avenir Next LT Pro" panose="020B0504020202020204" pitchFamily="34" charset="0"/>
              <a:cs typeface="Arial" panose="020B0604020202020204" pitchFamily="34" charset="0"/>
            </a:endParaRPr>
          </a:p>
          <a:p>
            <a:endParaRPr lang="en-NZ" sz="1187" dirty="0">
              <a:latin typeface="Avenir Next LT Pro" panose="020B0504020202020204" pitchFamily="34" charset="0"/>
              <a:cs typeface="Arial" panose="020B0604020202020204" pitchFamily="34" charset="0"/>
            </a:endParaRPr>
          </a:p>
          <a:p>
            <a:endParaRPr lang="en-NZ" sz="1187" dirty="0">
              <a:latin typeface="Avenir Next LT Pro" panose="020B0504020202020204" pitchFamily="34" charset="0"/>
              <a:cs typeface="Arial" panose="020B0604020202020204" pitchFamily="34" charset="0"/>
            </a:endParaRPr>
          </a:p>
          <a:p>
            <a:r>
              <a:rPr lang="en-NZ" sz="1187" dirty="0">
                <a:latin typeface="Avenir Next LT Pro" panose="020B0504020202020204" pitchFamily="34" charset="0"/>
                <a:cs typeface="Arial" panose="020B0604020202020204" pitchFamily="34" charset="0"/>
              </a:rPr>
              <a:t>Otago Polytechnic Ltd is a subsidiary of Te </a:t>
            </a:r>
            <a:r>
              <a:rPr lang="en-NZ" sz="1187" dirty="0" err="1">
                <a:latin typeface="Avenir Next LT Pro" panose="020B0504020202020204" pitchFamily="34" charset="0"/>
                <a:cs typeface="Arial" panose="020B0604020202020204" pitchFamily="34" charset="0"/>
              </a:rPr>
              <a:t>Pūkenga</a:t>
            </a:r>
            <a:r>
              <a:rPr lang="en-NZ" sz="1187" dirty="0">
                <a:latin typeface="Avenir Next LT Pro" panose="020B0504020202020204" pitchFamily="34" charset="0"/>
                <a:cs typeface="Arial" panose="020B0604020202020204" pitchFamily="34" charset="0"/>
              </a:rPr>
              <a:t> – New Zealand Institute of Skills and Technology</a:t>
            </a:r>
          </a:p>
          <a:p>
            <a:br>
              <a:rPr lang="en-NZ" sz="1187" dirty="0">
                <a:latin typeface="Avenir Next LT Pro" panose="020B0504020202020204" pitchFamily="34" charset="0"/>
                <a:cs typeface="Arial" panose="020B0604020202020204" pitchFamily="34" charset="0"/>
              </a:rPr>
            </a:br>
            <a:endParaRPr lang="en-NZ" sz="1187" dirty="0">
              <a:latin typeface="Avenir Next LT Pro" panose="020B0504020202020204" pitchFamily="34" charset="0"/>
              <a:cs typeface="Arial" panose="020B0604020202020204" pitchFamily="34" charset="0"/>
            </a:endParaRPr>
          </a:p>
          <a:p>
            <a:r>
              <a:rPr lang="en-NZ" sz="1187" dirty="0">
                <a:latin typeface="Avenir Next LT Pro" panose="020B0504020202020204" pitchFamily="34" charset="0"/>
                <a:cs typeface="Arial" panose="020B0604020202020204" pitchFamily="34" charset="0"/>
              </a:rPr>
              <a:t>© 2022 abstracts, the authors</a:t>
            </a:r>
          </a:p>
          <a:p>
            <a:r>
              <a:rPr lang="en-NZ" sz="1187" dirty="0">
                <a:latin typeface="Avenir Next LT Pro" panose="020B0504020202020204" pitchFamily="34" charset="0"/>
                <a:cs typeface="Arial" panose="020B0604020202020204" pitchFamily="34" charset="0"/>
              </a:rPr>
              <a:t>© 2022 Otago Polytechnic</a:t>
            </a:r>
          </a:p>
          <a:p>
            <a:endParaRPr lang="en-NZ" sz="1187" dirty="0">
              <a:latin typeface="Avenir Next LT Pro" panose="020B0504020202020204" pitchFamily="34" charset="0"/>
              <a:cs typeface="Arial" panose="020B0604020202020204" pitchFamily="34" charset="0"/>
            </a:endParaRPr>
          </a:p>
          <a:p>
            <a:endParaRPr lang="en-NZ" sz="1187" dirty="0">
              <a:latin typeface="Avenir Next LT Pro" panose="020B0504020202020204" pitchFamily="34" charset="0"/>
              <a:cs typeface="Arial" panose="020B0604020202020204" pitchFamily="34" charset="0"/>
            </a:endParaRPr>
          </a:p>
          <a:p>
            <a:endParaRPr lang="en-NZ" sz="1187" dirty="0">
              <a:latin typeface="Avenir Next LT Pro" panose="020B0504020202020204" pitchFamily="34" charset="0"/>
              <a:cs typeface="Arial" panose="020B0604020202020204" pitchFamily="34" charset="0"/>
            </a:endParaRPr>
          </a:p>
          <a:p>
            <a:endParaRPr lang="en-NZ" sz="1187" dirty="0">
              <a:latin typeface="Avenir Next LT Pro" panose="020B0504020202020204" pitchFamily="34" charset="0"/>
              <a:cs typeface="Arial" panose="020B0604020202020204" pitchFamily="34" charset="0"/>
            </a:endParaRPr>
          </a:p>
          <a:p>
            <a:r>
              <a:rPr lang="en-NZ" sz="1187" dirty="0">
                <a:latin typeface="Avenir Next LT Pro" panose="020B0504020202020204" pitchFamily="34" charset="0"/>
                <a:cs typeface="Arial" panose="020B0604020202020204" pitchFamily="34" charset="0"/>
                <a:hlinkClick r:id="rId3"/>
              </a:rPr>
              <a:t>Creative Commons Attribution license 4.0 International</a:t>
            </a:r>
            <a:endParaRPr lang="en-NZ" sz="1187" dirty="0">
              <a:latin typeface="Avenir Next LT Pro" panose="020B0504020202020204" pitchFamily="34" charset="0"/>
              <a:cs typeface="Arial" panose="020B0604020202020204" pitchFamily="34" charset="0"/>
            </a:endParaRPr>
          </a:p>
          <a:p>
            <a:endParaRPr lang="en-NZ" sz="1187" dirty="0">
              <a:latin typeface="Avenir Next LT Pro" panose="020B0504020202020204" pitchFamily="34" charset="0"/>
              <a:cs typeface="Arial" panose="020B0604020202020204" pitchFamily="34" charset="0"/>
            </a:endParaRPr>
          </a:p>
          <a:p>
            <a:endParaRPr lang="en-NZ" sz="1187" dirty="0">
              <a:latin typeface="Avenir Next LT Pro" panose="020B0504020202020204" pitchFamily="34" charset="0"/>
              <a:cs typeface="Arial" panose="020B0604020202020204" pitchFamily="34" charset="0"/>
            </a:endParaRPr>
          </a:p>
          <a:p>
            <a:r>
              <a:rPr lang="en-NZ" sz="1187" dirty="0">
                <a:latin typeface="Avenir Next LT Pro" panose="020B0504020202020204" pitchFamily="34" charset="0"/>
                <a:cs typeface="Arial" panose="020B0604020202020204" pitchFamily="34" charset="0"/>
              </a:rPr>
              <a:t>First published 2022</a:t>
            </a:r>
          </a:p>
          <a:p>
            <a:endParaRPr lang="en-NZ" sz="1187" dirty="0">
              <a:latin typeface="Avenir Next LT Pro" panose="020B0504020202020204" pitchFamily="34" charset="0"/>
              <a:cs typeface="Arial" panose="020B0604020202020204" pitchFamily="34" charset="0"/>
            </a:endParaRPr>
          </a:p>
          <a:p>
            <a:endParaRPr lang="en-NZ" sz="1187" dirty="0">
              <a:latin typeface="Avenir Next LT Pro" panose="020B0504020202020204" pitchFamily="34" charset="0"/>
              <a:cs typeface="Arial" panose="020B0604020202020204" pitchFamily="34" charset="0"/>
            </a:endParaRPr>
          </a:p>
          <a:p>
            <a:r>
              <a:rPr lang="en-NZ" sz="1187" dirty="0">
                <a:latin typeface="Avenir Next LT Pro" panose="020B0504020202020204" pitchFamily="34" charset="0"/>
                <a:cs typeface="Arial" panose="020B0604020202020204" pitchFamily="34" charset="0"/>
              </a:rPr>
              <a:t>ISBN 978-0-908846-79-5 (Online)</a:t>
            </a:r>
          </a:p>
          <a:p>
            <a:endParaRPr lang="en-NZ" sz="1187" dirty="0">
              <a:latin typeface="Avenir Next LT Pro" panose="020B0504020202020204" pitchFamily="34" charset="0"/>
              <a:cs typeface="Arial" panose="020B0604020202020204" pitchFamily="34" charset="0"/>
            </a:endParaRPr>
          </a:p>
          <a:p>
            <a:endParaRPr lang="en-NZ" sz="1187" dirty="0">
              <a:latin typeface="Avenir Next LT Pro" panose="020B0504020202020204" pitchFamily="34" charset="0"/>
              <a:cs typeface="Arial" panose="020B0604020202020204" pitchFamily="34" charset="0"/>
            </a:endParaRPr>
          </a:p>
          <a:p>
            <a:r>
              <a:rPr lang="en-US" sz="1187" dirty="0">
                <a:latin typeface="Avenir Next LT Pro" panose="020B0504020202020204" pitchFamily="34" charset="0"/>
                <a:cs typeface="Arial" panose="020B0604020202020204" pitchFamily="34" charset="0"/>
              </a:rPr>
              <a:t>Citation: Brook, L. &amp; Aimers, J. (Eds.) (2022). </a:t>
            </a:r>
            <a:r>
              <a:rPr lang="en-US" sz="1187" i="1" dirty="0">
                <a:latin typeface="Avenir Next LT Pro" panose="020B0504020202020204" pitchFamily="34" charset="0"/>
                <a:cs typeface="Arial" panose="020B0604020202020204" pitchFamily="34" charset="0"/>
              </a:rPr>
              <a:t>OPSITARA Research Symposium 2022 Book of Abstracts</a:t>
            </a:r>
            <a:r>
              <a:rPr lang="en-US" sz="1187" dirty="0">
                <a:latin typeface="Avenir Next LT Pro" panose="020B0504020202020204" pitchFamily="34" charset="0"/>
                <a:cs typeface="Arial" panose="020B0604020202020204" pitchFamily="34" charset="0"/>
              </a:rPr>
              <a:t>, 14-15 July 2022. Dunedin, New Zealand: Otago Polytechnic Ltd. DOI </a:t>
            </a:r>
            <a:r>
              <a:rPr lang="en-US" sz="1187" dirty="0">
                <a:latin typeface="Avenir Next LT Pro" panose="020B0504020202020204" pitchFamily="34" charset="0"/>
                <a:cs typeface="Arial" panose="020B0604020202020204" pitchFamily="34" charset="0"/>
                <a:hlinkClick r:id="rId4"/>
              </a:rPr>
              <a:t>https://doi.org/10.34074/proc.2204</a:t>
            </a:r>
            <a:endParaRPr lang="en-US" sz="1187" dirty="0">
              <a:latin typeface="Avenir Next LT Pro" panose="020B0504020202020204" pitchFamily="34" charset="0"/>
              <a:cs typeface="Arial" panose="020B0604020202020204" pitchFamily="34" charset="0"/>
            </a:endParaRPr>
          </a:p>
          <a:p>
            <a:endParaRPr lang="en-NZ" sz="1187" dirty="0">
              <a:latin typeface="Avenir Next LT Pro" panose="020B0504020202020204" pitchFamily="34" charset="0"/>
              <a:cs typeface="Arial" panose="020B0604020202020204" pitchFamily="34" charset="0"/>
            </a:endParaRPr>
          </a:p>
          <a:p>
            <a:endParaRPr lang="en-NZ" sz="1187" dirty="0">
              <a:latin typeface="Avenir Next LT Pro" panose="020B0504020202020204" pitchFamily="34" charset="0"/>
              <a:cs typeface="Arial" panose="020B0604020202020204" pitchFamily="34" charset="0"/>
            </a:endParaRPr>
          </a:p>
          <a:p>
            <a:endParaRPr lang="en-NZ" sz="1187" dirty="0">
              <a:latin typeface="Avenir Next LT Pro" panose="020B0504020202020204" pitchFamily="34" charset="0"/>
              <a:cs typeface="Arial" panose="020B0604020202020204" pitchFamily="34" charset="0"/>
            </a:endParaRPr>
          </a:p>
          <a:p>
            <a:r>
              <a:rPr lang="en-US" sz="1187" dirty="0">
                <a:latin typeface="Avenir Next LT Pro" panose="020B0504020202020204" pitchFamily="34" charset="0"/>
                <a:cs typeface="Arial" panose="020B0604020202020204" pitchFamily="34" charset="0"/>
              </a:rPr>
              <a:t>Design and typesetting: Rhina Chan</a:t>
            </a:r>
            <a:endParaRPr lang="en-NZ" sz="1187" dirty="0">
              <a:latin typeface="Avenir Next LT Pro" panose="020B0504020202020204" pitchFamily="34" charset="0"/>
              <a:cs typeface="Arial" panose="020B0604020202020204" pitchFamily="34" charset="0"/>
            </a:endParaRPr>
          </a:p>
          <a:p>
            <a:r>
              <a:rPr lang="en-US" sz="1187" dirty="0">
                <a:latin typeface="Avenir Next LT Pro" panose="020B0504020202020204" pitchFamily="34" charset="0"/>
                <a:cs typeface="Arial" panose="020B0604020202020204" pitchFamily="34" charset="0"/>
              </a:rPr>
              <a:t>Cover image credit: Bernard </a:t>
            </a:r>
            <a:r>
              <a:rPr lang="en-US" sz="1187" dirty="0" err="1">
                <a:latin typeface="Avenir Next LT Pro" panose="020B0504020202020204" pitchFamily="34" charset="0"/>
                <a:cs typeface="Arial" panose="020B0604020202020204" pitchFamily="34" charset="0"/>
              </a:rPr>
              <a:t>Spragg</a:t>
            </a:r>
            <a:endParaRPr lang="en-NZ" sz="1187" dirty="0">
              <a:latin typeface="Avenir Next LT Pro" panose="020B05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075565C-A03B-49CC-8FDA-FE15D2378EF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28410" y="4809897"/>
            <a:ext cx="838200" cy="293266"/>
          </a:xfrm>
          <a:prstGeom prst="rect">
            <a:avLst/>
          </a:prstGeom>
        </p:spPr>
      </p:pic>
      <p:cxnSp>
        <p:nvCxnSpPr>
          <p:cNvPr id="11" name="Straight Connector 10">
            <a:extLst>
              <a:ext uri="{FF2B5EF4-FFF2-40B4-BE49-F238E27FC236}">
                <a16:creationId xmlns:a16="http://schemas.microsoft.com/office/drawing/2014/main" id="{A4C8E36C-24B5-57C0-77F3-8F138F11967F}"/>
              </a:ext>
            </a:extLst>
          </p:cNvPr>
          <p:cNvCxnSpPr>
            <a:cxnSpLocks/>
          </p:cNvCxnSpPr>
          <p:nvPr/>
        </p:nvCxnSpPr>
        <p:spPr>
          <a:xfrm>
            <a:off x="0" y="371492"/>
            <a:ext cx="6987600" cy="0"/>
          </a:xfrm>
          <a:prstGeom prst="line">
            <a:avLst/>
          </a:prstGeom>
          <a:ln w="28575">
            <a:solidFill>
              <a:srgbClr val="1A2235"/>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6C9F547-C59C-5D14-8408-46C33ED61F38}"/>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7" name="Slide Number Placeholder 5">
            <a:extLst>
              <a:ext uri="{FF2B5EF4-FFF2-40B4-BE49-F238E27FC236}">
                <a16:creationId xmlns:a16="http://schemas.microsoft.com/office/drawing/2014/main" id="{3D23BA64-96CA-028A-F8D2-D358D9ED4E29}"/>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2</a:t>
            </a:fld>
            <a:endParaRPr lang="en-NZ" dirty="0"/>
          </a:p>
        </p:txBody>
      </p:sp>
    </p:spTree>
    <p:extLst>
      <p:ext uri="{BB962C8B-B14F-4D97-AF65-F5344CB8AC3E}">
        <p14:creationId xmlns:p14="http://schemas.microsoft.com/office/powerpoint/2010/main" val="3108970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9546376"/>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Experiential learning, reflective learning, English</a:t>
              </a:r>
            </a:p>
          </p:txBody>
        </p:sp>
      </p:grpSp>
      <p:sp>
        <p:nvSpPr>
          <p:cNvPr id="18" name="Footer Placeholder 4">
            <a:extLst>
              <a:ext uri="{FF2B5EF4-FFF2-40B4-BE49-F238E27FC236}">
                <a16:creationId xmlns:a16="http://schemas.microsoft.com/office/drawing/2014/main" id="{C7BA76ED-AC31-2997-EC72-1160AC7E184D}"/>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8CA83D09-D966-7327-D838-5D3677059918}"/>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20</a:t>
            </a:fld>
            <a:endParaRPr lang="en-NZ" dirty="0"/>
          </a:p>
        </p:txBody>
      </p:sp>
      <p:grpSp>
        <p:nvGrpSpPr>
          <p:cNvPr id="3" name="Group 2">
            <a:extLst>
              <a:ext uri="{FF2B5EF4-FFF2-40B4-BE49-F238E27FC236}">
                <a16:creationId xmlns:a16="http://schemas.microsoft.com/office/drawing/2014/main" id="{A2B99B68-9AD4-8AA4-873B-512AE5A88B0C}"/>
              </a:ext>
            </a:extLst>
          </p:cNvPr>
          <p:cNvGrpSpPr/>
          <p:nvPr/>
        </p:nvGrpSpPr>
        <p:grpSpPr>
          <a:xfrm>
            <a:off x="491200" y="7566216"/>
            <a:ext cx="6580448" cy="1822382"/>
            <a:chOff x="491200" y="8140910"/>
            <a:chExt cx="6580448" cy="1822382"/>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140910"/>
              <a:ext cx="6580448" cy="1822382"/>
              <a:chOff x="491200" y="6799396"/>
              <a:chExt cx="6580448" cy="1822382"/>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1551409"/>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Bruno Balducci (      </a:t>
                </a:r>
                <a:r>
                  <a:rPr lang="en-NZ" sz="1050" dirty="0">
                    <a:latin typeface="Avenir Next LT Pro" panose="020B0504020202020204" pitchFamily="34" charset="0"/>
                    <a:hlinkClick r:id="rId2"/>
                  </a:rPr>
                  <a:t>0000-0002-0911-4114</a:t>
                </a:r>
                <a:r>
                  <a:rPr lang="en-NZ" sz="1050" dirty="0">
                    <a:latin typeface="Avenir Next LT Pro" panose="020B0504020202020204" pitchFamily="34" charset="0"/>
                  </a:rPr>
                  <a:t>) (</a:t>
                </a:r>
                <a:r>
                  <a:rPr lang="en-NZ" sz="1050" dirty="0">
                    <a:latin typeface="Avenir Next LT Pro" panose="020B0504020202020204" pitchFamily="34" charset="0"/>
                    <a:hlinkClick r:id="rId3"/>
                  </a:rPr>
                  <a:t>bruno.balducci@op.ac.nz</a:t>
                </a:r>
                <a:r>
                  <a:rPr lang="en-NZ" sz="1050" dirty="0">
                    <a:latin typeface="Avenir Next LT Pro" panose="020B0504020202020204" pitchFamily="34" charset="0"/>
                  </a:rPr>
                  <a:t>) supports academic staff at Auckland International Campus to design, develop and deliver courses. Prior to this, he worked as a training and development manager, a curriculum developer, a teacher trainer and a lecturer. His current research interests include experiential learning, authentic activities and student internships.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Kishwer Sultana is a Lecturer with the English Department at Otago Polytechnic Auckland International</a:t>
                </a:r>
              </a:p>
              <a:p>
                <a:pPr defTabSz="6198466"/>
                <a:r>
                  <a:rPr lang="en-NZ" sz="1050" dirty="0">
                    <a:latin typeface="Avenir Next LT Pro" panose="020B0504020202020204" pitchFamily="34" charset="0"/>
                  </a:rPr>
                  <a:t>Campus, currently teaching Academic English to international students who may pursue their tertiary studies in New Zealand. Her research interests include experiential learning, learner-centred</a:t>
                </a:r>
              </a:p>
              <a:p>
                <a:pPr defTabSz="6198466"/>
                <a:r>
                  <a:rPr lang="en-NZ" sz="1050" dirty="0">
                    <a:latin typeface="Avenir Next LT Pro" panose="020B0504020202020204" pitchFamily="34" charset="0"/>
                  </a:rPr>
                  <a:t>teaching practice, and feedback strategies on writing and speaking.</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pic>
          <p:nvPicPr>
            <p:cNvPr id="5" name="Picture 4" descr="Icon&#10;&#10;Description automatically generated">
              <a:extLst>
                <a:ext uri="{FF2B5EF4-FFF2-40B4-BE49-F238E27FC236}">
                  <a16:creationId xmlns:a16="http://schemas.microsoft.com/office/drawing/2014/main" id="{9C45D9CE-6A9D-BC6D-D67A-B9091BC81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499" y="8427647"/>
              <a:ext cx="180000" cy="180000"/>
            </a:xfrm>
            <a:prstGeom prst="rect">
              <a:avLst/>
            </a:prstGeom>
          </p:spPr>
        </p:pic>
      </p:grpSp>
      <p:sp>
        <p:nvSpPr>
          <p:cNvPr id="28" name="TextBox 27">
            <a:extLst>
              <a:ext uri="{FF2B5EF4-FFF2-40B4-BE49-F238E27FC236}">
                <a16:creationId xmlns:a16="http://schemas.microsoft.com/office/drawing/2014/main" id="{55658CC5-5A6E-1A6F-F2D6-566949E9D9AA}"/>
              </a:ext>
            </a:extLst>
          </p:cNvPr>
          <p:cNvSpPr txBox="1"/>
          <p:nvPr/>
        </p:nvSpPr>
        <p:spPr>
          <a:xfrm>
            <a:off x="491200" y="186646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29" name="TextBox 28">
            <a:extLst>
              <a:ext uri="{FF2B5EF4-FFF2-40B4-BE49-F238E27FC236}">
                <a16:creationId xmlns:a16="http://schemas.microsoft.com/office/drawing/2014/main" id="{362D048D-4AC8-5CC3-2715-428CAF635DEF}"/>
              </a:ext>
            </a:extLst>
          </p:cNvPr>
          <p:cNvSpPr txBox="1"/>
          <p:nvPr/>
        </p:nvSpPr>
        <p:spPr>
          <a:xfrm>
            <a:off x="491200" y="2273675"/>
            <a:ext cx="6580448" cy="3144153"/>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As part of a wider inquiry into experiential learning in theory and practice, the aim of the project is to investigate how a group of students reflect on their writing in an editing task. What aspects do they choose to edit, how do they go about editing them and how do they explain and rationalise these choices? Furthermore, seen in the context of reflective and experiential learning, what level of processing is involved in each case?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approach taken is qualitative and designed to allow the free expression of thoughts and ideas by participants engaged in an experiential task. Students exchange their writing and give each other unprompted and unrehearsed editorial advice. The conversations are recorded and transcripts analysed to identify the patterns of reasoning used by the students to justify their editorial choices. </a:t>
            </a:r>
          </a:p>
          <a:p>
            <a:endParaRPr lang="en-NZ" sz="1100" i="0" dirty="0">
              <a:latin typeface="Avenir Next LT Pro" panose="020B0504020202020204" pitchFamily="34" charset="0"/>
            </a:endParaRPr>
          </a:p>
          <a:p>
            <a:r>
              <a:rPr lang="en-NZ" sz="1100" i="0" dirty="0">
                <a:latin typeface="Avenir Next LT Pro" panose="020B0504020202020204" pitchFamily="34" charset="0"/>
              </a:rPr>
              <a:t>Findings can be coded in terms of topics (i.e. features of the texts that students choose to focus on) as well as the depth of student reflection on these topics, using </a:t>
            </a:r>
            <a:r>
              <a:rPr lang="en-NZ" sz="1100" i="0" dirty="0" err="1">
                <a:latin typeface="Avenir Next LT Pro" panose="020B0504020202020204" pitchFamily="34" charset="0"/>
              </a:rPr>
              <a:t>Cathro</a:t>
            </a:r>
            <a:r>
              <a:rPr lang="en-NZ" sz="1100" i="0" dirty="0">
                <a:latin typeface="Avenir Next LT Pro" panose="020B0504020202020204" pitchFamily="34" charset="0"/>
              </a:rPr>
              <a:t>, O’Kane and Gilbertson’s (2017) reinterpretation of Kolb’s (1984) learning cycle as an assessment tool. To what extent do the students’ reflections provide evidence of concrete experience, reflective observation, abstract conceptualisation and active experimentation? To answer this question requires discussion of the students’ rationalisation strategies, how they relate to the textual features involved and possible reasons for the use of those strategies.</a:t>
            </a:r>
          </a:p>
        </p:txBody>
      </p:sp>
      <p:sp>
        <p:nvSpPr>
          <p:cNvPr id="31" name="TextBox 30">
            <a:extLst>
              <a:ext uri="{FF2B5EF4-FFF2-40B4-BE49-F238E27FC236}">
                <a16:creationId xmlns:a16="http://schemas.microsoft.com/office/drawing/2014/main" id="{6E1A289F-61CA-17E4-B2C5-F6A415CC8912}"/>
              </a:ext>
            </a:extLst>
          </p:cNvPr>
          <p:cNvSpPr txBox="1"/>
          <p:nvPr/>
        </p:nvSpPr>
        <p:spPr>
          <a:xfrm>
            <a:off x="2623761" y="441563"/>
            <a:ext cx="4358591" cy="830997"/>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Reflective learning: How do English language students rationalise their editing decisions on written work? </a:t>
            </a:r>
          </a:p>
        </p:txBody>
      </p:sp>
      <p:sp>
        <p:nvSpPr>
          <p:cNvPr id="32" name="TextBox 31">
            <a:extLst>
              <a:ext uri="{FF2B5EF4-FFF2-40B4-BE49-F238E27FC236}">
                <a16:creationId xmlns:a16="http://schemas.microsoft.com/office/drawing/2014/main" id="{81816FFF-2A0D-2AE9-B278-C40AF9FA6BA4}"/>
              </a:ext>
            </a:extLst>
          </p:cNvPr>
          <p:cNvSpPr txBox="1"/>
          <p:nvPr/>
        </p:nvSpPr>
        <p:spPr>
          <a:xfrm>
            <a:off x="2623761" y="1430338"/>
            <a:ext cx="3972271" cy="276999"/>
          </a:xfrm>
          <a:prstGeom prst="rect">
            <a:avLst/>
          </a:prstGeom>
          <a:noFill/>
        </p:spPr>
        <p:txBody>
          <a:bodyPr wrap="square" rtlCol="0">
            <a:spAutoFit/>
          </a:bodyPr>
          <a:lstStyle/>
          <a:p>
            <a:r>
              <a:rPr lang="it-IT" sz="1200" dirty="0">
                <a:solidFill>
                  <a:srgbClr val="383F50"/>
                </a:solidFill>
                <a:latin typeface="Avenir Next LT Pro" panose="020B0504020202020204" pitchFamily="34" charset="0"/>
                <a:cs typeface="Arial" panose="020B0604020202020204" pitchFamily="34" charset="0"/>
              </a:rPr>
              <a:t>Bruno Balducci and Kishwer Sultana</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A50625F4-D013-B065-B1C9-070F6D744DBB}"/>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8C22DFA9-65AF-0A90-AE81-FC6DD4DCA0F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Tree>
    <p:extLst>
      <p:ext uri="{BB962C8B-B14F-4D97-AF65-F5344CB8AC3E}">
        <p14:creationId xmlns:p14="http://schemas.microsoft.com/office/powerpoint/2010/main" val="720585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428251"/>
            <a:ext cx="6580448" cy="1014468"/>
            <a:chOff x="491200" y="6799396"/>
            <a:chExt cx="6580448" cy="101446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Claire Benedict (</a:t>
              </a:r>
              <a:r>
                <a:rPr lang="en-NZ" sz="1050" dirty="0">
                  <a:latin typeface="Avenir Next LT Pro" panose="020B0504020202020204" pitchFamily="34" charset="0"/>
                  <a:hlinkClick r:id="rId2"/>
                </a:rPr>
                <a:t>claire.benedict@sit.ac.nz</a:t>
              </a:r>
              <a:r>
                <a:rPr lang="en-NZ" sz="1050" dirty="0">
                  <a:latin typeface="Avenir Next LT Pro" panose="020B0504020202020204" pitchFamily="34" charset="0"/>
                </a:rPr>
                <a:t>) is a teaching staff member of the Audio Production, Contemporary Music and Screen Arts Programs at the Southern Institute of Technology (Te Pūkenga) with specialisations in vocal performance, sound for visual media, acoustics and composition currently studying a Doctorate in Musical Arts at the University of Otago.</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54138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Creative Practice Studio Production </a:t>
              </a:r>
            </a:p>
          </p:txBody>
        </p:sp>
      </p:grpSp>
      <p:sp>
        <p:nvSpPr>
          <p:cNvPr id="17" name="TextBox 16">
            <a:extLst>
              <a:ext uri="{FF2B5EF4-FFF2-40B4-BE49-F238E27FC236}">
                <a16:creationId xmlns:a16="http://schemas.microsoft.com/office/drawing/2014/main" id="{6E1DB865-81D6-615C-8CA5-86EAB9DDB2D1}"/>
              </a:ext>
            </a:extLst>
          </p:cNvPr>
          <p:cNvSpPr txBox="1"/>
          <p:nvPr/>
        </p:nvSpPr>
        <p:spPr>
          <a:xfrm>
            <a:off x="491200" y="1858173"/>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27" name="TextBox 26">
            <a:extLst>
              <a:ext uri="{FF2B5EF4-FFF2-40B4-BE49-F238E27FC236}">
                <a16:creationId xmlns:a16="http://schemas.microsoft.com/office/drawing/2014/main" id="{C3125307-083D-DC7A-7FD3-948E05645C36}"/>
              </a:ext>
            </a:extLst>
          </p:cNvPr>
          <p:cNvSpPr txBox="1"/>
          <p:nvPr/>
        </p:nvSpPr>
        <p:spPr>
          <a:xfrm>
            <a:off x="491200" y="2261974"/>
            <a:ext cx="6580448" cy="2974876"/>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Sectional Surrealism is a Doctoral project aimed at creating full range male and female voiced choirs from a single singer mediated by audio technology.  The project is centred in practice-based research methodologies that help describe the process an artist and audio engineering practitioner experiences while undergoing autonomous creative practice within an independent recording studio environment. This includes autoethnographic self-reflections and the review and improvement of recorded artefacts by applying case study and action research methods. The findings from this research highlight impressive new technologies that utilise artificial intelligence algorithms in audio engineering processors for vocal synthesis. This research also disseminates vocal performance techniques alongside these audio engineering processes that must be employed to create realistic female and male voices from a single performer.  In addition, the research points to new creative practice theories, specifically the power of autonomous workflow in understanding human interactions in the arts.  The current climate of social isolation creates emphasis on the importance of such a study to generate creative practice models for solo practitioners of studio production.  By constructing a new perspective on the sonic staging of choirs, integration with technology through creative performative mediation, this work also suggests that new pedagogical approaches to an individual’s studio production and vocal performance could be evolved to support the introverted student and focus on discovery and innovation to encourage new media artforms. </a:t>
            </a:r>
          </a:p>
        </p:txBody>
      </p:sp>
      <p:sp>
        <p:nvSpPr>
          <p:cNvPr id="28" name="Slide Number Placeholder 7">
            <a:extLst>
              <a:ext uri="{FF2B5EF4-FFF2-40B4-BE49-F238E27FC236}">
                <a16:creationId xmlns:a16="http://schemas.microsoft.com/office/drawing/2014/main" id="{F57F2E20-D321-B0B6-73EC-1A90832B0728}"/>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21</a:t>
            </a:fld>
            <a:endParaRPr lang="en-NZ" dirty="0"/>
          </a:p>
        </p:txBody>
      </p:sp>
      <p:sp>
        <p:nvSpPr>
          <p:cNvPr id="29" name="Footer Placeholder 4">
            <a:extLst>
              <a:ext uri="{FF2B5EF4-FFF2-40B4-BE49-F238E27FC236}">
                <a16:creationId xmlns:a16="http://schemas.microsoft.com/office/drawing/2014/main" id="{6319D4D8-72E4-9AA8-BB1D-F371CF600A09}"/>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
        <p:nvSpPr>
          <p:cNvPr id="30" name="TextBox 29">
            <a:extLst>
              <a:ext uri="{FF2B5EF4-FFF2-40B4-BE49-F238E27FC236}">
                <a16:creationId xmlns:a16="http://schemas.microsoft.com/office/drawing/2014/main" id="{567DDC6C-A590-996E-E419-EBFCF56BF484}"/>
              </a:ext>
            </a:extLst>
          </p:cNvPr>
          <p:cNvSpPr txBox="1"/>
          <p:nvPr/>
        </p:nvSpPr>
        <p:spPr>
          <a:xfrm>
            <a:off x="2623762" y="741744"/>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The Solo Ensemble: Practice-led outcomes from sectional surrealism </a:t>
            </a:r>
          </a:p>
        </p:txBody>
      </p:sp>
      <p:sp>
        <p:nvSpPr>
          <p:cNvPr id="31" name="TextBox 30">
            <a:extLst>
              <a:ext uri="{FF2B5EF4-FFF2-40B4-BE49-F238E27FC236}">
                <a16:creationId xmlns:a16="http://schemas.microsoft.com/office/drawing/2014/main" id="{43669F5A-46A6-1791-0E44-C5A8E2B29723}"/>
              </a:ext>
            </a:extLst>
          </p:cNvPr>
          <p:cNvSpPr txBox="1"/>
          <p:nvPr/>
        </p:nvSpPr>
        <p:spPr>
          <a:xfrm>
            <a:off x="2623761" y="1430338"/>
            <a:ext cx="3972271" cy="276999"/>
          </a:xfrm>
          <a:prstGeom prst="rect">
            <a:avLst/>
          </a:prstGeom>
          <a:noFill/>
        </p:spPr>
        <p:txBody>
          <a:bodyPr wrap="square" rtlCol="0">
            <a:spAutoFit/>
          </a:bodyPr>
          <a:lstStyle/>
          <a:p>
            <a:r>
              <a:rPr lang="pt-BR" sz="1200" dirty="0">
                <a:solidFill>
                  <a:srgbClr val="383F50"/>
                </a:solidFill>
                <a:latin typeface="Avenir Next LT Pro" panose="020B0504020202020204" pitchFamily="34" charset="0"/>
                <a:cs typeface="Arial" panose="020B0604020202020204" pitchFamily="34" charset="0"/>
              </a:rPr>
              <a:t>Claire Benedict</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8B265EFB-1FFF-55F2-5469-FD3A6C492BDD}"/>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3" name="Picture 32" descr="Text&#10;&#10;Description automatically generated">
            <a:extLst>
              <a:ext uri="{FF2B5EF4-FFF2-40B4-BE49-F238E27FC236}">
                <a16:creationId xmlns:a16="http://schemas.microsoft.com/office/drawing/2014/main" id="{C389CF49-D08C-4FD8-289B-D47E7475A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Tree>
    <p:extLst>
      <p:ext uri="{BB962C8B-B14F-4D97-AF65-F5344CB8AC3E}">
        <p14:creationId xmlns:p14="http://schemas.microsoft.com/office/powerpoint/2010/main" val="3492857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9585768"/>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Social sustainability, personnel wellbeing, utilisation</a:t>
              </a:r>
            </a:p>
          </p:txBody>
        </p:sp>
      </p:grpSp>
      <p:sp>
        <p:nvSpPr>
          <p:cNvPr id="18" name="Footer Placeholder 4">
            <a:extLst>
              <a:ext uri="{FF2B5EF4-FFF2-40B4-BE49-F238E27FC236}">
                <a16:creationId xmlns:a16="http://schemas.microsoft.com/office/drawing/2014/main" id="{EBE23C04-E21D-B6C8-CE9F-85E2539093DD}"/>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2ACCDC09-102E-A4A5-A0DD-2D2D500B8515}"/>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22</a:t>
            </a:fld>
            <a:endParaRPr lang="en-NZ" dirty="0"/>
          </a:p>
        </p:txBody>
      </p:sp>
      <p:sp>
        <p:nvSpPr>
          <p:cNvPr id="30" name="TextBox 29">
            <a:extLst>
              <a:ext uri="{FF2B5EF4-FFF2-40B4-BE49-F238E27FC236}">
                <a16:creationId xmlns:a16="http://schemas.microsoft.com/office/drawing/2014/main" id="{C203AB18-FA16-6F92-3086-2B9D202FA5EF}"/>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31" name="TextBox 30">
            <a:extLst>
              <a:ext uri="{FF2B5EF4-FFF2-40B4-BE49-F238E27FC236}">
                <a16:creationId xmlns:a16="http://schemas.microsoft.com/office/drawing/2014/main" id="{42CC6C04-C34F-67FB-3C55-F9DB7071CE75}"/>
              </a:ext>
            </a:extLst>
          </p:cNvPr>
          <p:cNvSpPr txBox="1"/>
          <p:nvPr/>
        </p:nvSpPr>
        <p:spPr>
          <a:xfrm>
            <a:off x="491200" y="2260659"/>
            <a:ext cx="6580448" cy="5852586"/>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b="1" i="0" dirty="0">
                <a:latin typeface="Avenir Next LT Pro" panose="020B0504020202020204" pitchFamily="34" charset="0"/>
              </a:rPr>
              <a:t>Aim: </a:t>
            </a:r>
            <a:r>
              <a:rPr lang="en-NZ" sz="1100" i="0" dirty="0">
                <a:latin typeface="Avenir Next LT Pro" panose="020B0504020202020204" pitchFamily="34" charset="0"/>
              </a:rPr>
              <a:t>To develop models of optimal skill utilisation of all staff in companion animal veterinary clinical practice environments that could be used as a starting point for veterinary clinics to tailor staffing structures to meet their unique situation. </a:t>
            </a:r>
          </a:p>
          <a:p>
            <a:endParaRPr lang="en-NZ" sz="1100" dirty="0">
              <a:latin typeface="Avenir Next LT Pro" panose="020B0504020202020204" pitchFamily="34" charset="0"/>
            </a:endParaRPr>
          </a:p>
          <a:p>
            <a:r>
              <a:rPr lang="en-NZ" sz="1100" b="1" i="0" dirty="0">
                <a:latin typeface="Avenir Next LT Pro" panose="020B0504020202020204" pitchFamily="34" charset="0"/>
              </a:rPr>
              <a:t>Research design / methodology: </a:t>
            </a:r>
            <a:r>
              <a:rPr lang="en-NZ" sz="1100" i="0" dirty="0">
                <a:latin typeface="Avenir Next LT Pro" panose="020B0504020202020204" pitchFamily="34" charset="0"/>
              </a:rPr>
              <a:t>Undertake three focus groups of specific industry stakeholders (employer, employee, educator) to discuss the optimal utilisation of roles and skills in companion animal veterinary clinical practice and the opportunities and barriers from their own context and perspectives. Using the themes from the focus group feedback, researchers will develop 1-3 models (depending on how different the focus groups are in their solutions) and suggest financial cost structures, using algebraic formulations to avoid breaching any commerce commission rules that could lead to the risk of price fixing. Following this they will present the models for testing to a combined focus group (business owners, AVP educators and AVPs in clinical practice being represented).  This research has been approved by the Otago Polytechnic Research Ethics, approval 944. </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Findings: </a:t>
            </a:r>
            <a:r>
              <a:rPr lang="en-NZ" sz="1100" i="0" dirty="0">
                <a:latin typeface="Avenir Next LT Pro" panose="020B0504020202020204" pitchFamily="34" charset="0"/>
              </a:rPr>
              <a:t>The three focus groups were conducted in early June.  Prior to the focus groups the participants were asked to allocate 187 tasks undertaken in companion animal veterinary clinical practice to specific roles (veterinarians, veterinary nurses, animal healthcare assistants and other).  The findings very clearly showed that there was significant discrepancy in allocation regardless of the focus group they were going to participate in.  This highlighted the need for clear definitions and guidance for industry.  The focus groups started by considering these findings, creating a definition for each role, and then looking at reallocation of tasks according to the definition.  Once it was broadly agreed, participants were asked to discuss how this looked in practice and what the opportunities were with this as well as the barriers to making it happen.  Researchers then drafted up models that show 5-6 staff to one veterinarian.  This aligns with international literature but is a significantly higher ratio than seen in New Zealand veterinary clinical practice currently.  The next steps are to test the models with the focus group participants and then undertake financial modelling to show how this could be achieved.</a:t>
            </a:r>
          </a:p>
          <a:p>
            <a:r>
              <a:rPr lang="en-NZ" sz="1100" i="0" dirty="0">
                <a:latin typeface="Avenir Next LT Pro" panose="020B0504020202020204" pitchFamily="34" charset="0"/>
              </a:rPr>
              <a:t> </a:t>
            </a:r>
          </a:p>
          <a:p>
            <a:r>
              <a:rPr lang="en-NZ" sz="1100" b="1" i="0" dirty="0">
                <a:latin typeface="Avenir Next LT Pro" panose="020B0504020202020204" pitchFamily="34" charset="0"/>
              </a:rPr>
              <a:t>Implication for our learners and profession: </a:t>
            </a:r>
            <a:r>
              <a:rPr lang="en-NZ" sz="1100" i="0" dirty="0">
                <a:latin typeface="Avenir Next LT Pro" panose="020B0504020202020204" pitchFamily="34" charset="0"/>
              </a:rPr>
              <a:t>The models will present ways to better utilise veterinarians, veterinary nurses and animal healthcare assistants. This will enable educators to clearly train for and articulate roles the learners will be able to undertake in practice and help provide better opportunities in employment for our graduates. In turn this will support the profession to achieve good outcomes for its people and for animal welfare. </a:t>
            </a:r>
          </a:p>
        </p:txBody>
      </p:sp>
      <p:grpSp>
        <p:nvGrpSpPr>
          <p:cNvPr id="3" name="Group 2">
            <a:extLst>
              <a:ext uri="{FF2B5EF4-FFF2-40B4-BE49-F238E27FC236}">
                <a16:creationId xmlns:a16="http://schemas.microsoft.com/office/drawing/2014/main" id="{8BB01FA1-CA45-FD4A-2358-4D11DF265B55}"/>
              </a:ext>
            </a:extLst>
          </p:cNvPr>
          <p:cNvGrpSpPr/>
          <p:nvPr/>
        </p:nvGrpSpPr>
        <p:grpSpPr>
          <a:xfrm>
            <a:off x="491200" y="8304600"/>
            <a:ext cx="6580448" cy="1176051"/>
            <a:chOff x="491200" y="8805524"/>
            <a:chExt cx="6580448" cy="1176051"/>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805524"/>
              <a:ext cx="6580448" cy="1176051"/>
              <a:chOff x="491200" y="6799396"/>
              <a:chExt cx="6580448" cy="1176051"/>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905078"/>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Francesca Brown (      </a:t>
                </a:r>
                <a:r>
                  <a:rPr lang="en-NZ" sz="1050" dirty="0">
                    <a:latin typeface="Avenir Next LT Pro" panose="020B0504020202020204" pitchFamily="34" charset="0"/>
                    <a:hlinkClick r:id="rId2"/>
                  </a:rPr>
                  <a:t>0000-0001-8471-6468</a:t>
                </a:r>
                <a:r>
                  <a:rPr lang="en-NZ" sz="1050" dirty="0">
                    <a:latin typeface="Avenir Next LT Pro" panose="020B0504020202020204" pitchFamily="34" charset="0"/>
                  </a:rPr>
                  <a:t>) (</a:t>
                </a:r>
                <a:r>
                  <a:rPr lang="en-NZ" sz="1050" dirty="0">
                    <a:latin typeface="Avenir Next LT Pro" panose="020B0504020202020204" pitchFamily="34" charset="0"/>
                    <a:hlinkClick r:id="rId3"/>
                  </a:rPr>
                  <a:t>francesca.brown@op.ac.nz</a:t>
                </a:r>
                <a:r>
                  <a:rPr lang="en-NZ" sz="1050" dirty="0">
                    <a:latin typeface="Avenir Next LT Pro" panose="020B0504020202020204" pitchFamily="34" charset="0"/>
                  </a:rPr>
                  <a:t>) Master of Professional Practice (Distinction), BVSc, BSc, NDAET, Cert Mata ā </a:t>
                </a:r>
                <a:r>
                  <a:rPr lang="en-NZ" sz="1050" dirty="0" err="1">
                    <a:latin typeface="Avenir Next LT Pro" panose="020B0504020202020204" pitchFamily="34" charset="0"/>
                  </a:rPr>
                  <a:t>Ao</a:t>
                </a:r>
                <a:r>
                  <a:rPr lang="en-NZ" sz="1050" dirty="0">
                    <a:latin typeface="Avenir Next LT Pro" panose="020B0504020202020204" pitchFamily="34" charset="0"/>
                  </a:rPr>
                  <a:t> Māori, Grad Dip Sustainable Practice is a veterinarian who graduated from Massey University (1998). Over her career she has seen first-hand and through her network of colleagues in the industry (both vets and AVPs) the significant challenges faced by personnel. Her research focus is into practical ways to create socially sustainable veterinary practice.</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pic>
          <p:nvPicPr>
            <p:cNvPr id="33" name="Picture 32" descr="Icon&#10;&#10;Description automatically generated">
              <a:extLst>
                <a:ext uri="{FF2B5EF4-FFF2-40B4-BE49-F238E27FC236}">
                  <a16:creationId xmlns:a16="http://schemas.microsoft.com/office/drawing/2014/main" id="{E34DB1A9-87F1-DED9-6D48-A693FA07C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649" y="9087125"/>
              <a:ext cx="180000" cy="180000"/>
            </a:xfrm>
            <a:prstGeom prst="rect">
              <a:avLst/>
            </a:prstGeom>
          </p:spPr>
        </p:pic>
      </p:grpSp>
      <p:sp>
        <p:nvSpPr>
          <p:cNvPr id="34" name="TextBox 33">
            <a:extLst>
              <a:ext uri="{FF2B5EF4-FFF2-40B4-BE49-F238E27FC236}">
                <a16:creationId xmlns:a16="http://schemas.microsoft.com/office/drawing/2014/main" id="{4200C291-BEA2-D800-2043-B20651BDFA92}"/>
              </a:ext>
            </a:extLst>
          </p:cNvPr>
          <p:cNvSpPr txBox="1"/>
          <p:nvPr/>
        </p:nvSpPr>
        <p:spPr>
          <a:xfrm>
            <a:off x="2623761" y="708650"/>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Veterinary staff skill utilisation in companion animal veterinary clinical practice</a:t>
            </a:r>
          </a:p>
        </p:txBody>
      </p:sp>
      <p:sp>
        <p:nvSpPr>
          <p:cNvPr id="35" name="TextBox 34">
            <a:extLst>
              <a:ext uri="{FF2B5EF4-FFF2-40B4-BE49-F238E27FC236}">
                <a16:creationId xmlns:a16="http://schemas.microsoft.com/office/drawing/2014/main" id="{5B7D0DA6-4891-C830-E07B-EED97785A546}"/>
              </a:ext>
            </a:extLst>
          </p:cNvPr>
          <p:cNvSpPr txBox="1"/>
          <p:nvPr/>
        </p:nvSpPr>
        <p:spPr>
          <a:xfrm>
            <a:off x="2623761" y="1430338"/>
            <a:ext cx="3972271" cy="276999"/>
          </a:xfrm>
          <a:prstGeom prst="rect">
            <a:avLst/>
          </a:prstGeom>
          <a:noFill/>
        </p:spPr>
        <p:txBody>
          <a:bodyPr wrap="square" rtlCol="0">
            <a:spAutoFit/>
          </a:bodyPr>
          <a:lstStyle/>
          <a:p>
            <a:r>
              <a:rPr lang="it-IT" sz="1200" dirty="0">
                <a:solidFill>
                  <a:srgbClr val="383F50"/>
                </a:solidFill>
                <a:latin typeface="Avenir Next LT Pro" panose="020B0504020202020204" pitchFamily="34" charset="0"/>
                <a:cs typeface="Arial" panose="020B0604020202020204" pitchFamily="34" charset="0"/>
              </a:rPr>
              <a:t>Francesca Brown</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E84D13B3-45E9-9AEA-C972-DF779E8ADA91}"/>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7" name="Picture 36">
            <a:extLst>
              <a:ext uri="{FF2B5EF4-FFF2-40B4-BE49-F238E27FC236}">
                <a16:creationId xmlns:a16="http://schemas.microsoft.com/office/drawing/2014/main" id="{0BC78E4E-F870-A936-D781-4C4A3DFEB5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Tree>
    <p:extLst>
      <p:ext uri="{BB962C8B-B14F-4D97-AF65-F5344CB8AC3E}">
        <p14:creationId xmlns:p14="http://schemas.microsoft.com/office/powerpoint/2010/main" val="602363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958430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Academic identity, narrative inquiry</a:t>
              </a:r>
            </a:p>
          </p:txBody>
        </p:sp>
      </p:grpSp>
      <p:sp>
        <p:nvSpPr>
          <p:cNvPr id="27" name="TextBox 26">
            <a:extLst>
              <a:ext uri="{FF2B5EF4-FFF2-40B4-BE49-F238E27FC236}">
                <a16:creationId xmlns:a16="http://schemas.microsoft.com/office/drawing/2014/main" id="{C3125307-083D-DC7A-7FD3-948E05645C36}"/>
              </a:ext>
            </a:extLst>
          </p:cNvPr>
          <p:cNvSpPr txBox="1"/>
          <p:nvPr/>
        </p:nvSpPr>
        <p:spPr>
          <a:xfrm>
            <a:off x="491200" y="2249018"/>
            <a:ext cx="6580448" cy="2974876"/>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Academic identity is a complex state which is individually constructed. Two semi structured interviews with five </a:t>
            </a:r>
            <a:r>
              <a:rPr lang="en-NZ" sz="1100" i="0" dirty="0" err="1">
                <a:latin typeface="Avenir Next LT Pro" panose="020B0504020202020204" pitchFamily="34" charset="0"/>
              </a:rPr>
              <a:t>wāhine</a:t>
            </a:r>
            <a:r>
              <a:rPr lang="en-NZ" sz="1100" i="0" dirty="0">
                <a:latin typeface="Avenir Next LT Pro" panose="020B0504020202020204" pitchFamily="34" charset="0"/>
              </a:rPr>
              <a:t> working in the ITP sector of Aotearoa New Zealand were used to give a voice to participants about the value they place on their multifaceted roles. Narrative inquiry has been used to explore, through the sharing of stories, the relationship between individuals and their academic identity. Ethics approval was gained through the University of Southern Queensland, with findings showing that as educators we are often pulled in many directions while we navigate our daily work requirements. The value that is placed on the many hats worn by educators’ changes depending on job demands with research, teaching, administration, leadership, and pastoral care all vying for consideration. For the </a:t>
            </a:r>
            <a:r>
              <a:rPr lang="en-NZ" sz="1100" i="0" dirty="0" err="1">
                <a:latin typeface="Avenir Next LT Pro" panose="020B0504020202020204" pitchFamily="34" charset="0"/>
              </a:rPr>
              <a:t>wāhine</a:t>
            </a:r>
            <a:r>
              <a:rPr lang="en-NZ" sz="1100" i="0" dirty="0">
                <a:latin typeface="Avenir Next LT Pro" panose="020B0504020202020204" pitchFamily="34" charset="0"/>
              </a:rPr>
              <a:t> interviewed, their own personal values came through strongly, with all seeing themselves as educators first and foremost, even though studies suggest that research is valued more highly in the ITP sector in Aotearoa New Zealand. The changing educational environment in Aotearoa New Zealand sees many challenges ahead for both learners and educators. The impacts of COVID-19, PBRF expectations, and the merging of our industry into one unified institute under Te Pūkenga all impact the complex nature of academic identity. Implications for educators and our wider communities is to explore the value that is placed on the myriad of responsibilities of educators, to better understand the many hats worn, and to provide an environment where all of the complex roles captured within academic identity can flourish.</a:t>
            </a:r>
          </a:p>
        </p:txBody>
      </p:sp>
      <p:sp>
        <p:nvSpPr>
          <p:cNvPr id="28" name="Slide Number Placeholder 7">
            <a:extLst>
              <a:ext uri="{FF2B5EF4-FFF2-40B4-BE49-F238E27FC236}">
                <a16:creationId xmlns:a16="http://schemas.microsoft.com/office/drawing/2014/main" id="{F57F2E20-D321-B0B6-73EC-1A90832B0728}"/>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23</a:t>
            </a:fld>
            <a:endParaRPr lang="en-NZ" dirty="0"/>
          </a:p>
        </p:txBody>
      </p:sp>
      <p:sp>
        <p:nvSpPr>
          <p:cNvPr id="29" name="Footer Placeholder 4">
            <a:extLst>
              <a:ext uri="{FF2B5EF4-FFF2-40B4-BE49-F238E27FC236}">
                <a16:creationId xmlns:a16="http://schemas.microsoft.com/office/drawing/2014/main" id="{6319D4D8-72E4-9AA8-BB1D-F371CF600A09}"/>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grpSp>
        <p:nvGrpSpPr>
          <p:cNvPr id="3" name="Group 2">
            <a:extLst>
              <a:ext uri="{FF2B5EF4-FFF2-40B4-BE49-F238E27FC236}">
                <a16:creationId xmlns:a16="http://schemas.microsoft.com/office/drawing/2014/main" id="{114B6C65-DB63-D137-DF56-BC7164122C95}"/>
              </a:ext>
            </a:extLst>
          </p:cNvPr>
          <p:cNvGrpSpPr/>
          <p:nvPr/>
        </p:nvGrpSpPr>
        <p:grpSpPr>
          <a:xfrm>
            <a:off x="491200" y="8435410"/>
            <a:ext cx="6580448" cy="1014468"/>
            <a:chOff x="491200" y="8955766"/>
            <a:chExt cx="6580448" cy="1014468"/>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955766"/>
              <a:ext cx="6580448" cy="1014468"/>
              <a:chOff x="491200" y="6799396"/>
              <a:chExt cx="6580448" cy="101446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Selena Coburn (      </a:t>
                </a:r>
                <a:r>
                  <a:rPr lang="en-NZ" sz="1050" dirty="0">
                    <a:latin typeface="Avenir Next LT Pro" panose="020B0504020202020204" pitchFamily="34" charset="0"/>
                    <a:hlinkClick r:id="rId2"/>
                  </a:rPr>
                  <a:t>0000-0002-0025-0339</a:t>
                </a:r>
                <a:r>
                  <a:rPr lang="en-NZ" sz="1050" dirty="0">
                    <a:latin typeface="Avenir Next LT Pro" panose="020B0504020202020204" pitchFamily="34" charset="0"/>
                  </a:rPr>
                  <a:t>) (</a:t>
                </a:r>
                <a:r>
                  <a:rPr lang="en-NZ" sz="1050" dirty="0">
                    <a:latin typeface="Avenir Next LT Pro" panose="020B0504020202020204" pitchFamily="34" charset="0"/>
                    <a:hlinkClick r:id="rId3"/>
                  </a:rPr>
                  <a:t>selena.coburn@sit.ac.nz</a:t>
                </a:r>
                <a:r>
                  <a:rPr lang="en-NZ" sz="1050" dirty="0">
                    <a:latin typeface="Avenir Next LT Pro" panose="020B0504020202020204" pitchFamily="34" charset="0"/>
                  </a:rPr>
                  <a:t>) lives on the south coast of the South Island of Aotearoa New Zealand. I am lucky enough to swim with endangered Hector’s dolphins at the beach 2 minutes from my front door all year round. I am passionate about education and the student journey.</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pic>
          <p:nvPicPr>
            <p:cNvPr id="16" name="Picture 15" descr="Icon&#10;&#10;Description automatically generated">
              <a:extLst>
                <a:ext uri="{FF2B5EF4-FFF2-40B4-BE49-F238E27FC236}">
                  <a16:creationId xmlns:a16="http://schemas.microsoft.com/office/drawing/2014/main" id="{15EBBA85-2901-2128-D4AC-D10D1056A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327" y="9249174"/>
              <a:ext cx="180000" cy="180000"/>
            </a:xfrm>
            <a:prstGeom prst="rect">
              <a:avLst/>
            </a:prstGeom>
          </p:spPr>
        </p:pic>
      </p:grpSp>
      <p:sp>
        <p:nvSpPr>
          <p:cNvPr id="18" name="TextBox 17">
            <a:extLst>
              <a:ext uri="{FF2B5EF4-FFF2-40B4-BE49-F238E27FC236}">
                <a16:creationId xmlns:a16="http://schemas.microsoft.com/office/drawing/2014/main" id="{E6E611B2-EEEE-0896-3F16-6C4DD53608D1}"/>
              </a:ext>
            </a:extLst>
          </p:cNvPr>
          <p:cNvSpPr txBox="1"/>
          <p:nvPr/>
        </p:nvSpPr>
        <p:spPr>
          <a:xfrm>
            <a:off x="2623762" y="741744"/>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Which hat will I wear today? </a:t>
            </a:r>
          </a:p>
          <a:p>
            <a:r>
              <a:rPr lang="en-NZ" sz="1600" b="0" kern="1200" dirty="0">
                <a:latin typeface="Avenir Next LT Pro" panose="020B0504020202020204" pitchFamily="34" charset="0"/>
                <a:ea typeface="+mn-ea"/>
                <a:cs typeface="Arial" panose="020B0604020202020204" pitchFamily="34" charset="0"/>
              </a:rPr>
              <a:t>The complexities of academic identity</a:t>
            </a:r>
          </a:p>
        </p:txBody>
      </p:sp>
      <p:sp>
        <p:nvSpPr>
          <p:cNvPr id="23" name="TextBox 22">
            <a:extLst>
              <a:ext uri="{FF2B5EF4-FFF2-40B4-BE49-F238E27FC236}">
                <a16:creationId xmlns:a16="http://schemas.microsoft.com/office/drawing/2014/main" id="{374E094E-810B-A359-12AD-7D9DCD3492CA}"/>
              </a:ext>
            </a:extLst>
          </p:cNvPr>
          <p:cNvSpPr txBox="1"/>
          <p:nvPr/>
        </p:nvSpPr>
        <p:spPr>
          <a:xfrm>
            <a:off x="2623761" y="1430338"/>
            <a:ext cx="3972271" cy="276999"/>
          </a:xfrm>
          <a:prstGeom prst="rect">
            <a:avLst/>
          </a:prstGeom>
          <a:noFill/>
        </p:spPr>
        <p:txBody>
          <a:bodyPr wrap="square" rtlCol="0">
            <a:spAutoFit/>
          </a:bodyPr>
          <a:lstStyle/>
          <a:p>
            <a:r>
              <a:rPr lang="pt-BR" sz="1200" dirty="0">
                <a:solidFill>
                  <a:srgbClr val="383F50"/>
                </a:solidFill>
                <a:latin typeface="Avenir Next LT Pro" panose="020B0504020202020204" pitchFamily="34" charset="0"/>
                <a:cs typeface="Arial" panose="020B0604020202020204" pitchFamily="34" charset="0"/>
              </a:rPr>
              <a:t>Selena Coburn</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AFBF0667-7AD4-3463-C0F6-931CBB656701}"/>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1" name="Picture 30" descr="Text&#10;&#10;Description automatically generated">
            <a:extLst>
              <a:ext uri="{FF2B5EF4-FFF2-40B4-BE49-F238E27FC236}">
                <a16:creationId xmlns:a16="http://schemas.microsoft.com/office/drawing/2014/main" id="{746BF520-E978-C831-0B6F-A5874D5202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32" name="TextBox 31">
            <a:extLst>
              <a:ext uri="{FF2B5EF4-FFF2-40B4-BE49-F238E27FC236}">
                <a16:creationId xmlns:a16="http://schemas.microsoft.com/office/drawing/2014/main" id="{1AFF3451-E304-9877-6773-1E6712022A00}"/>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Tree>
    <p:extLst>
      <p:ext uri="{BB962C8B-B14F-4D97-AF65-F5344CB8AC3E}">
        <p14:creationId xmlns:p14="http://schemas.microsoft.com/office/powerpoint/2010/main" val="3029565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424448"/>
            <a:ext cx="6580448" cy="852886"/>
            <a:chOff x="491200" y="6799396"/>
            <a:chExt cx="6580448" cy="852886"/>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581913"/>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Trish Conradson (</a:t>
              </a:r>
              <a:r>
                <a:rPr lang="en-NZ" sz="1050" dirty="0">
                  <a:latin typeface="Avenir Next LT Pro" panose="020B0504020202020204" pitchFamily="34" charset="0"/>
                  <a:hlinkClick r:id="rId2"/>
                </a:rPr>
                <a:t>trish.conradson@sit.ac.nz</a:t>
              </a:r>
              <a:r>
                <a:rPr lang="en-NZ" sz="1050" dirty="0">
                  <a:latin typeface="Avenir Next LT Pro" panose="020B0504020202020204" pitchFamily="34" charset="0"/>
                </a:rPr>
                <a:t>) is a Registered Nurse and Midwife. BA, Cert for Graduates (Social Science) Post graduate Diploma Health Service Management, Masters (Adult Education). Interests include social sciences and life span development.</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411763"/>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Centenarian, oldest-old, resilience, health, ageing</a:t>
              </a:r>
            </a:p>
          </p:txBody>
        </p:sp>
      </p:grpSp>
      <p:sp>
        <p:nvSpPr>
          <p:cNvPr id="27" name="TextBox 26">
            <a:extLst>
              <a:ext uri="{FF2B5EF4-FFF2-40B4-BE49-F238E27FC236}">
                <a16:creationId xmlns:a16="http://schemas.microsoft.com/office/drawing/2014/main" id="{C3125307-083D-DC7A-7FD3-948E05645C36}"/>
              </a:ext>
            </a:extLst>
          </p:cNvPr>
          <p:cNvSpPr txBox="1"/>
          <p:nvPr/>
        </p:nvSpPr>
        <p:spPr>
          <a:xfrm>
            <a:off x="491200" y="2249018"/>
            <a:ext cx="6580448" cy="3990538"/>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The aim of this research is to gain insights into the life of a centenarian and then integrate the findings into the growing body of research on this topic. The research suggests that while centenarians are a diverse group they do have many characteristics in common. This research seeks to identify and discuss these common characteristics.</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research design combines quantitative and qualitative research methods. The qualitative data was obtained through a semi-structured interview with a centenarian. Written information about the project was provided prior to the interview. The semi-structured interview protocol allowed for the collection of open-ended information and further exploration of the participant's thoughts and opinions. The quantitative strand of the research involved a literature review using online databases and journals. The literature review results were then integrated into the interview findings allowing greater exploration of the topic.</a:t>
            </a:r>
          </a:p>
          <a:p>
            <a:endParaRPr lang="en-NZ" sz="1100" i="0" dirty="0">
              <a:latin typeface="Avenir Next LT Pro" panose="020B0504020202020204" pitchFamily="34" charset="0"/>
            </a:endParaRPr>
          </a:p>
          <a:p>
            <a:r>
              <a:rPr lang="en-NZ" sz="1100" i="0" dirty="0">
                <a:latin typeface="Avenir Next LT Pro" panose="020B0504020202020204" pitchFamily="34" charset="0"/>
              </a:rPr>
              <a:t>Ethics approval was granted by the SIT Ethics Committee in January 2022.</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research results confirmed that there are a number of genetic and non-genetic factors that contribute to a prolonged existence which enables a growing portion of the population to 'blow out one hundred candles’.</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These research findings contribute to the evidence that confirms the increase in the survival rates of the oldest old citizens. This demographic trend has implications for our society in general and the nursing profession in particular. Adding life to years as well as years to life is a challenge for the health sector and our social structures.</a:t>
            </a:r>
          </a:p>
        </p:txBody>
      </p:sp>
      <p:sp>
        <p:nvSpPr>
          <p:cNvPr id="18" name="Footer Placeholder 4">
            <a:extLst>
              <a:ext uri="{FF2B5EF4-FFF2-40B4-BE49-F238E27FC236}">
                <a16:creationId xmlns:a16="http://schemas.microsoft.com/office/drawing/2014/main" id="{475F04AE-F226-3B90-7098-42DC1CEB1905}"/>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84CA2F43-A4C0-47D1-E0A7-01AAD7879C0D}"/>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24</a:t>
            </a:fld>
            <a:endParaRPr lang="en-NZ" dirty="0"/>
          </a:p>
        </p:txBody>
      </p:sp>
      <p:sp>
        <p:nvSpPr>
          <p:cNvPr id="30" name="TextBox 29">
            <a:extLst>
              <a:ext uri="{FF2B5EF4-FFF2-40B4-BE49-F238E27FC236}">
                <a16:creationId xmlns:a16="http://schemas.microsoft.com/office/drawing/2014/main" id="{412ECE12-4A35-92DF-3576-55ABCC35C610}"/>
              </a:ext>
            </a:extLst>
          </p:cNvPr>
          <p:cNvSpPr txBox="1"/>
          <p:nvPr/>
        </p:nvSpPr>
        <p:spPr>
          <a:xfrm>
            <a:off x="2623762" y="741744"/>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Blowing out one hundred candles: Insights into the life of a centenarian</a:t>
            </a:r>
          </a:p>
        </p:txBody>
      </p:sp>
      <p:sp>
        <p:nvSpPr>
          <p:cNvPr id="31" name="TextBox 30">
            <a:extLst>
              <a:ext uri="{FF2B5EF4-FFF2-40B4-BE49-F238E27FC236}">
                <a16:creationId xmlns:a16="http://schemas.microsoft.com/office/drawing/2014/main" id="{7FCAE25B-DDE4-7FED-D73E-E4DB4321B3C8}"/>
              </a:ext>
            </a:extLst>
          </p:cNvPr>
          <p:cNvSpPr txBox="1"/>
          <p:nvPr/>
        </p:nvSpPr>
        <p:spPr>
          <a:xfrm>
            <a:off x="2623761" y="1430338"/>
            <a:ext cx="3972271" cy="276999"/>
          </a:xfrm>
          <a:prstGeom prst="rect">
            <a:avLst/>
          </a:prstGeom>
          <a:noFill/>
        </p:spPr>
        <p:txBody>
          <a:bodyPr wrap="square" rtlCol="0">
            <a:spAutoFit/>
          </a:bodyPr>
          <a:lstStyle/>
          <a:p>
            <a:r>
              <a:rPr lang="pt-BR" sz="1200" dirty="0">
                <a:solidFill>
                  <a:srgbClr val="383F50"/>
                </a:solidFill>
                <a:latin typeface="Avenir Next LT Pro" panose="020B0504020202020204" pitchFamily="34" charset="0"/>
                <a:cs typeface="Arial" panose="020B0604020202020204" pitchFamily="34" charset="0"/>
              </a:rPr>
              <a:t>Trish Conradson</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13778091-2FAA-4CF0-BF75-D6D13F4A2EF5}"/>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3" name="Picture 32" descr="Text&#10;&#10;Description automatically generated">
            <a:extLst>
              <a:ext uri="{FF2B5EF4-FFF2-40B4-BE49-F238E27FC236}">
                <a16:creationId xmlns:a16="http://schemas.microsoft.com/office/drawing/2014/main" id="{15FE978F-D16A-3028-D0AB-F8747F30A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34" name="TextBox 33">
            <a:extLst>
              <a:ext uri="{FF2B5EF4-FFF2-40B4-BE49-F238E27FC236}">
                <a16:creationId xmlns:a16="http://schemas.microsoft.com/office/drawing/2014/main" id="{293D11A6-1928-7842-B3E5-E2D86E9EDD87}"/>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Tree>
    <p:extLst>
      <p:ext uri="{BB962C8B-B14F-4D97-AF65-F5344CB8AC3E}">
        <p14:creationId xmlns:p14="http://schemas.microsoft.com/office/powerpoint/2010/main" val="3931106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7790540"/>
            <a:ext cx="6580448" cy="1660799"/>
            <a:chOff x="491200" y="6799396"/>
            <a:chExt cx="6580448" cy="1660799"/>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1389826"/>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Sundeep Daggubati (</a:t>
              </a:r>
              <a:r>
                <a:rPr lang="en-NZ" sz="1050" dirty="0">
                  <a:latin typeface="Avenir Next LT Pro" panose="020B0504020202020204" pitchFamily="34" charset="0"/>
                  <a:hlinkClick r:id="rId2"/>
                </a:rPr>
                <a:t>sundeep.daggubati@ara.ac.nz</a:t>
              </a:r>
              <a:r>
                <a:rPr lang="en-NZ" sz="1050" dirty="0">
                  <a:latin typeface="Avenir Next LT Pro" panose="020B0504020202020204" pitchFamily="34" charset="0"/>
                </a:rPr>
                <a:t>) is a Programme Leader for the Graduate Diploma in Quantity Surveying qualification. He teaches construction scheduling and procurement courses. He holds a bachelor’s and master’s degree in Civil Engineering and is currently pursuing a </a:t>
              </a:r>
              <a:r>
                <a:rPr lang="en-NZ" sz="1050" dirty="0" err="1">
                  <a:latin typeface="Avenir Next LT Pro" panose="020B0504020202020204" pitchFamily="34" charset="0"/>
                </a:rPr>
                <a:t>Phd</a:t>
              </a:r>
              <a:r>
                <a:rPr lang="en-NZ" sz="1050" dirty="0">
                  <a:latin typeface="Avenir Next LT Pro" panose="020B0504020202020204" pitchFamily="34" charset="0"/>
                </a:rPr>
                <a:t>. His research interests include automation in construction and construction management education.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Kam Cheng is the Programme Manager for the Construction Management and Quantity Surveying programmes at Ara Institute of Canterbury. He teaches Property Development and Estimation courses. He holds a master’s degree in Building Services and European Law. He is currently pursuing a PhD.</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585769"/>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Assessments, Competencies, Construction Management, Recognition of Prior Learning</a:t>
              </a:r>
            </a:p>
          </p:txBody>
        </p:sp>
      </p:grpSp>
      <p:sp>
        <p:nvSpPr>
          <p:cNvPr id="27" name="TextBox 26">
            <a:extLst>
              <a:ext uri="{FF2B5EF4-FFF2-40B4-BE49-F238E27FC236}">
                <a16:creationId xmlns:a16="http://schemas.microsoft.com/office/drawing/2014/main" id="{C3125307-083D-DC7A-7FD3-948E05645C36}"/>
              </a:ext>
            </a:extLst>
          </p:cNvPr>
          <p:cNvSpPr txBox="1"/>
          <p:nvPr/>
        </p:nvSpPr>
        <p:spPr>
          <a:xfrm>
            <a:off x="491200" y="2218049"/>
            <a:ext cx="6580448" cy="3144153"/>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Recognition of Prior Learning (RPL) provides a pathway for Construction Management (CM) personnel with substantial work experience to gain formal qualifications from educational institutions if they desire. During the RPL process, assessors are usually tasked to map the knowledge, skills and dispositions acquired by the candidates against a graduate profile. However, validating and evaluating experiential learning within the CM domain using a structured processes and in an objective manner continues to be challenging. To a major extent, this could be attributed to the project-based nature of CM jobs and the loss of project execution information due to lack of digitization in this field. As a result, candidates struggle to produce a portfolio of evidence outlining various situations where they have demonstrated the competencies being sought by the RPL assessors. On the other hand, it has been noted that some top-tier construction firms which are committed to capability development tend to maintain records of employees’ learning history. The existence of these organizational training and skill development records may shed some light on the competencies acquired at the workplace. Therefore, the researchers aim to develop an RPL assessment framework that is based on CM competencies specific to the New Zealand construction industry by </a:t>
            </a:r>
            <a:r>
              <a:rPr lang="en-NZ" sz="1100" i="0" dirty="0" err="1">
                <a:latin typeface="Avenir Next LT Pro" panose="020B0504020202020204" pitchFamily="34" charset="0"/>
              </a:rPr>
              <a:t>analyzing</a:t>
            </a:r>
            <a:r>
              <a:rPr lang="en-NZ" sz="1100" i="0" dirty="0">
                <a:latin typeface="Avenir Next LT Pro" panose="020B0504020202020204" pitchFamily="34" charset="0"/>
              </a:rPr>
              <a:t> the contents of the organizational training and skill development records. It is envisaged that this endeavour would enable assessors to make decisions and recommendations that are consistent and valid. This research intends to facilitate RPL assessments that are objective and evidence-based within the NZ vocational education system.</a:t>
            </a:r>
          </a:p>
        </p:txBody>
      </p:sp>
      <p:sp>
        <p:nvSpPr>
          <p:cNvPr id="28" name="Slide Number Placeholder 7">
            <a:extLst>
              <a:ext uri="{FF2B5EF4-FFF2-40B4-BE49-F238E27FC236}">
                <a16:creationId xmlns:a16="http://schemas.microsoft.com/office/drawing/2014/main" id="{CB3E7D10-9218-38B1-9065-1022E44A14A0}"/>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25</a:t>
            </a:fld>
            <a:endParaRPr lang="en-NZ" dirty="0"/>
          </a:p>
        </p:txBody>
      </p:sp>
      <p:sp>
        <p:nvSpPr>
          <p:cNvPr id="29" name="Footer Placeholder 4">
            <a:extLst>
              <a:ext uri="{FF2B5EF4-FFF2-40B4-BE49-F238E27FC236}">
                <a16:creationId xmlns:a16="http://schemas.microsoft.com/office/drawing/2014/main" id="{6398FB6E-9378-AC9D-BB59-FBD22A5B255C}"/>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
        <p:nvSpPr>
          <p:cNvPr id="32" name="TextBox 31">
            <a:extLst>
              <a:ext uri="{FF2B5EF4-FFF2-40B4-BE49-F238E27FC236}">
                <a16:creationId xmlns:a16="http://schemas.microsoft.com/office/drawing/2014/main" id="{D6EADE18-5E2C-431B-743A-7CD0745B5D58}"/>
              </a:ext>
            </a:extLst>
          </p:cNvPr>
          <p:cNvSpPr txBox="1"/>
          <p:nvPr/>
        </p:nvSpPr>
        <p:spPr>
          <a:xfrm>
            <a:off x="2623761" y="473314"/>
            <a:ext cx="4358591" cy="830997"/>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Recognition of Prior Learning based on Organizational Training and </a:t>
            </a:r>
          </a:p>
          <a:p>
            <a:r>
              <a:rPr lang="en-NZ" sz="1600" b="0" kern="1200" dirty="0">
                <a:latin typeface="Avenir Next LT Pro" panose="020B0504020202020204" pitchFamily="34" charset="0"/>
                <a:ea typeface="+mn-ea"/>
                <a:cs typeface="Arial" panose="020B0604020202020204" pitchFamily="34" charset="0"/>
              </a:rPr>
              <a:t>Skill Development Records </a:t>
            </a:r>
          </a:p>
        </p:txBody>
      </p:sp>
      <p:sp>
        <p:nvSpPr>
          <p:cNvPr id="33" name="TextBox 32">
            <a:extLst>
              <a:ext uri="{FF2B5EF4-FFF2-40B4-BE49-F238E27FC236}">
                <a16:creationId xmlns:a16="http://schemas.microsoft.com/office/drawing/2014/main" id="{C288CE74-91AD-0EEC-ADF4-FC3749818C7F}"/>
              </a:ext>
            </a:extLst>
          </p:cNvPr>
          <p:cNvSpPr txBox="1"/>
          <p:nvPr/>
        </p:nvSpPr>
        <p:spPr>
          <a:xfrm>
            <a:off x="2623761" y="1430338"/>
            <a:ext cx="3972271" cy="276999"/>
          </a:xfrm>
          <a:prstGeom prst="rect">
            <a:avLst/>
          </a:prstGeom>
          <a:noFill/>
        </p:spPr>
        <p:txBody>
          <a:bodyPr wrap="square" rtlCol="0">
            <a:spAutoFit/>
          </a:bodyPr>
          <a:lstStyle/>
          <a:p>
            <a:r>
              <a:rPr lang="pt-BR" sz="1200" dirty="0">
                <a:solidFill>
                  <a:srgbClr val="383F50"/>
                </a:solidFill>
                <a:latin typeface="Avenir Next LT Pro" panose="020B0504020202020204" pitchFamily="34" charset="0"/>
                <a:cs typeface="Arial" panose="020B0604020202020204" pitchFamily="34" charset="0"/>
              </a:rPr>
              <a:t>Sundeep Daggubati and Kam Cheng</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4AF7557-7543-0DAD-472D-1D6CE7A877C7}"/>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36" name="TextBox 35">
            <a:extLst>
              <a:ext uri="{FF2B5EF4-FFF2-40B4-BE49-F238E27FC236}">
                <a16:creationId xmlns:a16="http://schemas.microsoft.com/office/drawing/2014/main" id="{C2952FB2-BD7E-86EF-D399-176A9B9CAC20}"/>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24" name="Picture 23">
            <a:extLst>
              <a:ext uri="{FF2B5EF4-FFF2-40B4-BE49-F238E27FC236}">
                <a16:creationId xmlns:a16="http://schemas.microsoft.com/office/drawing/2014/main" id="{EEFA5AA4-3880-953E-8907-2C233BAF06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spTree>
    <p:extLst>
      <p:ext uri="{BB962C8B-B14F-4D97-AF65-F5344CB8AC3E}">
        <p14:creationId xmlns:p14="http://schemas.microsoft.com/office/powerpoint/2010/main" val="2054735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1" y="8438406"/>
            <a:ext cx="6580448" cy="1014468"/>
            <a:chOff x="491200" y="6799396"/>
            <a:chExt cx="6580448" cy="101446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Associate Professor Tobias Danielmeier (</a:t>
              </a:r>
              <a:r>
                <a:rPr lang="en-NZ" sz="1050" dirty="0">
                  <a:latin typeface="Avenir Next LT Pro" panose="020B0504020202020204" pitchFamily="34" charset="0"/>
                  <a:hlinkClick r:id="rId2"/>
                </a:rPr>
                <a:t>tobiasd@op.ac.nz</a:t>
              </a:r>
              <a:r>
                <a:rPr lang="en-NZ" sz="1050" dirty="0">
                  <a:latin typeface="Avenir Next LT Pro" panose="020B0504020202020204" pitchFamily="34" charset="0"/>
                </a:rPr>
                <a:t>) is Head of School - Architecture at the College of Creative Practice and Enterprise. His research investigates how architecture spatially aid and improve processes and production flows. He also considers cultural narratives and place identity in and for corporate architecture settings.</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1" y="9587303"/>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Architecture education, value-based customary practices, identity</a:t>
              </a:r>
            </a:p>
          </p:txBody>
        </p:sp>
      </p:grpSp>
      <p:sp>
        <p:nvSpPr>
          <p:cNvPr id="18" name="Footer Placeholder 4">
            <a:extLst>
              <a:ext uri="{FF2B5EF4-FFF2-40B4-BE49-F238E27FC236}">
                <a16:creationId xmlns:a16="http://schemas.microsoft.com/office/drawing/2014/main" id="{C7BA76ED-AC31-2997-EC72-1160AC7E184D}"/>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8CA83D09-D966-7327-D838-5D3677059918}"/>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26</a:t>
            </a:fld>
            <a:endParaRPr lang="en-NZ" dirty="0"/>
          </a:p>
        </p:txBody>
      </p:sp>
      <p:sp>
        <p:nvSpPr>
          <p:cNvPr id="33" name="TextBox 32">
            <a:extLst>
              <a:ext uri="{FF2B5EF4-FFF2-40B4-BE49-F238E27FC236}">
                <a16:creationId xmlns:a16="http://schemas.microsoft.com/office/drawing/2014/main" id="{1012D76F-62A1-46FE-7DCB-8DEC53A5CFBD}"/>
              </a:ext>
            </a:extLst>
          </p:cNvPr>
          <p:cNvSpPr txBox="1"/>
          <p:nvPr/>
        </p:nvSpPr>
        <p:spPr>
          <a:xfrm>
            <a:off x="491200" y="2251819"/>
            <a:ext cx="6580448" cy="3821261"/>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To this day, architecture education in Aotearoa is dominated by western thought and theory. Māori architecture and representational forms are discussed as part of design studios and contextual history courses. The design precedents discussed explore key architecture artefacts as well as significant cultural developments and shifts. However, the use of imagery portraying “Māori architecture” examples often convey a generalised view, without acknowledging regional differentiation and iwi interpretations. Furthermore, thematic analysis of these significant cultural treasures (taonga) can lead to a simplistic view that Māori architecture can be categorised, culturally appropriated and applied to designs.</a:t>
            </a:r>
          </a:p>
          <a:p>
            <a:r>
              <a:rPr lang="en-NZ" sz="1100" i="0" dirty="0">
                <a:latin typeface="Avenir Next LT Pro" panose="020B0504020202020204" pitchFamily="34" charset="0"/>
              </a:rPr>
              <a:t> </a:t>
            </a:r>
          </a:p>
          <a:p>
            <a:r>
              <a:rPr lang="en-NZ" sz="1100" i="0" dirty="0">
                <a:latin typeface="Avenir Next LT Pro" panose="020B0504020202020204" pitchFamily="34" charset="0"/>
              </a:rPr>
              <a:t>While research designs have started to consider a “decolonisation of methods” in research contexts (Tuhiwai Smith, 2021), undergraduate course contents follow more ‘traditional’ learning contents and pedagogical frameworks. This paper explores how the principles of Tikanga Māori, a value-based framework for customary practices and behaviours, can be conceptualised for, and within, the dominantly western architectural discipline and teaching context.</a:t>
            </a:r>
          </a:p>
          <a:p>
            <a:endParaRPr lang="en-NZ" sz="1100" i="0" dirty="0">
              <a:latin typeface="Avenir Next LT Pro" panose="020B0504020202020204" pitchFamily="34" charset="0"/>
            </a:endParaRPr>
          </a:p>
          <a:p>
            <a:r>
              <a:rPr lang="en-NZ" sz="1100" i="0" dirty="0">
                <a:latin typeface="Avenir Next LT Pro" panose="020B0504020202020204" pitchFamily="34" charset="0"/>
              </a:rPr>
              <a:t>As a vehicle to question and challenge these global architectural conventions, and to consider a regionally sensitive response, </a:t>
            </a:r>
            <a:r>
              <a:rPr lang="en-NZ" sz="1100" i="0" dirty="0" err="1">
                <a:latin typeface="Avenir Next LT Pro" panose="020B0504020202020204" pitchFamily="34" charset="0"/>
              </a:rPr>
              <a:t>pātai</a:t>
            </a:r>
            <a:r>
              <a:rPr lang="en-NZ" sz="1100" i="0" dirty="0">
                <a:latin typeface="Avenir Next LT Pro" panose="020B0504020202020204" pitchFamily="34" charset="0"/>
              </a:rPr>
              <a:t> (Māori; translated to enquire, question, examine, provoke) is a forum for discussion in our School. By exploring Māori concepts and values linguistically and ontologically, meanings and practices are analysed and interpreted for spatial contexts.</a:t>
            </a:r>
          </a:p>
          <a:p>
            <a:endParaRPr lang="en-NZ" sz="1100" i="0" dirty="0">
              <a:latin typeface="Avenir Next LT Pro" panose="020B0504020202020204" pitchFamily="34" charset="0"/>
            </a:endParaRPr>
          </a:p>
          <a:p>
            <a:r>
              <a:rPr lang="en-NZ" sz="1100" i="0" dirty="0">
                <a:latin typeface="Avenir Next LT Pro" panose="020B0504020202020204" pitchFamily="34" charset="0"/>
              </a:rPr>
              <a:t>By creating a dialogue between different stakeholders and examining the role of architects in this process, a cultural discourse is developed. </a:t>
            </a:r>
          </a:p>
        </p:txBody>
      </p:sp>
      <p:sp>
        <p:nvSpPr>
          <p:cNvPr id="34" name="TextBox 33">
            <a:extLst>
              <a:ext uri="{FF2B5EF4-FFF2-40B4-BE49-F238E27FC236}">
                <a16:creationId xmlns:a16="http://schemas.microsoft.com/office/drawing/2014/main" id="{1B3874DA-8D21-4FFD-AD26-25C8D01E6E1C}"/>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35" name="TextBox 34">
            <a:extLst>
              <a:ext uri="{FF2B5EF4-FFF2-40B4-BE49-F238E27FC236}">
                <a16:creationId xmlns:a16="http://schemas.microsoft.com/office/drawing/2014/main" id="{6F9339CB-5498-3E54-1A9B-9C030A1F26B6}"/>
              </a:ext>
            </a:extLst>
          </p:cNvPr>
          <p:cNvSpPr txBox="1"/>
          <p:nvPr/>
        </p:nvSpPr>
        <p:spPr>
          <a:xfrm>
            <a:off x="2623761" y="956298"/>
            <a:ext cx="4358591" cy="338554"/>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Model: [Engage]</a:t>
            </a:r>
          </a:p>
        </p:txBody>
      </p:sp>
      <p:sp>
        <p:nvSpPr>
          <p:cNvPr id="36" name="TextBox 35">
            <a:extLst>
              <a:ext uri="{FF2B5EF4-FFF2-40B4-BE49-F238E27FC236}">
                <a16:creationId xmlns:a16="http://schemas.microsoft.com/office/drawing/2014/main" id="{B92DFFBE-0D24-A8A4-8557-E46FDF0C4734}"/>
              </a:ext>
            </a:extLst>
          </p:cNvPr>
          <p:cNvSpPr txBox="1"/>
          <p:nvPr/>
        </p:nvSpPr>
        <p:spPr>
          <a:xfrm>
            <a:off x="2623761" y="1430338"/>
            <a:ext cx="3972271" cy="276999"/>
          </a:xfrm>
          <a:prstGeom prst="rect">
            <a:avLst/>
          </a:prstGeom>
          <a:noFill/>
        </p:spPr>
        <p:txBody>
          <a:bodyPr wrap="square" rtlCol="0">
            <a:spAutoFit/>
          </a:bodyPr>
          <a:lstStyle/>
          <a:p>
            <a:r>
              <a:rPr lang="it-IT" sz="1200" dirty="0">
                <a:solidFill>
                  <a:srgbClr val="383F50"/>
                </a:solidFill>
                <a:latin typeface="Avenir Next LT Pro" panose="020B0504020202020204" pitchFamily="34" charset="0"/>
                <a:cs typeface="Arial" panose="020B0604020202020204" pitchFamily="34" charset="0"/>
              </a:rPr>
              <a:t>Tobias Danielmeier</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5D2E6A2F-A484-C13B-C7BB-548B71384BB9}"/>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8" name="Picture 37">
            <a:extLst>
              <a:ext uri="{FF2B5EF4-FFF2-40B4-BE49-F238E27FC236}">
                <a16:creationId xmlns:a16="http://schemas.microsoft.com/office/drawing/2014/main" id="{283AB8C5-3B8C-8BDA-DD0E-B552B7D726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Tree>
    <p:extLst>
      <p:ext uri="{BB962C8B-B14F-4D97-AF65-F5344CB8AC3E}">
        <p14:creationId xmlns:p14="http://schemas.microsoft.com/office/powerpoint/2010/main" val="3177368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BCB7B5B7-20C8-31E1-8CD3-D47D18565154}"/>
              </a:ext>
            </a:extLst>
          </p:cNvPr>
          <p:cNvSpPr txBox="1"/>
          <p:nvPr/>
        </p:nvSpPr>
        <p:spPr>
          <a:xfrm>
            <a:off x="491201" y="2228320"/>
            <a:ext cx="6580448" cy="3990538"/>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err="1">
                <a:latin typeface="Avenir Next LT Pro" panose="020B0504020202020204" pitchFamily="34" charset="0"/>
              </a:rPr>
              <a:t>Mā</a:t>
            </a:r>
            <a:r>
              <a:rPr lang="en-NZ" sz="1100" i="0" dirty="0">
                <a:latin typeface="Avenir Next LT Pro" panose="020B0504020202020204" pitchFamily="34" charset="0"/>
              </a:rPr>
              <a:t>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tuakana</a:t>
            </a:r>
            <a:r>
              <a:rPr lang="en-NZ" sz="1100" i="0" dirty="0">
                <a:latin typeface="Avenir Next LT Pro" panose="020B0504020202020204" pitchFamily="34" charset="0"/>
              </a:rPr>
              <a:t>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teina</a:t>
            </a:r>
            <a:r>
              <a:rPr lang="en-NZ" sz="1100" i="0" dirty="0">
                <a:latin typeface="Avenir Next LT Pro" panose="020B0504020202020204" pitchFamily="34" charset="0"/>
              </a:rPr>
              <a:t> e </a:t>
            </a:r>
            <a:r>
              <a:rPr lang="en-NZ" sz="1100" i="0" dirty="0" err="1">
                <a:latin typeface="Avenir Next LT Pro" panose="020B0504020202020204" pitchFamily="34" charset="0"/>
              </a:rPr>
              <a:t>tōtika</a:t>
            </a:r>
            <a:r>
              <a:rPr lang="en-NZ" sz="1100" i="0" dirty="0">
                <a:latin typeface="Avenir Next LT Pro" panose="020B0504020202020204" pitchFamily="34" charset="0"/>
              </a:rPr>
              <a:t>, </a:t>
            </a:r>
            <a:r>
              <a:rPr lang="en-NZ" sz="1100" i="0" dirty="0" err="1">
                <a:latin typeface="Avenir Next LT Pro" panose="020B0504020202020204" pitchFamily="34" charset="0"/>
              </a:rPr>
              <a:t>Mā</a:t>
            </a:r>
            <a:r>
              <a:rPr lang="en-NZ" sz="1100" i="0" dirty="0">
                <a:latin typeface="Avenir Next LT Pro" panose="020B0504020202020204" pitchFamily="34" charset="0"/>
              </a:rPr>
              <a:t>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teina</a:t>
            </a:r>
            <a:r>
              <a:rPr lang="en-NZ" sz="1100" i="0" dirty="0">
                <a:latin typeface="Avenir Next LT Pro" panose="020B0504020202020204" pitchFamily="34" charset="0"/>
              </a:rPr>
              <a:t>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tuakana</a:t>
            </a:r>
            <a:r>
              <a:rPr lang="en-NZ" sz="1100" i="0" dirty="0">
                <a:latin typeface="Avenir Next LT Pro" panose="020B0504020202020204" pitchFamily="34" charset="0"/>
              </a:rPr>
              <a:t> e </a:t>
            </a:r>
            <a:r>
              <a:rPr lang="en-NZ" sz="1100" i="0" dirty="0" err="1">
                <a:latin typeface="Avenir Next LT Pro" panose="020B0504020202020204" pitchFamily="34" charset="0"/>
              </a:rPr>
              <a:t>tōtika</a:t>
            </a:r>
            <a:r>
              <a:rPr lang="en-NZ" sz="1100" i="0" dirty="0">
                <a:latin typeface="Avenir Next LT Pro" panose="020B0504020202020204" pitchFamily="34" charset="0"/>
              </a:rPr>
              <a:t> — The older will lead the younger and the younger will lead the older.</a:t>
            </a:r>
          </a:p>
          <a:p>
            <a:endParaRPr lang="en-NZ" sz="1100" i="0" dirty="0">
              <a:latin typeface="Avenir Next LT Pro" panose="020B0504020202020204" pitchFamily="34" charset="0"/>
            </a:endParaRPr>
          </a:p>
          <a:p>
            <a:r>
              <a:rPr lang="en-NZ" sz="1100" i="0" dirty="0">
                <a:latin typeface="Avenir Next LT Pro" panose="020B0504020202020204" pitchFamily="34" charset="0"/>
              </a:rPr>
              <a:t>As </a:t>
            </a:r>
            <a:r>
              <a:rPr lang="en-NZ" sz="1100" i="0" dirty="0" err="1">
                <a:latin typeface="Avenir Next LT Pro" panose="020B0504020202020204" pitchFamily="34" charset="0"/>
              </a:rPr>
              <a:t>wāhine</a:t>
            </a:r>
            <a:r>
              <a:rPr lang="en-NZ" sz="1100" i="0" dirty="0">
                <a:latin typeface="Avenir Next LT Pro" panose="020B0504020202020204" pitchFamily="34" charset="0"/>
              </a:rPr>
              <a:t> Māori – Māori women navigating identities of being mana whenua and </a:t>
            </a:r>
            <a:r>
              <a:rPr lang="en-NZ" sz="1100" i="0" dirty="0" err="1">
                <a:latin typeface="Avenir Next LT Pro" panose="020B0504020202020204" pitchFamily="34" charset="0"/>
              </a:rPr>
              <a:t>maata</a:t>
            </a:r>
            <a:r>
              <a:rPr lang="en-NZ" sz="1100" i="0" dirty="0">
                <a:latin typeface="Avenir Next LT Pro" panose="020B0504020202020204" pitchFamily="34" charset="0"/>
              </a:rPr>
              <a:t> waka we have been facilitating and demonstrating teaching practice in action.  The critical difference has been sharing a </a:t>
            </a:r>
            <a:r>
              <a:rPr lang="en-NZ" sz="1100" i="0" dirty="0" err="1">
                <a:latin typeface="Avenir Next LT Pro" panose="020B0504020202020204" pitchFamily="34" charset="0"/>
              </a:rPr>
              <a:t>Tiriti</a:t>
            </a:r>
            <a:r>
              <a:rPr lang="en-NZ" sz="1100" i="0" dirty="0">
                <a:latin typeface="Avenir Next LT Pro" panose="020B0504020202020204" pitchFamily="34" charset="0"/>
              </a:rPr>
              <a:t> facilitation space with another </a:t>
            </a:r>
            <a:r>
              <a:rPr lang="en-NZ" sz="1100" i="0" dirty="0" err="1">
                <a:latin typeface="Avenir Next LT Pro" panose="020B0504020202020204" pitchFamily="34" charset="0"/>
              </a:rPr>
              <a:t>wahine</a:t>
            </a:r>
            <a:r>
              <a:rPr lang="en-NZ" sz="1100" i="0" dirty="0">
                <a:latin typeface="Avenir Next LT Pro" panose="020B0504020202020204" pitchFamily="34" charset="0"/>
              </a:rPr>
              <a:t> Māori in the same room. </a:t>
            </a:r>
          </a:p>
          <a:p>
            <a:endParaRPr lang="en-NZ" sz="1100" i="0" dirty="0">
              <a:latin typeface="Avenir Next LT Pro" panose="020B0504020202020204" pitchFamily="34" charset="0"/>
            </a:endParaRPr>
          </a:p>
          <a:p>
            <a:r>
              <a:rPr lang="en-NZ" sz="1100" i="0" dirty="0">
                <a:latin typeface="Avenir Next LT Pro" panose="020B0504020202020204" pitchFamily="34" charset="0"/>
              </a:rPr>
              <a:t>Mackenzie reflects: “It’s easy to model and learn off </a:t>
            </a:r>
            <a:r>
              <a:rPr lang="en-NZ" sz="1100" i="0" dirty="0" err="1">
                <a:latin typeface="Avenir Next LT Pro" panose="020B0504020202020204" pitchFamily="34" charset="0"/>
              </a:rPr>
              <a:t>Pākehā</a:t>
            </a:r>
            <a:r>
              <a:rPr lang="en-NZ" sz="1100" i="0" dirty="0">
                <a:latin typeface="Avenir Next LT Pro" panose="020B0504020202020204" pitchFamily="34" charset="0"/>
              </a:rPr>
              <a:t> teachers – it teaches and embeds those models of practice and sets them up as the normal practice and becomes a “default setting”. Having an opportunity to share facilitation with an experienced practitioner who is also </a:t>
            </a:r>
            <a:r>
              <a:rPr lang="en-NZ" sz="1100" i="0" dirty="0" err="1">
                <a:latin typeface="Avenir Next LT Pro" panose="020B0504020202020204" pitchFamily="34" charset="0"/>
              </a:rPr>
              <a:t>wahine</a:t>
            </a:r>
            <a:r>
              <a:rPr lang="en-NZ" sz="1100" i="0" dirty="0">
                <a:latin typeface="Avenir Next LT Pro" panose="020B0504020202020204" pitchFamily="34" charset="0"/>
              </a:rPr>
              <a:t> Māori gives space for new connections to the </a:t>
            </a:r>
            <a:r>
              <a:rPr lang="en-NZ" sz="1100" i="0" dirty="0" err="1">
                <a:latin typeface="Avenir Next LT Pro" panose="020B0504020202020204" pitchFamily="34" charset="0"/>
              </a:rPr>
              <a:t>Tiriti</a:t>
            </a:r>
            <a:r>
              <a:rPr lang="en-NZ" sz="1100" i="0" dirty="0">
                <a:latin typeface="Avenir Next LT Pro" panose="020B0504020202020204" pitchFamily="34" charset="0"/>
              </a:rPr>
              <a:t> </a:t>
            </a:r>
            <a:r>
              <a:rPr lang="en-NZ" sz="1100" i="0" dirty="0" err="1">
                <a:latin typeface="Avenir Next LT Pro" panose="020B0504020202020204" pitchFamily="34" charset="0"/>
              </a:rPr>
              <a:t>kōrero</a:t>
            </a:r>
            <a:r>
              <a:rPr lang="en-NZ" sz="1100" i="0" dirty="0">
                <a:latin typeface="Avenir Next LT Pro" panose="020B0504020202020204" pitchFamily="34" charset="0"/>
              </a:rPr>
              <a:t>, individually, and for the </a:t>
            </a:r>
            <a:r>
              <a:rPr lang="en-NZ" sz="1100" i="0" dirty="0" err="1">
                <a:latin typeface="Avenir Next LT Pro" panose="020B0504020202020204" pitchFamily="34" charset="0"/>
              </a:rPr>
              <a:t>tauira</a:t>
            </a:r>
            <a:r>
              <a:rPr lang="en-NZ" sz="1100" i="0" dirty="0">
                <a:latin typeface="Avenir Next LT Pro" panose="020B0504020202020204" pitchFamily="34" charset="0"/>
              </a:rPr>
              <a:t> - learners in the room”.</a:t>
            </a:r>
          </a:p>
          <a:p>
            <a:endParaRPr lang="en-NZ" sz="1100" i="0" dirty="0">
              <a:latin typeface="Avenir Next LT Pro" panose="020B0504020202020204" pitchFamily="34" charset="0"/>
            </a:endParaRPr>
          </a:p>
          <a:p>
            <a:r>
              <a:rPr lang="en-NZ" sz="1100" i="0" dirty="0">
                <a:latin typeface="Avenir Next LT Pro" panose="020B0504020202020204" pitchFamily="34" charset="0"/>
              </a:rPr>
              <a:t>Rachel reflects: “Being in the room with another </a:t>
            </a:r>
            <a:r>
              <a:rPr lang="en-NZ" sz="1100" i="0" dirty="0" err="1">
                <a:latin typeface="Avenir Next LT Pro" panose="020B0504020202020204" pitchFamily="34" charset="0"/>
              </a:rPr>
              <a:t>wahine</a:t>
            </a:r>
            <a:r>
              <a:rPr lang="en-NZ" sz="1100" i="0" dirty="0">
                <a:latin typeface="Avenir Next LT Pro" panose="020B0504020202020204" pitchFamily="34" charset="0"/>
              </a:rPr>
              <a:t> Māori early in her teaching career was giving mauri to a previously academic experience of </a:t>
            </a:r>
            <a:r>
              <a:rPr lang="en-NZ" sz="1100" i="0" dirty="0" err="1">
                <a:latin typeface="Avenir Next LT Pro" panose="020B0504020202020204" pitchFamily="34" charset="0"/>
              </a:rPr>
              <a:t>Tuakana</a:t>
            </a:r>
            <a:r>
              <a:rPr lang="en-NZ" sz="1100" i="0" dirty="0">
                <a:latin typeface="Avenir Next LT Pro" panose="020B0504020202020204" pitchFamily="34" charset="0"/>
              </a:rPr>
              <a:t> </a:t>
            </a:r>
            <a:r>
              <a:rPr lang="en-NZ" sz="1100" i="0" dirty="0" err="1">
                <a:latin typeface="Avenir Next LT Pro" panose="020B0504020202020204" pitchFamily="34" charset="0"/>
              </a:rPr>
              <a:t>Teina</a:t>
            </a:r>
            <a:r>
              <a:rPr lang="en-NZ" sz="1100" i="0" dirty="0">
                <a:latin typeface="Avenir Next LT Pro" panose="020B0504020202020204" pitchFamily="34" charset="0"/>
              </a:rPr>
              <a:t>.  There is an awesome responsibility to </a:t>
            </a:r>
            <a:r>
              <a:rPr lang="en-NZ" sz="1100" i="0" dirty="0" err="1">
                <a:latin typeface="Avenir Next LT Pro" panose="020B0504020202020204" pitchFamily="34" charset="0"/>
              </a:rPr>
              <a:t>tautoko</a:t>
            </a:r>
            <a:r>
              <a:rPr lang="en-NZ" sz="1100" i="0" dirty="0">
                <a:latin typeface="Avenir Next LT Pro" panose="020B0504020202020204" pitchFamily="34" charset="0"/>
              </a:rPr>
              <a:t> and </a:t>
            </a:r>
            <a:r>
              <a:rPr lang="en-NZ" sz="1100" i="0" dirty="0" err="1">
                <a:latin typeface="Avenir Next LT Pro" panose="020B0504020202020204" pitchFamily="34" charset="0"/>
              </a:rPr>
              <a:t>awhi</a:t>
            </a:r>
            <a:r>
              <a:rPr lang="en-NZ" sz="1100" i="0" dirty="0">
                <a:latin typeface="Avenir Next LT Pro" panose="020B0504020202020204" pitchFamily="34" charset="0"/>
              </a:rPr>
              <a:t> in a potential space of </a:t>
            </a:r>
            <a:r>
              <a:rPr lang="en-NZ" sz="1100" i="0" dirty="0" err="1">
                <a:latin typeface="Avenir Next LT Pro" panose="020B0504020202020204" pitchFamily="34" charset="0"/>
              </a:rPr>
              <a:t>raruraru</a:t>
            </a:r>
            <a:r>
              <a:rPr lang="en-NZ" sz="1100" i="0" dirty="0">
                <a:latin typeface="Avenir Next LT Pro" panose="020B0504020202020204" pitchFamily="34" charset="0"/>
              </a:rPr>
              <a:t>”.  </a:t>
            </a:r>
          </a:p>
          <a:p>
            <a:endParaRPr lang="en-NZ" sz="1100" i="0" dirty="0">
              <a:latin typeface="Avenir Next LT Pro" panose="020B0504020202020204" pitchFamily="34" charset="0"/>
            </a:endParaRPr>
          </a:p>
          <a:p>
            <a:r>
              <a:rPr lang="en-NZ" sz="1100" i="0" dirty="0">
                <a:latin typeface="Avenir Next LT Pro" panose="020B0504020202020204" pitchFamily="34" charset="0"/>
              </a:rPr>
              <a:t>Sharing the journey through </a:t>
            </a:r>
            <a:r>
              <a:rPr lang="en-NZ" sz="1100" i="0" dirty="0" err="1">
                <a:latin typeface="Avenir Next LT Pro" panose="020B0504020202020204" pitchFamily="34" charset="0"/>
              </a:rPr>
              <a:t>kōrero</a:t>
            </a:r>
            <a:r>
              <a:rPr lang="en-NZ" sz="1100" i="0" dirty="0">
                <a:latin typeface="Avenir Next LT Pro" panose="020B0504020202020204" pitchFamily="34" charset="0"/>
              </a:rPr>
              <a:t> and </a:t>
            </a:r>
            <a:r>
              <a:rPr lang="en-NZ" sz="1100" i="0" dirty="0" err="1">
                <a:latin typeface="Avenir Next LT Pro" panose="020B0504020202020204" pitchFamily="34" charset="0"/>
              </a:rPr>
              <a:t>waiata</a:t>
            </a:r>
            <a:r>
              <a:rPr lang="en-NZ" sz="1100" i="0" dirty="0">
                <a:latin typeface="Avenir Next LT Pro" panose="020B0504020202020204" pitchFamily="34" charset="0"/>
              </a:rPr>
              <a:t>, the </a:t>
            </a:r>
            <a:r>
              <a:rPr lang="en-NZ" sz="1100" i="0" dirty="0" err="1">
                <a:latin typeface="Avenir Next LT Pro" panose="020B0504020202020204" pitchFamily="34" charset="0"/>
              </a:rPr>
              <a:t>Tuakana</a:t>
            </a:r>
            <a:r>
              <a:rPr lang="en-NZ" sz="1100" i="0" dirty="0">
                <a:latin typeface="Avenir Next LT Pro" panose="020B0504020202020204" pitchFamily="34" charset="0"/>
              </a:rPr>
              <a:t> </a:t>
            </a:r>
            <a:r>
              <a:rPr lang="en-NZ" sz="1100" i="0" dirty="0" err="1">
                <a:latin typeface="Avenir Next LT Pro" panose="020B0504020202020204" pitchFamily="34" charset="0"/>
              </a:rPr>
              <a:t>Teina</a:t>
            </a:r>
            <a:r>
              <a:rPr lang="en-NZ" sz="1100" i="0" dirty="0">
                <a:latin typeface="Avenir Next LT Pro" panose="020B0504020202020204" pitchFamily="34" charset="0"/>
              </a:rPr>
              <a:t> relationship was modelled with intention.   This practice is more than two people teaching in a room, with both Rachel and Mackenzie being aware of and speaking to potential power dynamics.  There were reciprocal moments of the </a:t>
            </a:r>
            <a:r>
              <a:rPr lang="en-NZ" sz="1100" i="0" dirty="0" err="1">
                <a:latin typeface="Avenir Next LT Pro" panose="020B0504020202020204" pitchFamily="34" charset="0"/>
              </a:rPr>
              <a:t>Tuakana</a:t>
            </a:r>
            <a:r>
              <a:rPr lang="en-NZ" sz="1100" i="0" dirty="0">
                <a:latin typeface="Avenir Next LT Pro" panose="020B0504020202020204" pitchFamily="34" charset="0"/>
              </a:rPr>
              <a:t> </a:t>
            </a:r>
            <a:r>
              <a:rPr lang="en-NZ" sz="1100" i="0" dirty="0" err="1">
                <a:latin typeface="Avenir Next LT Pro" panose="020B0504020202020204" pitchFamily="34" charset="0"/>
              </a:rPr>
              <a:t>Teina</a:t>
            </a:r>
            <a:r>
              <a:rPr lang="en-NZ" sz="1100" i="0" dirty="0">
                <a:latin typeface="Avenir Next LT Pro" panose="020B0504020202020204" pitchFamily="34" charset="0"/>
              </a:rPr>
              <a:t> roles being played out that offered mana enhancing transformational moments in the classroom.</a:t>
            </a:r>
          </a:p>
          <a:p>
            <a:endParaRPr lang="en-NZ" sz="1100" i="0" dirty="0">
              <a:latin typeface="Avenir Next LT Pro" panose="020B0504020202020204" pitchFamily="34" charset="0"/>
            </a:endParaRPr>
          </a:p>
          <a:p>
            <a:r>
              <a:rPr lang="en-NZ" sz="1100" i="0" dirty="0">
                <a:latin typeface="Avenir Next LT Pro" panose="020B0504020202020204" pitchFamily="34" charset="0"/>
              </a:rPr>
              <a:t>This presentation is a </a:t>
            </a:r>
            <a:r>
              <a:rPr lang="en-NZ" sz="1100" i="0" dirty="0" err="1">
                <a:latin typeface="Avenir Next LT Pro" panose="020B0504020202020204" pitchFamily="34" charset="0"/>
              </a:rPr>
              <a:t>kōrero</a:t>
            </a:r>
            <a:r>
              <a:rPr lang="en-NZ" sz="1100" i="0" dirty="0">
                <a:latin typeface="Avenir Next LT Pro" panose="020B0504020202020204" pitchFamily="34" charset="0"/>
              </a:rPr>
              <a:t> and reflection of their experiences.</a:t>
            </a:r>
          </a:p>
        </p:txBody>
      </p:sp>
      <p:grpSp>
        <p:nvGrpSpPr>
          <p:cNvPr id="39" name="Group 38">
            <a:extLst>
              <a:ext uri="{FF2B5EF4-FFF2-40B4-BE49-F238E27FC236}">
                <a16:creationId xmlns:a16="http://schemas.microsoft.com/office/drawing/2014/main" id="{32355310-AE5C-46E5-212A-D3AEF7E2674B}"/>
              </a:ext>
            </a:extLst>
          </p:cNvPr>
          <p:cNvGrpSpPr/>
          <p:nvPr/>
        </p:nvGrpSpPr>
        <p:grpSpPr>
          <a:xfrm>
            <a:off x="491201" y="9588057"/>
            <a:ext cx="6580448" cy="535301"/>
            <a:chOff x="491200" y="5831788"/>
            <a:chExt cx="6580448" cy="535301"/>
          </a:xfrm>
        </p:grpSpPr>
        <p:sp>
          <p:nvSpPr>
            <p:cNvPr id="40" name="TextBox 39">
              <a:extLst>
                <a:ext uri="{FF2B5EF4-FFF2-40B4-BE49-F238E27FC236}">
                  <a16:creationId xmlns:a16="http://schemas.microsoft.com/office/drawing/2014/main" id="{89ACDF96-EEB5-5F26-DEBF-BC1F14CDB05A}"/>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41" name="TextBox 40">
              <a:extLst>
                <a:ext uri="{FF2B5EF4-FFF2-40B4-BE49-F238E27FC236}">
                  <a16:creationId xmlns:a16="http://schemas.microsoft.com/office/drawing/2014/main" id="{CBFF4169-B466-84B6-F2D4-A238DC79A59C}"/>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err="1">
                  <a:latin typeface="Avenir Next LT Pro" panose="020B0504020202020204" pitchFamily="34" charset="0"/>
                </a:rPr>
                <a:t>Tiriti</a:t>
              </a:r>
              <a:r>
                <a:rPr lang="en-NZ" sz="1100" dirty="0">
                  <a:latin typeface="Avenir Next LT Pro" panose="020B0504020202020204" pitchFamily="34" charset="0"/>
                </a:rPr>
                <a:t>, </a:t>
              </a:r>
              <a:r>
                <a:rPr lang="en-NZ" sz="1100" dirty="0" err="1">
                  <a:latin typeface="Avenir Next LT Pro" panose="020B0504020202020204" pitchFamily="34" charset="0"/>
                </a:rPr>
                <a:t>Tuakana</a:t>
              </a:r>
              <a:r>
                <a:rPr lang="en-NZ" sz="1100" dirty="0">
                  <a:latin typeface="Avenir Next LT Pro" panose="020B0504020202020204" pitchFamily="34" charset="0"/>
                </a:rPr>
                <a:t> </a:t>
              </a:r>
              <a:r>
                <a:rPr lang="en-NZ" sz="1100" dirty="0" err="1">
                  <a:latin typeface="Avenir Next LT Pro" panose="020B0504020202020204" pitchFamily="34" charset="0"/>
                </a:rPr>
                <a:t>Teina</a:t>
              </a:r>
              <a:r>
                <a:rPr lang="en-NZ" sz="1100" dirty="0">
                  <a:latin typeface="Avenir Next LT Pro" panose="020B0504020202020204" pitchFamily="34" charset="0"/>
                </a:rPr>
                <a:t>, Reflective Practice, Transformational Classrooms</a:t>
              </a:r>
            </a:p>
          </p:txBody>
        </p:sp>
      </p:grpSp>
      <p:grpSp>
        <p:nvGrpSpPr>
          <p:cNvPr id="4" name="Group 3">
            <a:extLst>
              <a:ext uri="{FF2B5EF4-FFF2-40B4-BE49-F238E27FC236}">
                <a16:creationId xmlns:a16="http://schemas.microsoft.com/office/drawing/2014/main" id="{A510B7CA-6512-44F6-4A6C-2774CEC92AA4}"/>
              </a:ext>
            </a:extLst>
          </p:cNvPr>
          <p:cNvGrpSpPr/>
          <p:nvPr/>
        </p:nvGrpSpPr>
        <p:grpSpPr>
          <a:xfrm>
            <a:off x="491201" y="7631246"/>
            <a:ext cx="6580448" cy="1822382"/>
            <a:chOff x="508110" y="8140414"/>
            <a:chExt cx="6580448" cy="1822382"/>
          </a:xfrm>
        </p:grpSpPr>
        <p:grpSp>
          <p:nvGrpSpPr>
            <p:cNvPr id="36" name="Group 35">
              <a:extLst>
                <a:ext uri="{FF2B5EF4-FFF2-40B4-BE49-F238E27FC236}">
                  <a16:creationId xmlns:a16="http://schemas.microsoft.com/office/drawing/2014/main" id="{518BD5F0-72C0-6F4F-6BED-AFDDC729F1B9}"/>
                </a:ext>
              </a:extLst>
            </p:cNvPr>
            <p:cNvGrpSpPr/>
            <p:nvPr/>
          </p:nvGrpSpPr>
          <p:grpSpPr>
            <a:xfrm>
              <a:off x="508110" y="8140414"/>
              <a:ext cx="6580448" cy="1822382"/>
              <a:chOff x="491200" y="6799396"/>
              <a:chExt cx="6580448" cy="1822382"/>
            </a:xfrm>
          </p:grpSpPr>
          <p:sp>
            <p:nvSpPr>
              <p:cNvPr id="37" name="TextBox 36">
                <a:extLst>
                  <a:ext uri="{FF2B5EF4-FFF2-40B4-BE49-F238E27FC236}">
                    <a16:creationId xmlns:a16="http://schemas.microsoft.com/office/drawing/2014/main" id="{73B5A7DC-26DC-A172-4300-C3771329B1FB}"/>
                  </a:ext>
                </a:extLst>
              </p:cNvPr>
              <p:cNvSpPr txBox="1"/>
              <p:nvPr/>
            </p:nvSpPr>
            <p:spPr>
              <a:xfrm>
                <a:off x="491200" y="7070369"/>
                <a:ext cx="6580448" cy="1551409"/>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Passionate about </a:t>
                </a:r>
                <a:r>
                  <a:rPr lang="en-NZ" sz="1050" dirty="0" err="1">
                    <a:latin typeface="Avenir Next LT Pro" panose="020B0504020202020204" pitchFamily="34" charset="0"/>
                  </a:rPr>
                  <a:t>Tiriti</a:t>
                </a:r>
                <a:r>
                  <a:rPr lang="en-NZ" sz="1050" dirty="0">
                    <a:latin typeface="Avenir Next LT Pro" panose="020B0504020202020204" pitchFamily="34" charset="0"/>
                  </a:rPr>
                  <a:t> Education and indigenous representation, Rachel Dibble (</a:t>
                </a:r>
                <a:r>
                  <a:rPr lang="en-NZ" sz="1050" dirty="0" err="1">
                    <a:latin typeface="Avenir Next LT Pro" panose="020B0504020202020204" pitchFamily="34" charset="0"/>
                  </a:rPr>
                  <a:t>Ngāti</a:t>
                </a:r>
                <a:r>
                  <a:rPr lang="en-NZ" sz="1050" dirty="0">
                    <a:latin typeface="Avenir Next LT Pro" panose="020B0504020202020204" pitchFamily="34" charset="0"/>
                  </a:rPr>
                  <a:t> </a:t>
                </a:r>
                <a:r>
                  <a:rPr lang="en-NZ" sz="1050" dirty="0" err="1">
                    <a:latin typeface="Avenir Next LT Pro" panose="020B0504020202020204" pitchFamily="34" charset="0"/>
                  </a:rPr>
                  <a:t>Ruanui</a:t>
                </a:r>
                <a:r>
                  <a:rPr lang="en-NZ" sz="1050" dirty="0">
                    <a:latin typeface="Avenir Next LT Pro" panose="020B0504020202020204" pitchFamily="34" charset="0"/>
                  </a:rPr>
                  <a:t>, </a:t>
                </a:r>
                <a:r>
                  <a:rPr lang="en-NZ" sz="1050" dirty="0" err="1">
                    <a:latin typeface="Avenir Next LT Pro" panose="020B0504020202020204" pitchFamily="34" charset="0"/>
                  </a:rPr>
                  <a:t>Ngā</a:t>
                </a:r>
                <a:r>
                  <a:rPr lang="en-NZ" sz="1050" dirty="0">
                    <a:latin typeface="Avenir Next LT Pro" panose="020B0504020202020204" pitchFamily="34" charset="0"/>
                  </a:rPr>
                  <a:t> </a:t>
                </a:r>
                <a:r>
                  <a:rPr lang="en-NZ" sz="1050" dirty="0" err="1">
                    <a:latin typeface="Avenir Next LT Pro" panose="020B0504020202020204" pitchFamily="34" charset="0"/>
                  </a:rPr>
                  <a:t>Ruahine</a:t>
                </a:r>
                <a:r>
                  <a:rPr lang="en-NZ" sz="1050" dirty="0">
                    <a:latin typeface="Avenir Next LT Pro" panose="020B0504020202020204" pitchFamily="34" charset="0"/>
                  </a:rPr>
                  <a:t>) (      </a:t>
                </a:r>
                <a:r>
                  <a:rPr lang="en-NZ" sz="1050" dirty="0">
                    <a:latin typeface="Avenir Next LT Pro" panose="020B0504020202020204" pitchFamily="34" charset="0"/>
                    <a:hlinkClick r:id="rId2"/>
                  </a:rPr>
                  <a:t>0000-0002-6394-9120</a:t>
                </a:r>
                <a:r>
                  <a:rPr lang="en-NZ" sz="1050" dirty="0">
                    <a:latin typeface="Avenir Next LT Pro" panose="020B0504020202020204" pitchFamily="34" charset="0"/>
                  </a:rPr>
                  <a:t>) (</a:t>
                </a:r>
                <a:r>
                  <a:rPr lang="en-NZ" sz="1050" dirty="0">
                    <a:latin typeface="Avenir Next LT Pro" panose="020B0504020202020204" pitchFamily="34" charset="0"/>
                    <a:hlinkClick r:id="rId3"/>
                  </a:rPr>
                  <a:t>rachel.dibble@op.ac.nz</a:t>
                </a:r>
                <a:r>
                  <a:rPr lang="en-NZ" sz="1050" dirty="0">
                    <a:latin typeface="Avenir Next LT Pro" panose="020B0504020202020204" pitchFamily="34" charset="0"/>
                  </a:rPr>
                  <a:t>) has navigated several roles to this current teaching role of six years in the Bachelor of Social Service.  A </a:t>
                </a:r>
                <a:r>
                  <a:rPr lang="en-NZ" sz="1050" dirty="0" err="1">
                    <a:latin typeface="Avenir Next LT Pro" panose="020B0504020202020204" pitchFamily="34" charset="0"/>
                  </a:rPr>
                  <a:t>māmā</a:t>
                </a:r>
                <a:r>
                  <a:rPr lang="en-NZ" sz="1050" dirty="0">
                    <a:latin typeface="Avenir Next LT Pro" panose="020B0504020202020204" pitchFamily="34" charset="0"/>
                  </a:rPr>
                  <a:t> of two growing children and a collector of PDF’s related to this mahi, Rachel is currently focusing her Master of Professional Practice on the educator in the room when </a:t>
                </a:r>
                <a:r>
                  <a:rPr lang="en-NZ" sz="1050" dirty="0" err="1">
                    <a:latin typeface="Avenir Next LT Pro" panose="020B0504020202020204" pitchFamily="34" charset="0"/>
                  </a:rPr>
                  <a:t>Tiriti</a:t>
                </a:r>
                <a:r>
                  <a:rPr lang="en-NZ" sz="1050" dirty="0">
                    <a:latin typeface="Avenir Next LT Pro" panose="020B0504020202020204" pitchFamily="34" charset="0"/>
                  </a:rPr>
                  <a:t> content is delivered.</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Mackenzie Chapman has a degree in Social Services (Mental Health) and has worked in the sector for eight years. Mackenzie has been involved in the Certificate in Health and Wellbeing from mid-2021.  She is a </a:t>
                </a:r>
                <a:r>
                  <a:rPr lang="en-NZ" sz="1050" dirty="0" err="1">
                    <a:latin typeface="Avenir Next LT Pro" panose="020B0504020202020204" pitchFamily="34" charset="0"/>
                  </a:rPr>
                  <a:t>māmā</a:t>
                </a:r>
                <a:r>
                  <a:rPr lang="en-NZ" sz="1050" dirty="0">
                    <a:latin typeface="Avenir Next LT Pro" panose="020B0504020202020204" pitchFamily="34" charset="0"/>
                  </a:rPr>
                  <a:t> to her </a:t>
                </a:r>
                <a:r>
                  <a:rPr lang="en-NZ" sz="1050" dirty="0" err="1">
                    <a:latin typeface="Avenir Next LT Pro" panose="020B0504020202020204" pitchFamily="34" charset="0"/>
                  </a:rPr>
                  <a:t>tama</a:t>
                </a:r>
                <a:r>
                  <a:rPr lang="en-NZ" sz="1050" dirty="0">
                    <a:latin typeface="Avenir Next LT Pro" panose="020B0504020202020204" pitchFamily="34" charset="0"/>
                  </a:rPr>
                  <a:t> and is passionate about empowering others on their journey.</a:t>
                </a:r>
              </a:p>
            </p:txBody>
          </p:sp>
          <p:sp>
            <p:nvSpPr>
              <p:cNvPr id="38" name="TextBox 37">
                <a:extLst>
                  <a:ext uri="{FF2B5EF4-FFF2-40B4-BE49-F238E27FC236}">
                    <a16:creationId xmlns:a16="http://schemas.microsoft.com/office/drawing/2014/main" id="{6DC7BCF4-8773-7D4D-6E12-7FAAC39D2AFD}"/>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pic>
          <p:nvPicPr>
            <p:cNvPr id="42" name="Picture 41" descr="Icon&#10;&#10;Description automatically generated">
              <a:extLst>
                <a:ext uri="{FF2B5EF4-FFF2-40B4-BE49-F238E27FC236}">
                  <a16:creationId xmlns:a16="http://schemas.microsoft.com/office/drawing/2014/main" id="{2DAC2CC8-79D4-C031-B013-4CC025762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55" y="8607588"/>
              <a:ext cx="180000" cy="180000"/>
            </a:xfrm>
            <a:prstGeom prst="rect">
              <a:avLst/>
            </a:prstGeom>
          </p:spPr>
        </p:pic>
      </p:grpSp>
      <p:sp>
        <p:nvSpPr>
          <p:cNvPr id="47" name="TextBox 46">
            <a:extLst>
              <a:ext uri="{FF2B5EF4-FFF2-40B4-BE49-F238E27FC236}">
                <a16:creationId xmlns:a16="http://schemas.microsoft.com/office/drawing/2014/main" id="{7BCD7D82-482E-E03C-7A74-2668DC21B3E3}"/>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48" name="TextBox 47">
            <a:extLst>
              <a:ext uri="{FF2B5EF4-FFF2-40B4-BE49-F238E27FC236}">
                <a16:creationId xmlns:a16="http://schemas.microsoft.com/office/drawing/2014/main" id="{149A3D23-69FC-E526-36D8-BEBC4C5D64CF}"/>
              </a:ext>
            </a:extLst>
          </p:cNvPr>
          <p:cNvSpPr txBox="1"/>
          <p:nvPr/>
        </p:nvSpPr>
        <p:spPr>
          <a:xfrm>
            <a:off x="2623761" y="708650"/>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A reflection on </a:t>
            </a:r>
            <a:r>
              <a:rPr lang="en-NZ" sz="1600" b="0" kern="1200" dirty="0" err="1">
                <a:latin typeface="Avenir Next LT Pro" panose="020B0504020202020204" pitchFamily="34" charset="0"/>
                <a:ea typeface="+mn-ea"/>
                <a:cs typeface="Arial" panose="020B0604020202020204" pitchFamily="34" charset="0"/>
              </a:rPr>
              <a:t>Tuakana</a:t>
            </a:r>
            <a:r>
              <a:rPr lang="en-NZ" sz="1600" b="0" kern="1200" dirty="0">
                <a:latin typeface="Avenir Next LT Pro" panose="020B0504020202020204" pitchFamily="34" charset="0"/>
                <a:ea typeface="+mn-ea"/>
                <a:cs typeface="Arial" panose="020B0604020202020204" pitchFamily="34" charset="0"/>
              </a:rPr>
              <a:t> </a:t>
            </a:r>
            <a:r>
              <a:rPr lang="en-NZ" sz="1600" b="0" kern="1200" dirty="0" err="1">
                <a:latin typeface="Avenir Next LT Pro" panose="020B0504020202020204" pitchFamily="34" charset="0"/>
                <a:ea typeface="+mn-ea"/>
                <a:cs typeface="Arial" panose="020B0604020202020204" pitchFamily="34" charset="0"/>
              </a:rPr>
              <a:t>Teina</a:t>
            </a:r>
            <a:r>
              <a:rPr lang="en-NZ" sz="1600" b="0" kern="1200" dirty="0">
                <a:latin typeface="Avenir Next LT Pro" panose="020B0504020202020204" pitchFamily="34" charset="0"/>
                <a:ea typeface="+mn-ea"/>
                <a:cs typeface="Arial" panose="020B0604020202020204" pitchFamily="34" charset="0"/>
              </a:rPr>
              <a:t> as </a:t>
            </a:r>
          </a:p>
          <a:p>
            <a:r>
              <a:rPr lang="en-NZ" sz="1600" b="0" kern="1200" dirty="0">
                <a:latin typeface="Avenir Next LT Pro" panose="020B0504020202020204" pitchFamily="34" charset="0"/>
                <a:ea typeface="+mn-ea"/>
                <a:cs typeface="Arial" panose="020B0604020202020204" pitchFamily="34" charset="0"/>
              </a:rPr>
              <a:t>teaching practice </a:t>
            </a:r>
          </a:p>
        </p:txBody>
      </p:sp>
      <p:sp>
        <p:nvSpPr>
          <p:cNvPr id="49" name="TextBox 48">
            <a:extLst>
              <a:ext uri="{FF2B5EF4-FFF2-40B4-BE49-F238E27FC236}">
                <a16:creationId xmlns:a16="http://schemas.microsoft.com/office/drawing/2014/main" id="{E4C8D12E-3335-BAF9-C750-5765B9144DAD}"/>
              </a:ext>
            </a:extLst>
          </p:cNvPr>
          <p:cNvSpPr txBox="1"/>
          <p:nvPr/>
        </p:nvSpPr>
        <p:spPr>
          <a:xfrm>
            <a:off x="2623761" y="1430338"/>
            <a:ext cx="3972271" cy="276999"/>
          </a:xfrm>
          <a:prstGeom prst="rect">
            <a:avLst/>
          </a:prstGeom>
          <a:noFill/>
        </p:spPr>
        <p:txBody>
          <a:bodyPr wrap="square" rtlCol="0">
            <a:spAutoFit/>
          </a:bodyPr>
          <a:lstStyle/>
          <a:p>
            <a:r>
              <a:rPr lang="it-IT" sz="1200" dirty="0">
                <a:solidFill>
                  <a:srgbClr val="383F50"/>
                </a:solidFill>
                <a:latin typeface="Avenir Next LT Pro" panose="020B0504020202020204" pitchFamily="34" charset="0"/>
                <a:cs typeface="Arial" panose="020B0604020202020204" pitchFamily="34" charset="0"/>
              </a:rPr>
              <a:t>Rachel Dibble and Mackenzie Chapman</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057025B2-DD69-0813-36B3-C8B5146B732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51" name="Picture 50">
            <a:extLst>
              <a:ext uri="{FF2B5EF4-FFF2-40B4-BE49-F238E27FC236}">
                <a16:creationId xmlns:a16="http://schemas.microsoft.com/office/drawing/2014/main" id="{756895EA-6EC2-3F6A-4096-8D811EEC1F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52" name="Slide Number Placeholder 7">
            <a:extLst>
              <a:ext uri="{FF2B5EF4-FFF2-40B4-BE49-F238E27FC236}">
                <a16:creationId xmlns:a16="http://schemas.microsoft.com/office/drawing/2014/main" id="{25756167-B6E7-4947-E9F4-8A008C7F7C7B}"/>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27</a:t>
            </a:fld>
            <a:endParaRPr lang="en-NZ" dirty="0"/>
          </a:p>
        </p:txBody>
      </p:sp>
      <p:sp>
        <p:nvSpPr>
          <p:cNvPr id="53" name="Footer Placeholder 4">
            <a:extLst>
              <a:ext uri="{FF2B5EF4-FFF2-40B4-BE49-F238E27FC236}">
                <a16:creationId xmlns:a16="http://schemas.microsoft.com/office/drawing/2014/main" id="{A3B7B016-A62F-1045-A25D-753113259431}"/>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3515405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BCB7B5B7-20C8-31E1-8CD3-D47D18565154}"/>
              </a:ext>
            </a:extLst>
          </p:cNvPr>
          <p:cNvSpPr txBox="1"/>
          <p:nvPr/>
        </p:nvSpPr>
        <p:spPr>
          <a:xfrm>
            <a:off x="491201" y="2223744"/>
            <a:ext cx="6580448" cy="5006201"/>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b="1" i="0" dirty="0">
                <a:latin typeface="Avenir Next LT Pro" panose="020B0504020202020204" pitchFamily="34" charset="0"/>
              </a:rPr>
              <a:t>Aim / question:  </a:t>
            </a:r>
            <a:r>
              <a:rPr lang="en-NZ" sz="1100" i="0" dirty="0">
                <a:latin typeface="Avenir Next LT Pro" panose="020B0504020202020204" pitchFamily="34" charset="0"/>
              </a:rPr>
              <a:t>How does co-delivery of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Tiriti</a:t>
            </a:r>
            <a:r>
              <a:rPr lang="en-NZ" sz="1100" i="0" dirty="0">
                <a:latin typeface="Avenir Next LT Pro" panose="020B0504020202020204" pitchFamily="34" charset="0"/>
              </a:rPr>
              <a:t> content impact </a:t>
            </a:r>
            <a:r>
              <a:rPr lang="en-NZ" sz="1100" i="0" dirty="0" err="1">
                <a:latin typeface="Avenir Next LT Pro" panose="020B0504020202020204" pitchFamily="34" charset="0"/>
              </a:rPr>
              <a:t>kaiako</a:t>
            </a:r>
            <a:r>
              <a:rPr lang="en-NZ" sz="1100" i="0" dirty="0">
                <a:latin typeface="Avenir Next LT Pro" panose="020B0504020202020204" pitchFamily="34" charset="0"/>
              </a:rPr>
              <a:t>? </a:t>
            </a:r>
          </a:p>
          <a:p>
            <a:endParaRPr lang="en-NZ" sz="1100" dirty="0">
              <a:latin typeface="Avenir Next LT Pro" panose="020B0504020202020204" pitchFamily="34" charset="0"/>
            </a:endParaRPr>
          </a:p>
          <a:p>
            <a:r>
              <a:rPr lang="en-NZ" sz="1100" b="1" i="0" dirty="0">
                <a:latin typeface="Avenir Next LT Pro" panose="020B0504020202020204" pitchFamily="34" charset="0"/>
              </a:rPr>
              <a:t>Research design / methodology: </a:t>
            </a:r>
            <a:r>
              <a:rPr lang="en-NZ" sz="1100" i="0" dirty="0">
                <a:latin typeface="Avenir Next LT Pro" panose="020B0504020202020204" pitchFamily="34" charset="0"/>
              </a:rPr>
              <a:t>Narrative of collective practice as </a:t>
            </a:r>
            <a:r>
              <a:rPr lang="en-NZ" sz="1100" i="0" dirty="0" err="1">
                <a:latin typeface="Avenir Next LT Pro" panose="020B0504020202020204" pitchFamily="34" charset="0"/>
              </a:rPr>
              <a:t>Tiriti</a:t>
            </a:r>
            <a:r>
              <a:rPr lang="en-NZ" sz="1100" i="0" dirty="0">
                <a:latin typeface="Avenir Next LT Pro" panose="020B0504020202020204" pitchFamily="34" charset="0"/>
              </a:rPr>
              <a:t> facilitators.</a:t>
            </a:r>
          </a:p>
          <a:p>
            <a:endParaRPr lang="en-NZ" sz="1100" dirty="0"/>
          </a:p>
          <a:p>
            <a:r>
              <a:rPr lang="en-NZ" sz="1100" b="1" i="0" dirty="0" err="1">
                <a:latin typeface="Avenir Next LT Pro" panose="020B0504020202020204" pitchFamily="34" charset="0"/>
              </a:rPr>
              <a:t>Waiho</a:t>
            </a:r>
            <a:r>
              <a:rPr lang="en-NZ" sz="1100" b="1" i="0" dirty="0">
                <a:latin typeface="Avenir Next LT Pro" panose="020B0504020202020204" pitchFamily="34" charset="0"/>
              </a:rPr>
              <a:t> </a:t>
            </a:r>
            <a:r>
              <a:rPr lang="en-NZ" sz="1100" b="1" i="0" dirty="0" err="1">
                <a:latin typeface="Avenir Next LT Pro" panose="020B0504020202020204" pitchFamily="34" charset="0"/>
              </a:rPr>
              <a:t>i</a:t>
            </a:r>
            <a:r>
              <a:rPr lang="en-NZ" sz="1100" b="1" i="0" dirty="0">
                <a:latin typeface="Avenir Next LT Pro" panose="020B0504020202020204" pitchFamily="34" charset="0"/>
              </a:rPr>
              <a:t> </a:t>
            </a:r>
            <a:r>
              <a:rPr lang="en-NZ" sz="1100" b="1" i="0" dirty="0" err="1">
                <a:latin typeface="Avenir Next LT Pro" panose="020B0504020202020204" pitchFamily="34" charset="0"/>
              </a:rPr>
              <a:t>te</a:t>
            </a:r>
            <a:r>
              <a:rPr lang="en-NZ" sz="1100" b="1" i="0" dirty="0">
                <a:latin typeface="Avenir Next LT Pro" panose="020B0504020202020204" pitchFamily="34" charset="0"/>
              </a:rPr>
              <a:t> </a:t>
            </a:r>
            <a:r>
              <a:rPr lang="en-NZ" sz="1100" b="1" i="0" dirty="0" err="1">
                <a:latin typeface="Avenir Next LT Pro" panose="020B0504020202020204" pitchFamily="34" charset="0"/>
              </a:rPr>
              <a:t>toipoto</a:t>
            </a:r>
            <a:r>
              <a:rPr lang="en-NZ" sz="1100" b="1" i="0" dirty="0">
                <a:latin typeface="Avenir Next LT Pro" panose="020B0504020202020204" pitchFamily="34" charset="0"/>
              </a:rPr>
              <a:t>, </a:t>
            </a:r>
            <a:r>
              <a:rPr lang="en-NZ" sz="1100" b="1" i="0" dirty="0" err="1">
                <a:latin typeface="Avenir Next LT Pro" panose="020B0504020202020204" pitchFamily="34" charset="0"/>
              </a:rPr>
              <a:t>kaua</a:t>
            </a:r>
            <a:r>
              <a:rPr lang="en-NZ" sz="1100" b="1" i="0" dirty="0">
                <a:latin typeface="Avenir Next LT Pro" panose="020B0504020202020204" pitchFamily="34" charset="0"/>
              </a:rPr>
              <a:t> </a:t>
            </a:r>
            <a:r>
              <a:rPr lang="en-NZ" sz="1100" b="1" i="0" dirty="0" err="1">
                <a:latin typeface="Avenir Next LT Pro" panose="020B0504020202020204" pitchFamily="34" charset="0"/>
              </a:rPr>
              <a:t>i</a:t>
            </a:r>
            <a:r>
              <a:rPr lang="en-NZ" sz="1100" b="1" i="0" dirty="0">
                <a:latin typeface="Avenir Next LT Pro" panose="020B0504020202020204" pitchFamily="34" charset="0"/>
              </a:rPr>
              <a:t> </a:t>
            </a:r>
            <a:r>
              <a:rPr lang="en-NZ" sz="1100" b="1" i="0" dirty="0" err="1">
                <a:latin typeface="Avenir Next LT Pro" panose="020B0504020202020204" pitchFamily="34" charset="0"/>
              </a:rPr>
              <a:t>te</a:t>
            </a:r>
            <a:r>
              <a:rPr lang="en-NZ" sz="1100" b="1" i="0" dirty="0">
                <a:latin typeface="Avenir Next LT Pro" panose="020B0504020202020204" pitchFamily="34" charset="0"/>
              </a:rPr>
              <a:t> </a:t>
            </a:r>
            <a:r>
              <a:rPr lang="en-NZ" sz="1100" b="1" i="0" dirty="0" err="1">
                <a:latin typeface="Avenir Next LT Pro" panose="020B0504020202020204" pitchFamily="34" charset="0"/>
              </a:rPr>
              <a:t>toiroa</a:t>
            </a:r>
            <a:r>
              <a:rPr lang="en-NZ" sz="1100" b="1" i="0" dirty="0">
                <a:latin typeface="Avenir Next LT Pro" panose="020B0504020202020204" pitchFamily="34" charset="0"/>
              </a:rPr>
              <a:t> – Let us keep close together, not wide apart</a:t>
            </a:r>
          </a:p>
          <a:p>
            <a:r>
              <a:rPr lang="en-NZ" sz="1100" i="0" dirty="0">
                <a:latin typeface="Avenir Next LT Pro" panose="020B0504020202020204" pitchFamily="34" charset="0"/>
              </a:rPr>
              <a:t>There is a navigation of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wā</a:t>
            </a:r>
            <a:r>
              <a:rPr lang="en-NZ" sz="1100" i="0" dirty="0">
                <a:latin typeface="Avenir Next LT Pro" panose="020B0504020202020204" pitchFamily="34" charset="0"/>
              </a:rPr>
              <a:t> - time, space, people, place and </a:t>
            </a:r>
            <a:r>
              <a:rPr lang="en-NZ" sz="1100" i="0" dirty="0" err="1">
                <a:latin typeface="Avenir Next LT Pro" panose="020B0504020202020204" pitchFamily="34" charset="0"/>
              </a:rPr>
              <a:t>wairua</a:t>
            </a:r>
            <a:r>
              <a:rPr lang="en-NZ" sz="1100" i="0" dirty="0">
                <a:latin typeface="Avenir Next LT Pro" panose="020B0504020202020204" pitchFamily="34" charset="0"/>
              </a:rPr>
              <a:t> when facilitating learners into </a:t>
            </a:r>
            <a:r>
              <a:rPr lang="en-NZ" sz="1100" i="0" dirty="0" err="1">
                <a:latin typeface="Avenir Next LT Pro" panose="020B0504020202020204" pitchFamily="34" charset="0"/>
              </a:rPr>
              <a:t>re:knowing</a:t>
            </a:r>
            <a:r>
              <a:rPr lang="en-NZ" sz="1100" i="0" dirty="0">
                <a:latin typeface="Avenir Next LT Pro" panose="020B0504020202020204" pitchFamily="34" charset="0"/>
              </a:rPr>
              <a:t> the </a:t>
            </a:r>
            <a:r>
              <a:rPr lang="en-NZ" sz="1100" i="0" dirty="0" err="1">
                <a:latin typeface="Avenir Next LT Pro" panose="020B0504020202020204" pitchFamily="34" charset="0"/>
              </a:rPr>
              <a:t>kaupapa</a:t>
            </a:r>
            <a:r>
              <a:rPr lang="en-NZ" sz="1100" i="0" dirty="0">
                <a:latin typeface="Avenir Next LT Pro" panose="020B0504020202020204" pitchFamily="34" charset="0"/>
              </a:rPr>
              <a:t> – purpose of Te </a:t>
            </a:r>
            <a:r>
              <a:rPr lang="en-NZ" sz="1100" i="0" dirty="0" err="1">
                <a:latin typeface="Avenir Next LT Pro" panose="020B0504020202020204" pitchFamily="34" charset="0"/>
              </a:rPr>
              <a:t>Tiriti</a:t>
            </a:r>
            <a:r>
              <a:rPr lang="en-NZ" sz="1100" i="0" dirty="0">
                <a:latin typeface="Avenir Next LT Pro" panose="020B0504020202020204" pitchFamily="34" charset="0"/>
              </a:rPr>
              <a:t> o Waitangi education and application. Navigating a personal and political journey as a </a:t>
            </a:r>
            <a:r>
              <a:rPr lang="en-NZ" sz="1100" i="0" dirty="0" err="1">
                <a:latin typeface="Avenir Next LT Pro" panose="020B0504020202020204" pitchFamily="34" charset="0"/>
              </a:rPr>
              <a:t>wahine</a:t>
            </a:r>
            <a:r>
              <a:rPr lang="en-NZ" sz="1100" i="0" dirty="0">
                <a:latin typeface="Avenir Next LT Pro" panose="020B0504020202020204" pitchFamily="34" charset="0"/>
              </a:rPr>
              <a:t> Māori and </a:t>
            </a:r>
            <a:r>
              <a:rPr lang="en-NZ" sz="1100" i="0" dirty="0" err="1">
                <a:latin typeface="Avenir Next LT Pro" panose="020B0504020202020204" pitchFamily="34" charset="0"/>
              </a:rPr>
              <a:t>Pākeha</a:t>
            </a:r>
            <a:r>
              <a:rPr lang="en-NZ" sz="1100" i="0" dirty="0">
                <a:latin typeface="Avenir Next LT Pro" panose="020B0504020202020204" pitchFamily="34" charset="0"/>
              </a:rPr>
              <a:t> women we have manoeuvred around </a:t>
            </a:r>
            <a:r>
              <a:rPr lang="en-NZ" sz="1100" i="0" dirty="0" err="1">
                <a:latin typeface="Avenir Next LT Pro" panose="020B0504020202020204" pitchFamily="34" charset="0"/>
              </a:rPr>
              <a:t>kōhatu</a:t>
            </a:r>
            <a:r>
              <a:rPr lang="en-NZ" sz="1100" i="0" dirty="0">
                <a:latin typeface="Avenir Next LT Pro" panose="020B0504020202020204" pitchFamily="34" charset="0"/>
              </a:rPr>
              <a:t> - rocks and colonised places, both teaching alone and with others. This mahi of </a:t>
            </a:r>
            <a:r>
              <a:rPr lang="en-NZ" sz="1100" i="0" dirty="0" err="1">
                <a:latin typeface="Avenir Next LT Pro" panose="020B0504020202020204" pitchFamily="34" charset="0"/>
              </a:rPr>
              <a:t>re:knowing</a:t>
            </a:r>
            <a:r>
              <a:rPr lang="en-NZ" sz="1100" i="0" dirty="0">
                <a:latin typeface="Avenir Next LT Pro" panose="020B0504020202020204" pitchFamily="34" charset="0"/>
              </a:rPr>
              <a:t> can be</a:t>
            </a:r>
            <a:r>
              <a:rPr lang="en-NZ" sz="1100" b="1" i="0" dirty="0"/>
              <a:t> </a:t>
            </a:r>
            <a:r>
              <a:rPr lang="en-NZ" sz="1100" i="0" dirty="0" err="1">
                <a:latin typeface="Avenir Next LT Pro" panose="020B0504020202020204" pitchFamily="34" charset="0"/>
              </a:rPr>
              <a:t>re:newing</a:t>
            </a:r>
            <a:r>
              <a:rPr lang="en-NZ" sz="1100" i="0" dirty="0">
                <a:latin typeface="Avenir Next LT Pro" panose="020B0504020202020204" pitchFamily="34" charset="0"/>
              </a:rPr>
              <a:t>. Sharing the navigation with </a:t>
            </a:r>
            <a:r>
              <a:rPr lang="en-NZ" sz="1100" i="0" dirty="0" err="1">
                <a:latin typeface="Avenir Next LT Pro" panose="020B0504020202020204" pitchFamily="34" charset="0"/>
              </a:rPr>
              <a:t>hoa</a:t>
            </a:r>
            <a:r>
              <a:rPr lang="en-NZ" sz="1100" i="0" dirty="0">
                <a:latin typeface="Avenir Next LT Pro" panose="020B0504020202020204" pitchFamily="34" charset="0"/>
              </a:rPr>
              <a:t> mahi – colleagues is </a:t>
            </a:r>
            <a:r>
              <a:rPr lang="en-NZ" sz="1100" i="0" dirty="0" err="1">
                <a:latin typeface="Avenir Next LT Pro" panose="020B0504020202020204" pitchFamily="34" charset="0"/>
              </a:rPr>
              <a:t>re:turning</a:t>
            </a:r>
            <a:r>
              <a:rPr lang="en-NZ" sz="1100" i="0" dirty="0">
                <a:latin typeface="Avenir Next LT Pro" panose="020B0504020202020204" pitchFamily="34" charset="0"/>
              </a:rPr>
              <a:t> to, </a:t>
            </a:r>
            <a:r>
              <a:rPr lang="en-NZ" sz="1100" i="0" dirty="0" err="1">
                <a:latin typeface="Avenir Next LT Pro" panose="020B0504020202020204" pitchFamily="34" charset="0"/>
              </a:rPr>
              <a:t>re:placing</a:t>
            </a:r>
            <a:r>
              <a:rPr lang="en-NZ" sz="1100" i="0" dirty="0">
                <a:latin typeface="Avenir Next LT Pro" panose="020B0504020202020204" pitchFamily="34" charset="0"/>
              </a:rPr>
              <a:t> of the significance of modelling mana enhancing practices in this learning space.  As </a:t>
            </a:r>
            <a:r>
              <a:rPr lang="en-NZ" sz="1100" i="0" dirty="0" err="1">
                <a:latin typeface="Avenir Next LT Pro" panose="020B0504020202020204" pitchFamily="34" charset="0"/>
              </a:rPr>
              <a:t>wahine</a:t>
            </a:r>
            <a:r>
              <a:rPr lang="en-NZ" sz="1100" i="0" dirty="0">
                <a:latin typeface="Avenir Next LT Pro" panose="020B0504020202020204" pitchFamily="34" charset="0"/>
              </a:rPr>
              <a:t> Māori and </a:t>
            </a:r>
            <a:r>
              <a:rPr lang="en-NZ" sz="1100" i="0" dirty="0" err="1">
                <a:latin typeface="Avenir Next LT Pro" panose="020B0504020202020204" pitchFamily="34" charset="0"/>
              </a:rPr>
              <a:t>Pākehā</a:t>
            </a:r>
            <a:r>
              <a:rPr lang="en-NZ" sz="1100" i="0" dirty="0">
                <a:latin typeface="Avenir Next LT Pro" panose="020B0504020202020204" pitchFamily="34" charset="0"/>
              </a:rPr>
              <a:t> women this </a:t>
            </a:r>
            <a:r>
              <a:rPr lang="en-NZ" sz="1100" i="0" dirty="0" err="1">
                <a:latin typeface="Avenir Next LT Pro" panose="020B0504020202020204" pitchFamily="34" charset="0"/>
              </a:rPr>
              <a:t>whakawhiti</a:t>
            </a:r>
            <a:r>
              <a:rPr lang="en-NZ" sz="1100" i="0" dirty="0">
                <a:latin typeface="Avenir Next LT Pro" panose="020B0504020202020204" pitchFamily="34" charset="0"/>
              </a:rPr>
              <a:t> </a:t>
            </a:r>
            <a:r>
              <a:rPr lang="en-NZ" sz="1100" i="0" dirty="0" err="1">
                <a:latin typeface="Avenir Next LT Pro" panose="020B0504020202020204" pitchFamily="34" charset="0"/>
              </a:rPr>
              <a:t>kōrero</a:t>
            </a:r>
            <a:r>
              <a:rPr lang="en-NZ" sz="1100" i="0" dirty="0">
                <a:latin typeface="Avenir Next LT Pro" panose="020B0504020202020204" pitchFamily="34" charset="0"/>
              </a:rPr>
              <a:t> – sparkling conversation involves </a:t>
            </a:r>
            <a:r>
              <a:rPr lang="en-NZ" sz="1100" i="0" dirty="0" err="1">
                <a:latin typeface="Avenir Next LT Pro" panose="020B0504020202020204" pitchFamily="34" charset="0"/>
              </a:rPr>
              <a:t>whakaaroaro</a:t>
            </a:r>
            <a:r>
              <a:rPr lang="en-NZ" sz="1100" i="0" dirty="0">
                <a:latin typeface="Avenir Next LT Pro" panose="020B0504020202020204" pitchFamily="34" charset="0"/>
              </a:rPr>
              <a:t> – contemplation and </a:t>
            </a:r>
            <a:r>
              <a:rPr lang="en-NZ" sz="1100" i="0" dirty="0" err="1">
                <a:latin typeface="Avenir Next LT Pro" panose="020B0504020202020204" pitchFamily="34" charset="0"/>
              </a:rPr>
              <a:t>huritao</a:t>
            </a:r>
            <a:r>
              <a:rPr lang="en-NZ" sz="1100" i="0" dirty="0">
                <a:latin typeface="Avenir Next LT Pro" panose="020B0504020202020204" pitchFamily="34" charset="0"/>
              </a:rPr>
              <a:t> </a:t>
            </a:r>
            <a:r>
              <a:rPr lang="en-NZ" sz="1100" i="0" dirty="0" err="1">
                <a:latin typeface="Avenir Next LT Pro" panose="020B0504020202020204" pitchFamily="34" charset="0"/>
              </a:rPr>
              <a:t>whaiaro</a:t>
            </a:r>
            <a:r>
              <a:rPr lang="en-NZ" sz="1100" i="0" dirty="0">
                <a:latin typeface="Avenir Next LT Pro" panose="020B0504020202020204" pitchFamily="34" charset="0"/>
              </a:rPr>
              <a:t> – self-reflection through our narrative. This presentation speaks to our </a:t>
            </a:r>
            <a:r>
              <a:rPr lang="en-NZ" sz="1100" i="0" dirty="0" err="1">
                <a:latin typeface="Avenir Next LT Pro" panose="020B0504020202020204" pitchFamily="34" charset="0"/>
              </a:rPr>
              <a:t>re:focusing</a:t>
            </a:r>
            <a:r>
              <a:rPr lang="en-NZ" sz="1100" i="0" dirty="0">
                <a:latin typeface="Avenir Next LT Pro" panose="020B0504020202020204" pitchFamily="34" charset="0"/>
              </a:rPr>
              <a:t> of co-delivery and the inner navigation of </a:t>
            </a:r>
            <a:r>
              <a:rPr lang="en-NZ" sz="1100" i="0" dirty="0" err="1">
                <a:latin typeface="Avenir Next LT Pro" panose="020B0504020202020204" pitchFamily="34" charset="0"/>
              </a:rPr>
              <a:t>whakaaro</a:t>
            </a:r>
            <a:r>
              <a:rPr lang="en-NZ" sz="1100" i="0" dirty="0">
                <a:latin typeface="Avenir Next LT Pro" panose="020B0504020202020204" pitchFamily="34" charset="0"/>
              </a:rPr>
              <a:t> - thoughts it evokes and involves as we keep close together.</a:t>
            </a:r>
          </a:p>
          <a:p>
            <a:endParaRPr lang="en-NZ" sz="1100" i="0" dirty="0"/>
          </a:p>
          <a:p>
            <a:r>
              <a:rPr lang="en-NZ" sz="1100" i="0" dirty="0">
                <a:latin typeface="Avenir Next LT Pro" panose="020B0504020202020204" pitchFamily="34" charset="0"/>
              </a:rPr>
              <a:t>[The use of : here indicates a refreshing of the word. For example; knowing about the Treaty of Waitangi and then </a:t>
            </a:r>
            <a:r>
              <a:rPr lang="en-NZ" sz="1100" i="0" dirty="0" err="1">
                <a:latin typeface="Avenir Next LT Pro" panose="020B0504020202020204" pitchFamily="34" charset="0"/>
              </a:rPr>
              <a:t>re:knowing</a:t>
            </a:r>
            <a:r>
              <a:rPr lang="en-NZ" sz="1100" i="0" dirty="0">
                <a:latin typeface="Avenir Next LT Pro" panose="020B0504020202020204" pitchFamily="34" charset="0"/>
              </a:rPr>
              <a:t> is about learning about Te </a:t>
            </a:r>
            <a:r>
              <a:rPr lang="en-NZ" sz="1100" i="0" dirty="0" err="1">
                <a:latin typeface="Avenir Next LT Pro" panose="020B0504020202020204" pitchFamily="34" charset="0"/>
              </a:rPr>
              <a:t>Tiriti</a:t>
            </a:r>
            <a:r>
              <a:rPr lang="en-NZ" sz="1100" i="0" dirty="0">
                <a:latin typeface="Avenir Next LT Pro" panose="020B0504020202020204" pitchFamily="34" charset="0"/>
              </a:rPr>
              <a:t> o Waitangi, </a:t>
            </a:r>
            <a:r>
              <a:rPr lang="en-NZ" sz="1100" i="0" dirty="0" err="1">
                <a:latin typeface="Avenir Next LT Pro" panose="020B0504020202020204" pitchFamily="34" charset="0"/>
              </a:rPr>
              <a:t>re:newing</a:t>
            </a:r>
            <a:r>
              <a:rPr lang="en-NZ" sz="1100" i="0" dirty="0">
                <a:latin typeface="Avenir Next LT Pro" panose="020B0504020202020204" pitchFamily="34" charset="0"/>
              </a:rPr>
              <a:t> is to renew and then to </a:t>
            </a:r>
            <a:r>
              <a:rPr lang="en-NZ" sz="1100" i="0" dirty="0" err="1">
                <a:latin typeface="Avenir Next LT Pro" panose="020B0504020202020204" pitchFamily="34" charset="0"/>
              </a:rPr>
              <a:t>re:know</a:t>
            </a:r>
            <a:r>
              <a:rPr lang="en-NZ" sz="1100" i="0" dirty="0">
                <a:latin typeface="Avenir Next LT Pro" panose="020B0504020202020204" pitchFamily="34" charset="0"/>
              </a:rPr>
              <a:t> and </a:t>
            </a:r>
            <a:r>
              <a:rPr lang="en-NZ" sz="1100" i="0" dirty="0" err="1">
                <a:latin typeface="Avenir Next LT Pro" panose="020B0504020202020204" pitchFamily="34" charset="0"/>
              </a:rPr>
              <a:t>re:new</a:t>
            </a:r>
            <a:r>
              <a:rPr lang="en-NZ" sz="1100" i="0" dirty="0">
                <a:latin typeface="Avenir Next LT Pro" panose="020B0504020202020204" pitchFamily="34" charset="0"/>
              </a:rPr>
              <a:t>.] </a:t>
            </a:r>
          </a:p>
          <a:p>
            <a:endParaRPr lang="en-NZ" sz="1100" i="0" dirty="0"/>
          </a:p>
          <a:p>
            <a:r>
              <a:rPr lang="en-NZ" sz="1100" b="1" i="0" dirty="0">
                <a:latin typeface="Avenir Next LT Pro" panose="020B0504020202020204" pitchFamily="34" charset="0"/>
              </a:rPr>
              <a:t>The implications for our teaching, iwi, industry, professions or communities</a:t>
            </a:r>
          </a:p>
          <a:p>
            <a:r>
              <a:rPr lang="en-NZ" sz="1100" i="0" dirty="0">
                <a:latin typeface="Avenir Next LT Pro" panose="020B0504020202020204" pitchFamily="34" charset="0"/>
              </a:rPr>
              <a:t>Our aim is that the partnering relationship embedded in our teaching practice provides a demonstration of what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Tiriti</a:t>
            </a:r>
            <a:r>
              <a:rPr lang="en-NZ" sz="1100" i="0" dirty="0">
                <a:latin typeface="Avenir Next LT Pro" panose="020B0504020202020204" pitchFamily="34" charset="0"/>
              </a:rPr>
              <a:t> o Waitangi partnership can look like in the future practice of our Human and Community Service Graduates; improving cultural consciousness -  honouring each other’s value and ensuring </a:t>
            </a:r>
            <a:r>
              <a:rPr lang="en-NZ" sz="1100" i="0" dirty="0" err="1">
                <a:latin typeface="Avenir Next LT Pro" panose="020B0504020202020204" pitchFamily="34" charset="0"/>
              </a:rPr>
              <a:t>hauora</a:t>
            </a:r>
            <a:r>
              <a:rPr lang="en-NZ" sz="1100" i="0" dirty="0">
                <a:latin typeface="Avenir Next LT Pro" panose="020B0504020202020204" pitchFamily="34" charset="0"/>
              </a:rPr>
              <a:t> is maintained. We see opportunities for the system to better support this through valuing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wā</a:t>
            </a:r>
            <a:r>
              <a:rPr lang="en-NZ" sz="1100" i="0" dirty="0">
                <a:latin typeface="Avenir Next LT Pro" panose="020B0504020202020204" pitchFamily="34" charset="0"/>
              </a:rPr>
              <a:t> - time needed to engage in this </a:t>
            </a:r>
            <a:r>
              <a:rPr lang="en-NZ" sz="1100" i="0" dirty="0" err="1">
                <a:latin typeface="Avenir Next LT Pro" panose="020B0504020202020204" pitchFamily="34" charset="0"/>
              </a:rPr>
              <a:t>whakawhiti</a:t>
            </a:r>
            <a:r>
              <a:rPr lang="en-NZ" sz="1100" i="0" dirty="0">
                <a:latin typeface="Avenir Next LT Pro" panose="020B0504020202020204" pitchFamily="34" charset="0"/>
              </a:rPr>
              <a:t> </a:t>
            </a:r>
            <a:r>
              <a:rPr lang="en-NZ" sz="1100" i="0" dirty="0" err="1">
                <a:latin typeface="Avenir Next LT Pro" panose="020B0504020202020204" pitchFamily="34" charset="0"/>
              </a:rPr>
              <a:t>kōrero</a:t>
            </a:r>
            <a:r>
              <a:rPr lang="en-NZ" sz="1100" i="0" dirty="0">
                <a:latin typeface="Avenir Next LT Pro" panose="020B0504020202020204" pitchFamily="34" charset="0"/>
              </a:rPr>
              <a:t>, resourcing appropriately - we are not each doing half the mahi - we each do 100%. Investigating the </a:t>
            </a:r>
            <a:r>
              <a:rPr lang="en-NZ" sz="1100" i="0" dirty="0" err="1">
                <a:latin typeface="Avenir Next LT Pro" panose="020B0504020202020204" pitchFamily="34" charset="0"/>
              </a:rPr>
              <a:t>tauira</a:t>
            </a:r>
            <a:r>
              <a:rPr lang="en-NZ" sz="1100" i="0" dirty="0">
                <a:latin typeface="Avenir Next LT Pro" panose="020B0504020202020204" pitchFamily="34" charset="0"/>
              </a:rPr>
              <a:t> - student experience of this style of teaching and the consequences for their practice is the next step. </a:t>
            </a:r>
          </a:p>
        </p:txBody>
      </p:sp>
      <p:grpSp>
        <p:nvGrpSpPr>
          <p:cNvPr id="39" name="Group 38">
            <a:extLst>
              <a:ext uri="{FF2B5EF4-FFF2-40B4-BE49-F238E27FC236}">
                <a16:creationId xmlns:a16="http://schemas.microsoft.com/office/drawing/2014/main" id="{32355310-AE5C-46E5-212A-D3AEF7E2674B}"/>
              </a:ext>
            </a:extLst>
          </p:cNvPr>
          <p:cNvGrpSpPr/>
          <p:nvPr/>
        </p:nvGrpSpPr>
        <p:grpSpPr>
          <a:xfrm>
            <a:off x="491201" y="9683917"/>
            <a:ext cx="6580448" cy="535301"/>
            <a:chOff x="491200" y="5831788"/>
            <a:chExt cx="6580448" cy="535301"/>
          </a:xfrm>
        </p:grpSpPr>
        <p:sp>
          <p:nvSpPr>
            <p:cNvPr id="40" name="TextBox 39">
              <a:extLst>
                <a:ext uri="{FF2B5EF4-FFF2-40B4-BE49-F238E27FC236}">
                  <a16:creationId xmlns:a16="http://schemas.microsoft.com/office/drawing/2014/main" id="{89ACDF96-EEB5-5F26-DEBF-BC1F14CDB05A}"/>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41" name="TextBox 40">
              <a:extLst>
                <a:ext uri="{FF2B5EF4-FFF2-40B4-BE49-F238E27FC236}">
                  <a16:creationId xmlns:a16="http://schemas.microsoft.com/office/drawing/2014/main" id="{CBFF4169-B466-84B6-F2D4-A238DC79A59C}"/>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err="1">
                  <a:latin typeface="Avenir Next LT Pro" panose="020B0504020202020204" pitchFamily="34" charset="0"/>
                </a:rPr>
                <a:t>Tiriti</a:t>
              </a:r>
              <a:r>
                <a:rPr lang="en-NZ" sz="1100" dirty="0">
                  <a:latin typeface="Avenir Next LT Pro" panose="020B0504020202020204" pitchFamily="34" charset="0"/>
                </a:rPr>
                <a:t>, </a:t>
              </a:r>
              <a:r>
                <a:rPr lang="en-NZ" sz="1100" dirty="0" err="1">
                  <a:latin typeface="Avenir Next LT Pro" panose="020B0504020202020204" pitchFamily="34" charset="0"/>
                </a:rPr>
                <a:t>Whakawhiti</a:t>
              </a:r>
              <a:r>
                <a:rPr lang="en-NZ" sz="1100" dirty="0">
                  <a:latin typeface="Avenir Next LT Pro" panose="020B0504020202020204" pitchFamily="34" charset="0"/>
                </a:rPr>
                <a:t> </a:t>
              </a:r>
              <a:r>
                <a:rPr lang="en-NZ" sz="1100" dirty="0" err="1">
                  <a:latin typeface="Avenir Next LT Pro" panose="020B0504020202020204" pitchFamily="34" charset="0"/>
                </a:rPr>
                <a:t>Kōrero</a:t>
              </a:r>
              <a:r>
                <a:rPr lang="en-NZ" sz="1100" dirty="0">
                  <a:latin typeface="Avenir Next LT Pro" panose="020B0504020202020204" pitchFamily="34" charset="0"/>
                </a:rPr>
                <a:t>, Co-delivery, Narrative Practice, Transformational </a:t>
              </a:r>
              <a:r>
                <a:rPr lang="en-NZ" sz="1100" dirty="0" err="1">
                  <a:latin typeface="Avenir Next LT Pro" panose="020B0504020202020204" pitchFamily="34" charset="0"/>
                </a:rPr>
                <a:t>Reknowing</a:t>
              </a:r>
              <a:endParaRPr lang="en-NZ" sz="1100" dirty="0">
                <a:latin typeface="Avenir Next LT Pro" panose="020B0504020202020204" pitchFamily="34" charset="0"/>
              </a:endParaRPr>
            </a:p>
          </p:txBody>
        </p:sp>
      </p:grpSp>
      <p:grpSp>
        <p:nvGrpSpPr>
          <p:cNvPr id="3" name="Group 2">
            <a:extLst>
              <a:ext uri="{FF2B5EF4-FFF2-40B4-BE49-F238E27FC236}">
                <a16:creationId xmlns:a16="http://schemas.microsoft.com/office/drawing/2014/main" id="{ED855FB1-4400-1CFD-ED18-BB50A5989193}"/>
              </a:ext>
            </a:extLst>
          </p:cNvPr>
          <p:cNvGrpSpPr/>
          <p:nvPr/>
        </p:nvGrpSpPr>
        <p:grpSpPr>
          <a:xfrm>
            <a:off x="491201" y="7050773"/>
            <a:ext cx="6580448" cy="2630295"/>
            <a:chOff x="508110" y="7577624"/>
            <a:chExt cx="6580448" cy="2630295"/>
          </a:xfrm>
        </p:grpSpPr>
        <p:grpSp>
          <p:nvGrpSpPr>
            <p:cNvPr id="36" name="Group 35">
              <a:extLst>
                <a:ext uri="{FF2B5EF4-FFF2-40B4-BE49-F238E27FC236}">
                  <a16:creationId xmlns:a16="http://schemas.microsoft.com/office/drawing/2014/main" id="{518BD5F0-72C0-6F4F-6BED-AFDDC729F1B9}"/>
                </a:ext>
              </a:extLst>
            </p:cNvPr>
            <p:cNvGrpSpPr/>
            <p:nvPr/>
          </p:nvGrpSpPr>
          <p:grpSpPr>
            <a:xfrm>
              <a:off x="508110" y="7577624"/>
              <a:ext cx="6580448" cy="2630295"/>
              <a:chOff x="491200" y="6799396"/>
              <a:chExt cx="6580448" cy="2630295"/>
            </a:xfrm>
          </p:grpSpPr>
          <p:sp>
            <p:nvSpPr>
              <p:cNvPr id="37" name="TextBox 36">
                <a:extLst>
                  <a:ext uri="{FF2B5EF4-FFF2-40B4-BE49-F238E27FC236}">
                    <a16:creationId xmlns:a16="http://schemas.microsoft.com/office/drawing/2014/main" id="{73B5A7DC-26DC-A172-4300-C3771329B1FB}"/>
                  </a:ext>
                </a:extLst>
              </p:cNvPr>
              <p:cNvSpPr txBox="1"/>
              <p:nvPr/>
            </p:nvSpPr>
            <p:spPr>
              <a:xfrm>
                <a:off x="491200" y="7070369"/>
                <a:ext cx="6580448" cy="2359322"/>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Passionate about </a:t>
                </a:r>
                <a:r>
                  <a:rPr lang="en-NZ" sz="1050" dirty="0" err="1">
                    <a:latin typeface="Avenir Next LT Pro" panose="020B0504020202020204" pitchFamily="34" charset="0"/>
                  </a:rPr>
                  <a:t>Tiriti</a:t>
                </a:r>
                <a:r>
                  <a:rPr lang="en-NZ" sz="1050" dirty="0">
                    <a:latin typeface="Avenir Next LT Pro" panose="020B0504020202020204" pitchFamily="34" charset="0"/>
                  </a:rPr>
                  <a:t> Education and indigenous representation, Rachel Dibble (</a:t>
                </a:r>
                <a:r>
                  <a:rPr lang="en-NZ" sz="1050" dirty="0" err="1">
                    <a:latin typeface="Avenir Next LT Pro" panose="020B0504020202020204" pitchFamily="34" charset="0"/>
                  </a:rPr>
                  <a:t>Ngāti</a:t>
                </a:r>
                <a:r>
                  <a:rPr lang="en-NZ" sz="1050" dirty="0">
                    <a:latin typeface="Avenir Next LT Pro" panose="020B0504020202020204" pitchFamily="34" charset="0"/>
                  </a:rPr>
                  <a:t> </a:t>
                </a:r>
                <a:r>
                  <a:rPr lang="en-NZ" sz="1050" dirty="0" err="1">
                    <a:latin typeface="Avenir Next LT Pro" panose="020B0504020202020204" pitchFamily="34" charset="0"/>
                  </a:rPr>
                  <a:t>Ruanui</a:t>
                </a:r>
                <a:r>
                  <a:rPr lang="en-NZ" sz="1050" dirty="0">
                    <a:latin typeface="Avenir Next LT Pro" panose="020B0504020202020204" pitchFamily="34" charset="0"/>
                  </a:rPr>
                  <a:t>, </a:t>
                </a:r>
                <a:r>
                  <a:rPr lang="en-NZ" sz="1050" dirty="0" err="1">
                    <a:latin typeface="Avenir Next LT Pro" panose="020B0504020202020204" pitchFamily="34" charset="0"/>
                  </a:rPr>
                  <a:t>Ngā</a:t>
                </a:r>
                <a:r>
                  <a:rPr lang="en-NZ" sz="1050" dirty="0">
                    <a:latin typeface="Avenir Next LT Pro" panose="020B0504020202020204" pitchFamily="34" charset="0"/>
                  </a:rPr>
                  <a:t> </a:t>
                </a:r>
                <a:r>
                  <a:rPr lang="en-NZ" sz="1050" dirty="0" err="1">
                    <a:latin typeface="Avenir Next LT Pro" panose="020B0504020202020204" pitchFamily="34" charset="0"/>
                  </a:rPr>
                  <a:t>Ruahine</a:t>
                </a:r>
                <a:r>
                  <a:rPr lang="en-NZ" sz="1050" dirty="0">
                    <a:latin typeface="Avenir Next LT Pro" panose="020B0504020202020204" pitchFamily="34" charset="0"/>
                  </a:rPr>
                  <a:t>) (      </a:t>
                </a:r>
                <a:r>
                  <a:rPr lang="en-NZ" sz="1050" dirty="0">
                    <a:latin typeface="Avenir Next LT Pro" panose="020B0504020202020204" pitchFamily="34" charset="0"/>
                    <a:hlinkClick r:id="rId2"/>
                  </a:rPr>
                  <a:t>0000-0002-6394-9120</a:t>
                </a:r>
                <a:r>
                  <a:rPr lang="en-NZ" sz="1050" dirty="0">
                    <a:latin typeface="Avenir Next LT Pro" panose="020B0504020202020204" pitchFamily="34" charset="0"/>
                  </a:rPr>
                  <a:t>) (</a:t>
                </a:r>
                <a:r>
                  <a:rPr lang="en-NZ" sz="1050" dirty="0">
                    <a:latin typeface="Avenir Next LT Pro" panose="020B0504020202020204" pitchFamily="34" charset="0"/>
                    <a:hlinkClick r:id="rId3"/>
                  </a:rPr>
                  <a:t>rachel.dibble@op.ac.nz</a:t>
                </a:r>
                <a:r>
                  <a:rPr lang="en-NZ" sz="1050" dirty="0">
                    <a:latin typeface="Avenir Next LT Pro" panose="020B0504020202020204" pitchFamily="34" charset="0"/>
                  </a:rPr>
                  <a:t>) has navigated several roles to this current teaching role of six years in the Bachelor of Social Service.  A </a:t>
                </a:r>
                <a:r>
                  <a:rPr lang="en-NZ" sz="1050" dirty="0" err="1">
                    <a:latin typeface="Avenir Next LT Pro" panose="020B0504020202020204" pitchFamily="34" charset="0"/>
                  </a:rPr>
                  <a:t>māmā</a:t>
                </a:r>
                <a:r>
                  <a:rPr lang="en-NZ" sz="1050" dirty="0">
                    <a:latin typeface="Avenir Next LT Pro" panose="020B0504020202020204" pitchFamily="34" charset="0"/>
                  </a:rPr>
                  <a:t> of two growing children and a collector of PDF’s related to this mahi, Rachel is currently focusing her Master Professional Practice on the educator in the room when </a:t>
                </a:r>
                <a:r>
                  <a:rPr lang="en-NZ" sz="1050" dirty="0" err="1">
                    <a:latin typeface="Avenir Next LT Pro" panose="020B0504020202020204" pitchFamily="34" charset="0"/>
                  </a:rPr>
                  <a:t>Tiriti</a:t>
                </a:r>
                <a:r>
                  <a:rPr lang="en-NZ" sz="1050" dirty="0">
                    <a:latin typeface="Avenir Next LT Pro" panose="020B0504020202020204" pitchFamily="34" charset="0"/>
                  </a:rPr>
                  <a:t> content is delivered.</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Katrina Le Cong’s (      </a:t>
                </a:r>
                <a:r>
                  <a:rPr lang="en-NZ" sz="1050" dirty="0">
                    <a:latin typeface="Avenir Next LT Pro" panose="020B0504020202020204" pitchFamily="34" charset="0"/>
                    <a:hlinkClick r:id="rId4"/>
                  </a:rPr>
                  <a:t>0000-0002-7473-2381</a:t>
                </a:r>
                <a:r>
                  <a:rPr lang="en-NZ" sz="1050" dirty="0">
                    <a:latin typeface="Avenir Next LT Pro" panose="020B0504020202020204" pitchFamily="34" charset="0"/>
                  </a:rPr>
                  <a:t>) ancestors journeyed to Aotearoa from </a:t>
                </a:r>
                <a:r>
                  <a:rPr lang="en-NZ" sz="1050" dirty="0" err="1">
                    <a:latin typeface="Avenir Next LT Pro" panose="020B0504020202020204" pitchFamily="34" charset="0"/>
                  </a:rPr>
                  <a:t>Airani</a:t>
                </a:r>
                <a:r>
                  <a:rPr lang="en-NZ" sz="1050" dirty="0">
                    <a:latin typeface="Avenir Next LT Pro" panose="020B0504020202020204" pitchFamily="34" charset="0"/>
                  </a:rPr>
                  <a:t>, she was raised under the </a:t>
                </a:r>
                <a:r>
                  <a:rPr lang="en-NZ" sz="1050" dirty="0" err="1">
                    <a:latin typeface="Avenir Next LT Pro" panose="020B0504020202020204" pitchFamily="34" charset="0"/>
                  </a:rPr>
                  <a:t>Hokonui</a:t>
                </a:r>
                <a:r>
                  <a:rPr lang="en-NZ" sz="1050" dirty="0">
                    <a:latin typeface="Avenir Next LT Pro" panose="020B0504020202020204" pitchFamily="34" charset="0"/>
                  </a:rPr>
                  <a:t> </a:t>
                </a:r>
                <a:r>
                  <a:rPr lang="en-NZ" sz="1050" dirty="0" err="1">
                    <a:latin typeface="Avenir Next LT Pro" panose="020B0504020202020204" pitchFamily="34" charset="0"/>
                  </a:rPr>
                  <a:t>maunga</a:t>
                </a:r>
                <a:r>
                  <a:rPr lang="en-NZ" sz="1050" dirty="0">
                    <a:latin typeface="Avenir Next LT Pro" panose="020B0504020202020204" pitchFamily="34" charset="0"/>
                  </a:rPr>
                  <a:t> and beside the Mataura awa. A Bachelor of Occupational Therapy, a decade of mental health mahi and seven years at Otago Polytechnic has resulted in a passion for social justice, </a:t>
                </a:r>
                <a:r>
                  <a:rPr lang="en-NZ" sz="1050" dirty="0" err="1">
                    <a:latin typeface="Avenir Next LT Pro" panose="020B0504020202020204" pitchFamily="34" charset="0"/>
                  </a:rPr>
                  <a:t>te</a:t>
                </a:r>
                <a:r>
                  <a:rPr lang="en-NZ" sz="1050" dirty="0">
                    <a:latin typeface="Avenir Next LT Pro" panose="020B0504020202020204" pitchFamily="34" charset="0"/>
                  </a:rPr>
                  <a:t> </a:t>
                </a:r>
                <a:r>
                  <a:rPr lang="en-NZ" sz="1050" dirty="0" err="1">
                    <a:latin typeface="Avenir Next LT Pro" panose="020B0504020202020204" pitchFamily="34" charset="0"/>
                  </a:rPr>
                  <a:t>Tiriti</a:t>
                </a:r>
                <a:r>
                  <a:rPr lang="en-NZ" sz="1050" dirty="0">
                    <a:latin typeface="Avenir Next LT Pro" panose="020B0504020202020204" pitchFamily="34" charset="0"/>
                  </a:rPr>
                  <a:t> education and decolonisation.</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Kerryn Carson’s ancestors are a mix of Scots and Irish, and landed in North Otago, under Aoraki, along the banks of the Waitaki. Kerryn’s mahi has included youth work, </a:t>
                </a:r>
                <a:r>
                  <a:rPr lang="en-NZ" sz="1050" dirty="0" err="1">
                    <a:latin typeface="Avenir Next LT Pro" panose="020B0504020202020204" pitchFamily="34" charset="0"/>
                  </a:rPr>
                  <a:t>whānau</a:t>
                </a:r>
                <a:r>
                  <a:rPr lang="en-NZ" sz="1050" dirty="0">
                    <a:latin typeface="Avenir Next LT Pro" panose="020B0504020202020204" pitchFamily="34" charset="0"/>
                  </a:rPr>
                  <a:t> support, and teaching, mostly in Melbourne, before returning to Aotearoa, to re-engage in her ako journey with </a:t>
                </a:r>
                <a:r>
                  <a:rPr lang="en-NZ" sz="1050" dirty="0" err="1">
                    <a:latin typeface="Avenir Next LT Pro" panose="020B0504020202020204" pitchFamily="34" charset="0"/>
                  </a:rPr>
                  <a:t>te</a:t>
                </a:r>
                <a:r>
                  <a:rPr lang="en-NZ" sz="1050" dirty="0">
                    <a:latin typeface="Avenir Next LT Pro" panose="020B0504020202020204" pitchFamily="34" charset="0"/>
                  </a:rPr>
                  <a:t> </a:t>
                </a:r>
                <a:r>
                  <a:rPr lang="en-NZ" sz="1050" dirty="0" err="1">
                    <a:latin typeface="Avenir Next LT Pro" panose="020B0504020202020204" pitchFamily="34" charset="0"/>
                  </a:rPr>
                  <a:t>Tiriti</a:t>
                </a:r>
                <a:r>
                  <a:rPr lang="en-NZ" sz="1050" dirty="0">
                    <a:latin typeface="Avenir Next LT Pro" panose="020B0504020202020204" pitchFamily="34" charset="0"/>
                  </a:rPr>
                  <a:t>.</a:t>
                </a:r>
              </a:p>
            </p:txBody>
          </p:sp>
          <p:sp>
            <p:nvSpPr>
              <p:cNvPr id="38" name="TextBox 37">
                <a:extLst>
                  <a:ext uri="{FF2B5EF4-FFF2-40B4-BE49-F238E27FC236}">
                    <a16:creationId xmlns:a16="http://schemas.microsoft.com/office/drawing/2014/main" id="{6DC7BCF4-8773-7D4D-6E12-7FAAC39D2AFD}"/>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pic>
          <p:nvPicPr>
            <p:cNvPr id="42" name="Picture 41" descr="Icon&#10;&#10;Description automatically generated">
              <a:extLst>
                <a:ext uri="{FF2B5EF4-FFF2-40B4-BE49-F238E27FC236}">
                  <a16:creationId xmlns:a16="http://schemas.microsoft.com/office/drawing/2014/main" id="{2DAC2CC8-79D4-C031-B013-4CC025762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1855" y="8040430"/>
              <a:ext cx="180000" cy="180000"/>
            </a:xfrm>
            <a:prstGeom prst="rect">
              <a:avLst/>
            </a:prstGeom>
          </p:spPr>
        </p:pic>
        <p:pic>
          <p:nvPicPr>
            <p:cNvPr id="43" name="Picture 42" descr="Icon&#10;&#10;Description automatically generated">
              <a:extLst>
                <a:ext uri="{FF2B5EF4-FFF2-40B4-BE49-F238E27FC236}">
                  <a16:creationId xmlns:a16="http://schemas.microsoft.com/office/drawing/2014/main" id="{CC673A75-91DB-0DD0-750B-EEF5EF9868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6261" y="8842114"/>
              <a:ext cx="180000" cy="180000"/>
            </a:xfrm>
            <a:prstGeom prst="rect">
              <a:avLst/>
            </a:prstGeom>
          </p:spPr>
        </p:pic>
      </p:grpSp>
      <p:sp>
        <p:nvSpPr>
          <p:cNvPr id="19" name="TextBox 18">
            <a:extLst>
              <a:ext uri="{FF2B5EF4-FFF2-40B4-BE49-F238E27FC236}">
                <a16:creationId xmlns:a16="http://schemas.microsoft.com/office/drawing/2014/main" id="{F798D06B-10BE-3731-CB75-2649A54136C3}"/>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20" name="TextBox 19">
            <a:extLst>
              <a:ext uri="{FF2B5EF4-FFF2-40B4-BE49-F238E27FC236}">
                <a16:creationId xmlns:a16="http://schemas.microsoft.com/office/drawing/2014/main" id="{ED177F5F-7152-365A-5922-52AB77E78691}"/>
              </a:ext>
            </a:extLst>
          </p:cNvPr>
          <p:cNvSpPr txBox="1"/>
          <p:nvPr/>
        </p:nvSpPr>
        <p:spPr>
          <a:xfrm>
            <a:off x="2623761" y="708650"/>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Closer together: A narrative of co-delivery from </a:t>
            </a:r>
            <a:r>
              <a:rPr lang="en-NZ" sz="1600" b="0" kern="1200" dirty="0" err="1">
                <a:latin typeface="Avenir Next LT Pro" panose="020B0504020202020204" pitchFamily="34" charset="0"/>
                <a:ea typeface="+mn-ea"/>
                <a:cs typeface="Arial" panose="020B0604020202020204" pitchFamily="34" charset="0"/>
              </a:rPr>
              <a:t>Tiriti</a:t>
            </a:r>
            <a:r>
              <a:rPr lang="en-NZ" sz="1600" b="0" kern="1200" dirty="0">
                <a:latin typeface="Avenir Next LT Pro" panose="020B0504020202020204" pitchFamily="34" charset="0"/>
                <a:ea typeface="+mn-ea"/>
                <a:cs typeface="Arial" panose="020B0604020202020204" pitchFamily="34" charset="0"/>
              </a:rPr>
              <a:t> facilitators</a:t>
            </a:r>
          </a:p>
        </p:txBody>
      </p:sp>
      <p:sp>
        <p:nvSpPr>
          <p:cNvPr id="21" name="TextBox 20">
            <a:extLst>
              <a:ext uri="{FF2B5EF4-FFF2-40B4-BE49-F238E27FC236}">
                <a16:creationId xmlns:a16="http://schemas.microsoft.com/office/drawing/2014/main" id="{5C608963-1FFA-2C30-2093-7A9C4013DE3B}"/>
              </a:ext>
            </a:extLst>
          </p:cNvPr>
          <p:cNvSpPr txBox="1"/>
          <p:nvPr/>
        </p:nvSpPr>
        <p:spPr>
          <a:xfrm>
            <a:off x="2623761" y="1430338"/>
            <a:ext cx="3972271" cy="276999"/>
          </a:xfrm>
          <a:prstGeom prst="rect">
            <a:avLst/>
          </a:prstGeom>
          <a:noFill/>
        </p:spPr>
        <p:txBody>
          <a:bodyPr wrap="square" rtlCol="0">
            <a:spAutoFit/>
          </a:bodyPr>
          <a:lstStyle/>
          <a:p>
            <a:r>
              <a:rPr lang="it-IT" sz="1200" dirty="0">
                <a:solidFill>
                  <a:srgbClr val="383F50"/>
                </a:solidFill>
                <a:latin typeface="Avenir Next LT Pro" panose="020B0504020202020204" pitchFamily="34" charset="0"/>
                <a:cs typeface="Arial" panose="020B0604020202020204" pitchFamily="34" charset="0"/>
              </a:rPr>
              <a:t>Rachel Dibble, Katrina Le Cong and Kerryn Carson</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E3022C5D-462A-6D74-60B0-9A89F8218EE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23" name="Picture 22">
            <a:extLst>
              <a:ext uri="{FF2B5EF4-FFF2-40B4-BE49-F238E27FC236}">
                <a16:creationId xmlns:a16="http://schemas.microsoft.com/office/drawing/2014/main" id="{C1E66CCC-F452-8EDE-5117-510FA34FEA3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28" name="Footer Placeholder 4">
            <a:extLst>
              <a:ext uri="{FF2B5EF4-FFF2-40B4-BE49-F238E27FC236}">
                <a16:creationId xmlns:a16="http://schemas.microsoft.com/office/drawing/2014/main" id="{6A58FBA9-907B-CC91-9F07-59EEFFD2C11F}"/>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30" name="Slide Number Placeholder 5">
            <a:extLst>
              <a:ext uri="{FF2B5EF4-FFF2-40B4-BE49-F238E27FC236}">
                <a16:creationId xmlns:a16="http://schemas.microsoft.com/office/drawing/2014/main" id="{57893CD4-3E47-D8D7-F027-432E1F0353B7}"/>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28</a:t>
            </a:fld>
            <a:endParaRPr lang="en-NZ" dirty="0"/>
          </a:p>
        </p:txBody>
      </p:sp>
    </p:spTree>
    <p:extLst>
      <p:ext uri="{BB962C8B-B14F-4D97-AF65-F5344CB8AC3E}">
        <p14:creationId xmlns:p14="http://schemas.microsoft.com/office/powerpoint/2010/main" val="1899984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7637125"/>
            <a:ext cx="6580448" cy="1822382"/>
            <a:chOff x="491200" y="6799396"/>
            <a:chExt cx="6580448" cy="1822382"/>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1551409"/>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Barbara </a:t>
              </a:r>
              <a:r>
                <a:rPr lang="en-NZ" sz="1050" dirty="0" err="1">
                  <a:latin typeface="Avenir Next LT Pro" panose="020B0504020202020204" pitchFamily="34" charset="0"/>
                </a:rPr>
                <a:t>Dolamore</a:t>
              </a:r>
              <a:r>
                <a:rPr lang="en-NZ" sz="1050" dirty="0">
                  <a:latin typeface="Avenir Next LT Pro" panose="020B0504020202020204" pitchFamily="34" charset="0"/>
                </a:rPr>
                <a:t> (</a:t>
              </a:r>
              <a:r>
                <a:rPr lang="en-NZ" sz="1050" dirty="0">
                  <a:latin typeface="Avenir Next LT Pro" panose="020B0504020202020204" pitchFamily="34" charset="0"/>
                  <a:hlinkClick r:id="rId2"/>
                </a:rPr>
                <a:t>barbara.dolamore@ara.ac.nz</a:t>
              </a:r>
              <a:r>
                <a:rPr lang="en-NZ" sz="1050" dirty="0">
                  <a:latin typeface="Avenir Next LT Pro" panose="020B0504020202020204" pitchFamily="34" charset="0"/>
                </a:rPr>
                <a:t>) is a biochemist with a research interest in cyanobacterial toxins. She teaches molecular biology, biochemistry, research methods and supervises project work of students enrolled in the Graduate Diploma in Laboratory Technology. These projects focus on analysing compounds and microbes in food. Analytical instrumentation used includes the AKTA, UPLC, FAAS and qPCR. Her main outdoor interest is training with an outrigging club, Te Waka Pounamu.</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James </a:t>
              </a:r>
              <a:r>
                <a:rPr lang="en-NZ" sz="1050" dirty="0" err="1">
                  <a:latin typeface="Avenir Next LT Pro" panose="020B0504020202020204" pitchFamily="34" charset="0"/>
                </a:rPr>
                <a:t>Kandor</a:t>
              </a:r>
              <a:r>
                <a:rPr lang="en-NZ" sz="1050" dirty="0">
                  <a:latin typeface="Avenir Next LT Pro" panose="020B0504020202020204" pitchFamily="34" charset="0"/>
                </a:rPr>
                <a:t> is a student completing his Graduate Diploma in Laboratory Technology. He is employed at Canterbury SCL doing a range of microbial analyses. Prior to enrolling in the Diploma he held a technical position with Australian Red Cross Lifeblood. In his spare time he enjoys skiing.</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593936"/>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Chilli, capsaicin, </a:t>
              </a:r>
              <a:r>
                <a:rPr lang="en-NZ" sz="1100" dirty="0" err="1">
                  <a:latin typeface="Avenir Next LT Pro" panose="020B0504020202020204" pitchFamily="34" charset="0"/>
                </a:rPr>
                <a:t>dihydrocapsaicin</a:t>
              </a:r>
              <a:r>
                <a:rPr lang="en-NZ" sz="1100" dirty="0">
                  <a:latin typeface="Avenir Next LT Pro" panose="020B0504020202020204" pitchFamily="34" charset="0"/>
                </a:rPr>
                <a:t>, UPLC, Scoville</a:t>
              </a:r>
            </a:p>
          </p:txBody>
        </p:sp>
      </p:grpSp>
      <p:sp>
        <p:nvSpPr>
          <p:cNvPr id="16" name="TextBox 15">
            <a:extLst>
              <a:ext uri="{FF2B5EF4-FFF2-40B4-BE49-F238E27FC236}">
                <a16:creationId xmlns:a16="http://schemas.microsoft.com/office/drawing/2014/main" id="{CC4DE4A6-E65E-DD61-B59E-F03E91C8D04E}"/>
              </a:ext>
            </a:extLst>
          </p:cNvPr>
          <p:cNvSpPr txBox="1"/>
          <p:nvPr/>
        </p:nvSpPr>
        <p:spPr>
          <a:xfrm>
            <a:off x="491200" y="2253162"/>
            <a:ext cx="6580448" cy="4498370"/>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Chilli peppers (genus Capsicum) are one of the most popular spices with about one in four people world-wide eating chilli daily.   The “burn” of hot peppers, is primarily due to two compounds; capsaicin and </a:t>
            </a:r>
            <a:r>
              <a:rPr lang="en-NZ" sz="1100" i="0" dirty="0" err="1">
                <a:latin typeface="Avenir Next LT Pro" panose="020B0504020202020204" pitchFamily="34" charset="0"/>
              </a:rPr>
              <a:t>dihydrocapsaicin</a:t>
            </a:r>
            <a:r>
              <a:rPr lang="en-NZ" sz="1100" i="0" dirty="0">
                <a:latin typeface="Avenir Next LT Pro" panose="020B0504020202020204" pitchFamily="34" charset="0"/>
              </a:rPr>
              <a:t>. The concentration of these compounds varies with plant species. </a:t>
            </a:r>
          </a:p>
          <a:p>
            <a:endParaRPr lang="en-NZ" sz="1100" i="0" dirty="0">
              <a:latin typeface="Avenir Next LT Pro" panose="020B0504020202020204" pitchFamily="34" charset="0"/>
            </a:endParaRPr>
          </a:p>
          <a:p>
            <a:r>
              <a:rPr lang="en-NZ" sz="1100" i="0" dirty="0">
                <a:latin typeface="Avenir Next LT Pro" panose="020B0504020202020204" pitchFamily="34" charset="0"/>
              </a:rPr>
              <a:t>Wilbur Scoville (1912) invented a sensory test to measure chilli pepper heat. Briefly, a sample is homogenised and then diluted until testers can no longer detect the chilli sensation.  A Scoville Heat Unit (SHU) value represents this level of dilution. The score ranges from 0 for bell peppers to 2,200,000 SHUs for the hottest peppers e.g., the Carolina Reaper. The Scoville Scale is still used but </a:t>
            </a:r>
            <a:r>
              <a:rPr lang="en-NZ" sz="1100" i="0" dirty="0" err="1">
                <a:latin typeface="Avenir Next LT Pro" panose="020B0504020202020204" pitchFamily="34" charset="0"/>
              </a:rPr>
              <a:t>capsaicinoid</a:t>
            </a:r>
            <a:r>
              <a:rPr lang="en-NZ" sz="1100" i="0" dirty="0">
                <a:latin typeface="Avenir Next LT Pro" panose="020B0504020202020204" pitchFamily="34" charset="0"/>
              </a:rPr>
              <a:t> concentration can be directly measured using ultra performance liquid chromatography (UPLC). These results are then converted to SHU’s.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aim of this study was to develop a robust method to measure </a:t>
            </a:r>
            <a:r>
              <a:rPr lang="en-NZ" sz="1100" i="0" dirty="0" err="1">
                <a:latin typeface="Avenir Next LT Pro" panose="020B0504020202020204" pitchFamily="34" charset="0"/>
              </a:rPr>
              <a:t>capsainoids</a:t>
            </a:r>
            <a:r>
              <a:rPr lang="en-NZ" sz="1100" i="0" dirty="0">
                <a:latin typeface="Avenir Next LT Pro" panose="020B0504020202020204" pitchFamily="34" charset="0"/>
              </a:rPr>
              <a:t> from chilli sauces made by a boutique Christchurch company. The data will be used to ensure ongoing product consistency.  </a:t>
            </a:r>
          </a:p>
          <a:p>
            <a:endParaRPr lang="en-NZ" sz="1100" i="0" dirty="0">
              <a:latin typeface="Avenir Next LT Pro" panose="020B0504020202020204" pitchFamily="34" charset="0"/>
            </a:endParaRPr>
          </a:p>
          <a:p>
            <a:r>
              <a:rPr lang="en-NZ" sz="1100" i="0" dirty="0">
                <a:latin typeface="Avenir Next LT Pro" panose="020B0504020202020204" pitchFamily="34" charset="0"/>
              </a:rPr>
              <a:t>Briefly, sauce was homogenised using an Ultra-</a:t>
            </a:r>
            <a:r>
              <a:rPr lang="en-NZ" sz="1100" i="0" dirty="0" err="1">
                <a:latin typeface="Avenir Next LT Pro" panose="020B0504020202020204" pitchFamily="34" charset="0"/>
              </a:rPr>
              <a:t>Turrax</a:t>
            </a:r>
            <a:r>
              <a:rPr lang="en-NZ" sz="1100" i="0" dirty="0">
                <a:latin typeface="Avenir Next LT Pro" panose="020B0504020202020204" pitchFamily="34" charset="0"/>
              </a:rPr>
              <a:t> Disperser set to 26,000rpm.  A 10g sample was transferred to a cellulose thimble in a Soxhlet apparatus. </a:t>
            </a:r>
            <a:r>
              <a:rPr lang="en-NZ" sz="1100" i="0" dirty="0" err="1">
                <a:latin typeface="Avenir Next LT Pro" panose="020B0504020202020204" pitchFamily="34" charset="0"/>
              </a:rPr>
              <a:t>Capsaicinoids</a:t>
            </a:r>
            <a:r>
              <a:rPr lang="en-NZ" sz="1100" i="0" dirty="0">
                <a:latin typeface="Avenir Next LT Pro" panose="020B0504020202020204" pitchFamily="34" charset="0"/>
              </a:rPr>
              <a:t> were extracted by refluxing (six hours) in hot methanol. Filtered extract was assayed using UPLC.</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tested sauce contained 1.50 mg/g capsaicin and 0.60mg/g </a:t>
            </a:r>
            <a:r>
              <a:rPr lang="en-NZ" sz="1100" i="0" dirty="0" err="1">
                <a:latin typeface="Avenir Next LT Pro" panose="020B0504020202020204" pitchFamily="34" charset="0"/>
              </a:rPr>
              <a:t>dihydrocapsaicin</a:t>
            </a:r>
            <a:r>
              <a:rPr lang="en-NZ" sz="1100" i="0" dirty="0">
                <a:latin typeface="Avenir Next LT Pro" panose="020B0504020202020204" pitchFamily="34" charset="0"/>
              </a:rPr>
              <a:t>. This converts to 32000 SHUs and is classed as highly pungent.</a:t>
            </a:r>
          </a:p>
          <a:p>
            <a:endParaRPr lang="en-NZ" sz="1100" i="0" dirty="0">
              <a:latin typeface="Avenir Next LT Pro" panose="020B0504020202020204" pitchFamily="34" charset="0"/>
            </a:endParaRPr>
          </a:p>
          <a:p>
            <a:r>
              <a:rPr lang="en-NZ" sz="1100" i="0" dirty="0">
                <a:latin typeface="Avenir Next LT Pro" panose="020B0504020202020204" pitchFamily="34" charset="0"/>
              </a:rPr>
              <a:t>A graduate student was involved in method development and visited the company to see production methods.  The company owner wishes to continue the relationship with Ara Institute of Canterbury, providing ongoing projects for students and has contributed to the costs. Students are more engaged when they are working with real clients. </a:t>
            </a:r>
          </a:p>
        </p:txBody>
      </p:sp>
      <p:sp>
        <p:nvSpPr>
          <p:cNvPr id="30" name="TextBox 29">
            <a:extLst>
              <a:ext uri="{FF2B5EF4-FFF2-40B4-BE49-F238E27FC236}">
                <a16:creationId xmlns:a16="http://schemas.microsoft.com/office/drawing/2014/main" id="{C77D27DE-1C77-75DA-F6E1-EAD869F85B4D}"/>
              </a:ext>
            </a:extLst>
          </p:cNvPr>
          <p:cNvSpPr txBox="1"/>
          <p:nvPr/>
        </p:nvSpPr>
        <p:spPr>
          <a:xfrm>
            <a:off x="2623761" y="959787"/>
            <a:ext cx="4358591" cy="338554"/>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How hot are chilli sauces</a:t>
            </a:r>
          </a:p>
        </p:txBody>
      </p:sp>
      <p:sp>
        <p:nvSpPr>
          <p:cNvPr id="31" name="TextBox 30">
            <a:extLst>
              <a:ext uri="{FF2B5EF4-FFF2-40B4-BE49-F238E27FC236}">
                <a16:creationId xmlns:a16="http://schemas.microsoft.com/office/drawing/2014/main" id="{9463983E-9153-0C1E-D431-516839659BC9}"/>
              </a:ext>
            </a:extLst>
          </p:cNvPr>
          <p:cNvSpPr txBox="1"/>
          <p:nvPr/>
        </p:nvSpPr>
        <p:spPr>
          <a:xfrm>
            <a:off x="2623761" y="1430338"/>
            <a:ext cx="3972271" cy="276999"/>
          </a:xfrm>
          <a:prstGeom prst="rect">
            <a:avLst/>
          </a:prstGeom>
          <a:noFill/>
        </p:spPr>
        <p:txBody>
          <a:bodyPr wrap="square" rtlCol="0">
            <a:spAutoFit/>
          </a:bodyPr>
          <a:lstStyle/>
          <a:p>
            <a:r>
              <a:rPr lang="pt-BR" sz="1200" dirty="0">
                <a:solidFill>
                  <a:srgbClr val="383F50"/>
                </a:solidFill>
                <a:latin typeface="Avenir Next LT Pro" panose="020B0504020202020204" pitchFamily="34" charset="0"/>
                <a:cs typeface="Arial" panose="020B0604020202020204" pitchFamily="34" charset="0"/>
              </a:rPr>
              <a:t>Barbara Dolamore and James Kandor</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5B4BCB28-4573-E8BB-66D7-7B5467140BD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32DFDD5-3343-8067-1560-6E46F3A163EA}"/>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34" name="Picture 33">
            <a:extLst>
              <a:ext uri="{FF2B5EF4-FFF2-40B4-BE49-F238E27FC236}">
                <a16:creationId xmlns:a16="http://schemas.microsoft.com/office/drawing/2014/main" id="{BFA9C0D4-6174-4D97-B7B2-A63E5808A4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sp>
        <p:nvSpPr>
          <p:cNvPr id="44" name="Slide Number Placeholder 7">
            <a:extLst>
              <a:ext uri="{FF2B5EF4-FFF2-40B4-BE49-F238E27FC236}">
                <a16:creationId xmlns:a16="http://schemas.microsoft.com/office/drawing/2014/main" id="{68C79B53-A90C-9A27-4E2D-48D02063285A}"/>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29</a:t>
            </a:fld>
            <a:endParaRPr lang="en-NZ" dirty="0"/>
          </a:p>
        </p:txBody>
      </p:sp>
      <p:sp>
        <p:nvSpPr>
          <p:cNvPr id="45" name="Footer Placeholder 4">
            <a:extLst>
              <a:ext uri="{FF2B5EF4-FFF2-40B4-BE49-F238E27FC236}">
                <a16:creationId xmlns:a16="http://schemas.microsoft.com/office/drawing/2014/main" id="{FD6FC0DB-1DE8-44BF-1AFA-26391D524409}"/>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9874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D71006-F96B-0D82-94FE-F6033FA14EA6}"/>
              </a:ext>
            </a:extLst>
          </p:cNvPr>
          <p:cNvSpPr txBox="1"/>
          <p:nvPr/>
        </p:nvSpPr>
        <p:spPr>
          <a:xfrm>
            <a:off x="1021310" y="1284283"/>
            <a:ext cx="5413129" cy="5135701"/>
          </a:xfrm>
          <a:prstGeom prst="rect">
            <a:avLst/>
          </a:prstGeom>
          <a:noFill/>
        </p:spPr>
        <p:txBody>
          <a:bodyPr wrap="square" rtlCol="0">
            <a:spAutoFit/>
          </a:bodyPr>
          <a:lstStyle/>
          <a:p>
            <a:pPr>
              <a:lnSpc>
                <a:spcPct val="107000"/>
              </a:lnSpc>
              <a:spcAft>
                <a:spcPts val="800"/>
              </a:spcAft>
            </a:pPr>
            <a:r>
              <a:rPr lang="en-US" sz="1200" dirty="0">
                <a:latin typeface="Avenir Next LT Pro" panose="020B0504020202020204" pitchFamily="34" charset="0"/>
                <a:cs typeface="Arial" panose="020B0604020202020204" pitchFamily="34" charset="0"/>
              </a:rPr>
              <a:t>Kia </a:t>
            </a:r>
            <a:r>
              <a:rPr lang="en-US" sz="1200" dirty="0" err="1">
                <a:latin typeface="Avenir Next LT Pro" panose="020B0504020202020204" pitchFamily="34" charset="0"/>
                <a:cs typeface="Arial" panose="020B0604020202020204" pitchFamily="34" charset="0"/>
              </a:rPr>
              <a:t>ora</a:t>
            </a:r>
            <a:r>
              <a:rPr lang="en-US" sz="1200" dirty="0">
                <a:latin typeface="Avenir Next LT Pro" panose="020B0504020202020204" pitchFamily="34" charset="0"/>
                <a:cs typeface="Arial" panose="020B0604020202020204" pitchFamily="34" charset="0"/>
              </a:rPr>
              <a:t> koutou and welcome to the 2022 OPSITARA research symposium, hosted this year by Otago Polytechnic.</a:t>
            </a:r>
            <a:endParaRPr lang="en-NZ" sz="1200" dirty="0">
              <a:latin typeface="Avenir Next LT Pro" panose="020B0504020202020204" pitchFamily="34" charset="0"/>
              <a:cs typeface="Arial" panose="020B0604020202020204" pitchFamily="34" charset="0"/>
            </a:endParaRPr>
          </a:p>
          <a:p>
            <a:pPr>
              <a:lnSpc>
                <a:spcPct val="107000"/>
              </a:lnSpc>
              <a:spcAft>
                <a:spcPts val="800"/>
              </a:spcAft>
            </a:pPr>
            <a:r>
              <a:rPr lang="en-US" sz="1200" dirty="0">
                <a:latin typeface="Avenir Next LT Pro" panose="020B0504020202020204" pitchFamily="34" charset="0"/>
                <a:cs typeface="Arial" panose="020B0604020202020204" pitchFamily="34" charset="0"/>
              </a:rPr>
              <a:t> </a:t>
            </a:r>
            <a:endParaRPr lang="en-NZ" sz="1200" dirty="0">
              <a:latin typeface="Avenir Next LT Pro" panose="020B0504020202020204" pitchFamily="34" charset="0"/>
              <a:cs typeface="Arial" panose="020B0604020202020204" pitchFamily="34" charset="0"/>
            </a:endParaRPr>
          </a:p>
          <a:p>
            <a:pPr fontAlgn="base"/>
            <a:r>
              <a:rPr lang="en-US" sz="1200" dirty="0">
                <a:latin typeface="Avenir Next LT Pro" panose="020B0504020202020204" pitchFamily="34" charset="0"/>
                <a:cs typeface="Arial" panose="020B0604020202020204" pitchFamily="34" charset="0"/>
              </a:rPr>
              <a:t>This symposium provides an opportunity for oral presentations of research undertaken on any topic by staff of Otago Polytechnic, Southern Institute of Technology or Ara Institute of Canterbury. Research can be co-authored with students, however the lead researcher and presenter must be a staff member. This year the symposium is again online due to uncertainty over national or institutional travel restrictions due to COVID-19. </a:t>
            </a:r>
            <a:endParaRPr lang="en-NZ" sz="1200" dirty="0">
              <a:latin typeface="Avenir Next LT Pro" panose="020B0504020202020204" pitchFamily="34" charset="0"/>
              <a:cs typeface="Arial" panose="020B0604020202020204" pitchFamily="34" charset="0"/>
            </a:endParaRPr>
          </a:p>
          <a:p>
            <a:pPr fontAlgn="base"/>
            <a:r>
              <a:rPr lang="en-NZ" sz="1200" dirty="0">
                <a:latin typeface="Avenir Next LT Pro" panose="020B0504020202020204" pitchFamily="34" charset="0"/>
                <a:cs typeface="Arial" panose="020B0604020202020204" pitchFamily="34" charset="0"/>
              </a:rPr>
              <a:t> </a:t>
            </a:r>
          </a:p>
          <a:p>
            <a:pPr fontAlgn="base"/>
            <a:r>
              <a:rPr lang="en-GB" sz="1200" dirty="0">
                <a:latin typeface="Avenir Next LT Pro" panose="020B0504020202020204" pitchFamily="34" charset="0"/>
                <a:cs typeface="Arial" panose="020B0604020202020204" pitchFamily="34" charset="0"/>
              </a:rPr>
              <a:t>We were delighted with the number of submissions. To accommodate as many as possible without resorting to multiple streams, we developed a programme with a mix of 15 and 5 minute presentations. To maximise the time available, the 15 minute presentations are live and the 5 minute presentations are pre-recorded.</a:t>
            </a:r>
            <a:endParaRPr lang="en-NZ" sz="1200" dirty="0">
              <a:latin typeface="Avenir Next LT Pro" panose="020B0504020202020204" pitchFamily="34" charset="0"/>
              <a:cs typeface="Arial" panose="020B0604020202020204" pitchFamily="34" charset="0"/>
            </a:endParaRPr>
          </a:p>
          <a:p>
            <a:pPr fontAlgn="base"/>
            <a:r>
              <a:rPr lang="en-GB" sz="1200" dirty="0">
                <a:latin typeface="Avenir Next LT Pro" panose="020B0504020202020204" pitchFamily="34" charset="0"/>
                <a:cs typeface="Arial" panose="020B0604020202020204" pitchFamily="34" charset="0"/>
              </a:rPr>
              <a:t> </a:t>
            </a:r>
            <a:endParaRPr lang="en-NZ" sz="1200" dirty="0">
              <a:latin typeface="Avenir Next LT Pro" panose="020B0504020202020204" pitchFamily="34" charset="0"/>
              <a:cs typeface="Arial" panose="020B0604020202020204" pitchFamily="34" charset="0"/>
            </a:endParaRPr>
          </a:p>
          <a:p>
            <a:pPr fontAlgn="base"/>
            <a:r>
              <a:rPr lang="en-GB" sz="1200" dirty="0">
                <a:latin typeface="Avenir Next LT Pro" panose="020B0504020202020204" pitchFamily="34" charset="0"/>
                <a:cs typeface="Arial" panose="020B0604020202020204" pitchFamily="34" charset="0"/>
              </a:rPr>
              <a:t>It is encouraging to see the broad representation of topics and of emerging and experienced researchers amongst our presentations this year. We hope you enjoy the programme.</a:t>
            </a:r>
          </a:p>
          <a:p>
            <a:pPr fontAlgn="base"/>
            <a:endParaRPr lang="en-GB" sz="1200" dirty="0">
              <a:latin typeface="Avenir Next LT Pro" panose="020B0504020202020204" pitchFamily="34" charset="0"/>
              <a:cs typeface="Arial" panose="020B0604020202020204" pitchFamily="34" charset="0"/>
            </a:endParaRPr>
          </a:p>
          <a:p>
            <a:pPr fontAlgn="base"/>
            <a:endParaRPr lang="en-NZ" sz="1200" dirty="0">
              <a:latin typeface="Avenir Next LT Pro" panose="020B0504020202020204" pitchFamily="34" charset="0"/>
              <a:cs typeface="Arial" panose="020B0604020202020204" pitchFamily="34" charset="0"/>
            </a:endParaRPr>
          </a:p>
          <a:p>
            <a:pPr fontAlgn="base"/>
            <a:r>
              <a:rPr lang="en-GB" sz="1200" dirty="0">
                <a:latin typeface="Avenir Next LT Pro" panose="020B0504020202020204" pitchFamily="34" charset="0"/>
                <a:cs typeface="Arial" panose="020B0604020202020204" pitchFamily="34" charset="0"/>
              </a:rPr>
              <a:t> </a:t>
            </a:r>
            <a:endParaRPr lang="en-NZ" sz="1200" dirty="0">
              <a:latin typeface="Avenir Next LT Pro" panose="020B0504020202020204" pitchFamily="34" charset="0"/>
              <a:cs typeface="Arial" panose="020B0604020202020204" pitchFamily="34" charset="0"/>
            </a:endParaRPr>
          </a:p>
          <a:p>
            <a:pPr fontAlgn="base"/>
            <a:r>
              <a:rPr lang="en-GB" sz="1200" dirty="0">
                <a:latin typeface="Avenir Next LT Pro" panose="020B0504020202020204" pitchFamily="34" charset="0"/>
                <a:cs typeface="Arial" panose="020B0604020202020204" pitchFamily="34" charset="0"/>
              </a:rPr>
              <a:t>2022 OPSITARA Organising Committee</a:t>
            </a:r>
            <a:endParaRPr lang="en-NZ" sz="1200" dirty="0">
              <a:latin typeface="Avenir Next LT Pro" panose="020B0504020202020204" pitchFamily="34" charset="0"/>
              <a:cs typeface="Arial" panose="020B0604020202020204" pitchFamily="34" charset="0"/>
            </a:endParaRPr>
          </a:p>
          <a:p>
            <a:pPr fontAlgn="base"/>
            <a:r>
              <a:rPr lang="en-GB" sz="1200" dirty="0">
                <a:latin typeface="Avenir Next LT Pro" panose="020B0504020202020204" pitchFamily="34" charset="0"/>
                <a:cs typeface="Arial" panose="020B0604020202020204" pitchFamily="34" charset="0"/>
              </a:rPr>
              <a:t>Jenny Aimers and Lesley Brook</a:t>
            </a:r>
            <a:endParaRPr lang="en-NZ" sz="1200" dirty="0">
              <a:latin typeface="Avenir Next LT Pro" panose="020B0504020202020204" pitchFamily="34" charset="0"/>
              <a:cs typeface="Arial" panose="020B0604020202020204" pitchFamily="34" charset="0"/>
            </a:endParaRPr>
          </a:p>
          <a:p>
            <a:endParaRPr lang="en-NZ" sz="1187" dirty="0">
              <a:latin typeface="Avenir Next LT Pro" panose="020B05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B8C70ECB-C3CA-6199-8905-8FAC96107792}"/>
              </a:ext>
            </a:extLst>
          </p:cNvPr>
          <p:cNvCxnSpPr>
            <a:cxnSpLocks/>
          </p:cNvCxnSpPr>
          <p:nvPr/>
        </p:nvCxnSpPr>
        <p:spPr>
          <a:xfrm>
            <a:off x="575250" y="371492"/>
            <a:ext cx="6987600" cy="0"/>
          </a:xfrm>
          <a:prstGeom prst="line">
            <a:avLst/>
          </a:prstGeom>
          <a:ln w="28575">
            <a:solidFill>
              <a:srgbClr val="1A2235"/>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EE64106E-F9E1-81C7-B01F-545D2F3621C8}"/>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3</a:t>
            </a:fld>
            <a:endParaRPr lang="en-NZ" dirty="0"/>
          </a:p>
        </p:txBody>
      </p:sp>
      <p:sp>
        <p:nvSpPr>
          <p:cNvPr id="10" name="Footer Placeholder 4">
            <a:extLst>
              <a:ext uri="{FF2B5EF4-FFF2-40B4-BE49-F238E27FC236}">
                <a16:creationId xmlns:a16="http://schemas.microsoft.com/office/drawing/2014/main" id="{FD414BC5-2E56-8FC6-04B2-E95EDC8AA685}"/>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3038322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276011"/>
            <a:ext cx="6580448" cy="1176051"/>
            <a:chOff x="491200" y="6799396"/>
            <a:chExt cx="6580448" cy="1176051"/>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905078"/>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Emma Fairs (</a:t>
              </a:r>
              <a:r>
                <a:rPr lang="en-NZ" sz="1050" dirty="0">
                  <a:latin typeface="Avenir Next LT Pro" panose="020B0504020202020204" pitchFamily="34" charset="0"/>
                  <a:hlinkClick r:id="rId2"/>
                </a:rPr>
                <a:t>emma.fairs@ara.ac.nz</a:t>
              </a:r>
              <a:r>
                <a:rPr lang="en-NZ" sz="1050" dirty="0">
                  <a:latin typeface="Avenir Next LT Pro" panose="020B0504020202020204" pitchFamily="34" charset="0"/>
                </a:rPr>
                <a:t>) is a registered Osteopath who has been in clinical practice in New Zealand and the UK for the last 29 years, she is currently Co - Programme Leader for the Bachelor in Musculoskeletal Health and the Post-graduate Diploma in Osteopathy at Ara Institute of Canterbury. Emma has been involved in the regulation of Osteopathy in NZ and completed a Post-graduate Diploma in Pain Management and a Masters in Health Science with Otago University.</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585768"/>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Osteopath, New Zealand, continuing professional development, competence</a:t>
              </a:r>
            </a:p>
          </p:txBody>
        </p:sp>
      </p:grpSp>
      <p:sp>
        <p:nvSpPr>
          <p:cNvPr id="17" name="Footer Placeholder 4">
            <a:extLst>
              <a:ext uri="{FF2B5EF4-FFF2-40B4-BE49-F238E27FC236}">
                <a16:creationId xmlns:a16="http://schemas.microsoft.com/office/drawing/2014/main" id="{322C89AA-FF65-D542-DA02-22EA8C96E13B}"/>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7" name="Slide Number Placeholder 5">
            <a:extLst>
              <a:ext uri="{FF2B5EF4-FFF2-40B4-BE49-F238E27FC236}">
                <a16:creationId xmlns:a16="http://schemas.microsoft.com/office/drawing/2014/main" id="{16CCC3B7-22D6-81EE-8651-8C36E77F454E}"/>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30</a:t>
            </a:fld>
            <a:endParaRPr lang="en-NZ" dirty="0"/>
          </a:p>
        </p:txBody>
      </p:sp>
      <p:sp>
        <p:nvSpPr>
          <p:cNvPr id="32" name="TextBox 31">
            <a:extLst>
              <a:ext uri="{FF2B5EF4-FFF2-40B4-BE49-F238E27FC236}">
                <a16:creationId xmlns:a16="http://schemas.microsoft.com/office/drawing/2014/main" id="{11FB78F6-33D0-D791-6DF6-C81096FD97AA}"/>
              </a:ext>
            </a:extLst>
          </p:cNvPr>
          <p:cNvSpPr txBox="1"/>
          <p:nvPr/>
        </p:nvSpPr>
        <p:spPr>
          <a:xfrm>
            <a:off x="491469" y="2253162"/>
            <a:ext cx="6580448" cy="3821261"/>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The aim of this research was to investigate the beliefs and understanding of the New Zealand osteopathic profession in relation to continuing professional development (CPD); how they decided what CPD to undertake, what they saw as the perceived benefit of completing CPD, and whether they had any barriers accessing CPD. </a:t>
            </a:r>
          </a:p>
          <a:p>
            <a:endParaRPr lang="en-NZ" sz="1100" i="0" dirty="0">
              <a:latin typeface="Avenir Next LT Pro" panose="020B0504020202020204" pitchFamily="34" charset="0"/>
            </a:endParaRPr>
          </a:p>
          <a:p>
            <a:r>
              <a:rPr lang="en-NZ" sz="1100" i="0" dirty="0">
                <a:latin typeface="Avenir Next LT Pro" panose="020B0504020202020204" pitchFamily="34" charset="0"/>
              </a:rPr>
              <a:t>A quantitative method was used to survey all registered osteopaths in New Zealand. Approval for the survey was obtained from the University of Otago Ethics Committee and the project was referred to the </a:t>
            </a:r>
            <a:r>
              <a:rPr lang="en-NZ" sz="1100" i="0" dirty="0" err="1">
                <a:latin typeface="Avenir Next LT Pro" panose="020B0504020202020204" pitchFamily="34" charset="0"/>
              </a:rPr>
              <a:t>Kāi</a:t>
            </a:r>
            <a:r>
              <a:rPr lang="en-NZ" sz="1100" i="0" dirty="0">
                <a:latin typeface="Avenir Next LT Pro" panose="020B0504020202020204" pitchFamily="34" charset="0"/>
              </a:rPr>
              <a:t> </a:t>
            </a:r>
            <a:r>
              <a:rPr lang="en-NZ" sz="1100" i="0" dirty="0" err="1">
                <a:latin typeface="Avenir Next LT Pro" panose="020B0504020202020204" pitchFamily="34" charset="0"/>
              </a:rPr>
              <a:t>Tahu</a:t>
            </a:r>
            <a:r>
              <a:rPr lang="en-NZ" sz="1100" i="0" dirty="0">
                <a:latin typeface="Avenir Next LT Pro" panose="020B0504020202020204" pitchFamily="34" charset="0"/>
              </a:rPr>
              <a:t> Research Consultation Committee, Te </a:t>
            </a:r>
            <a:r>
              <a:rPr lang="en-NZ" sz="1100" i="0" dirty="0" err="1">
                <a:latin typeface="Avenir Next LT Pro" panose="020B0504020202020204" pitchFamily="34" charset="0"/>
              </a:rPr>
              <a:t>Komiti</a:t>
            </a:r>
            <a:r>
              <a:rPr lang="en-NZ" sz="1100" i="0" dirty="0">
                <a:latin typeface="Avenir Next LT Pro" panose="020B0504020202020204" pitchFamily="34" charset="0"/>
              </a:rPr>
              <a:t> </a:t>
            </a:r>
            <a:r>
              <a:rPr lang="en-NZ" sz="1100" i="0" dirty="0" err="1">
                <a:latin typeface="Avenir Next LT Pro" panose="020B0504020202020204" pitchFamily="34" charset="0"/>
              </a:rPr>
              <a:t>Rakahau</a:t>
            </a:r>
            <a:r>
              <a:rPr lang="en-NZ" sz="1100" i="0" dirty="0">
                <a:latin typeface="Avenir Next LT Pro" panose="020B0504020202020204" pitchFamily="34" charset="0"/>
              </a:rPr>
              <a:t> ki </a:t>
            </a:r>
            <a:r>
              <a:rPr lang="en-NZ" sz="1100" i="0" dirty="0" err="1">
                <a:latin typeface="Avenir Next LT Pro" panose="020B0504020202020204" pitchFamily="34" charset="0"/>
              </a:rPr>
              <a:t>Kāi</a:t>
            </a:r>
            <a:r>
              <a:rPr lang="en-NZ" sz="1100" i="0" dirty="0">
                <a:latin typeface="Avenir Next LT Pro" panose="020B0504020202020204" pitchFamily="34" charset="0"/>
              </a:rPr>
              <a:t> </a:t>
            </a:r>
            <a:r>
              <a:rPr lang="en-NZ" sz="1100" i="0" dirty="0" err="1">
                <a:latin typeface="Avenir Next LT Pro" panose="020B0504020202020204" pitchFamily="34" charset="0"/>
              </a:rPr>
              <a:t>Tahu</a:t>
            </a:r>
            <a:r>
              <a:rPr lang="en-NZ" sz="1100" i="0" dirty="0">
                <a:latin typeface="Avenir Next LT Pro" panose="020B0504020202020204" pitchFamily="34" charset="0"/>
              </a:rPr>
              <a:t> to ensure that mana whenua were consulted appropriately.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survey was completed by 48% of all registered osteopaths. Findings demonstrated that over 82% (n=234) of respondents completed CPD because it was a requirement of recertification, but 90% (n=256) also felt motivated to complete CPD because it assisted with clinical practice and improving their knowledge, skills and attitudes. Just over half of respondents 52% (n=139) stated they chose CPD based on their clinical focus and particular interests. Practitioners believed theoretical and practical skills and communication skills improved following CPD completion. Barriers to CPD were time (n=212, 71%), cost (n=170, 59%), availability (n=213, 74%), and maintaining a work life balance (n=210, 73%).  </a:t>
            </a:r>
          </a:p>
          <a:p>
            <a:endParaRPr lang="en-NZ" sz="1100" i="0" dirty="0">
              <a:latin typeface="Avenir Next LT Pro" panose="020B0504020202020204" pitchFamily="34" charset="0"/>
            </a:endParaRPr>
          </a:p>
          <a:p>
            <a:r>
              <a:rPr lang="en-NZ" sz="1100" i="0" dirty="0">
                <a:latin typeface="Avenir Next LT Pro" panose="020B0504020202020204" pitchFamily="34" charset="0"/>
              </a:rPr>
              <a:t>Findings from this study have shown that osteopaths engaged with CPD for both legislative requirements and also personal reasons. Barriers to CPD include time, cost, availability and work-life balance and seem to be magnified for the female respondents. </a:t>
            </a:r>
          </a:p>
        </p:txBody>
      </p:sp>
      <p:sp>
        <p:nvSpPr>
          <p:cNvPr id="35" name="TextBox 34">
            <a:extLst>
              <a:ext uri="{FF2B5EF4-FFF2-40B4-BE49-F238E27FC236}">
                <a16:creationId xmlns:a16="http://schemas.microsoft.com/office/drawing/2014/main" id="{80E423AF-2F8A-CA80-A6D4-27241C16936A}"/>
              </a:ext>
            </a:extLst>
          </p:cNvPr>
          <p:cNvSpPr txBox="1"/>
          <p:nvPr/>
        </p:nvSpPr>
        <p:spPr>
          <a:xfrm>
            <a:off x="2623761" y="473314"/>
            <a:ext cx="4358591" cy="830997"/>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The New Zealand Osteopathic Profession’s Understanding of Continuing Professional Development</a:t>
            </a:r>
          </a:p>
        </p:txBody>
      </p:sp>
      <p:sp>
        <p:nvSpPr>
          <p:cNvPr id="36" name="TextBox 35">
            <a:extLst>
              <a:ext uri="{FF2B5EF4-FFF2-40B4-BE49-F238E27FC236}">
                <a16:creationId xmlns:a16="http://schemas.microsoft.com/office/drawing/2014/main" id="{D3BE1DF9-E6BA-8695-56D9-2486C3FF6D1C}"/>
              </a:ext>
            </a:extLst>
          </p:cNvPr>
          <p:cNvSpPr txBox="1"/>
          <p:nvPr/>
        </p:nvSpPr>
        <p:spPr>
          <a:xfrm>
            <a:off x="2623761" y="1430338"/>
            <a:ext cx="3972271" cy="276999"/>
          </a:xfrm>
          <a:prstGeom prst="rect">
            <a:avLst/>
          </a:prstGeom>
          <a:noFill/>
        </p:spPr>
        <p:txBody>
          <a:bodyPr wrap="square" rtlCol="0">
            <a:spAutoFit/>
          </a:bodyPr>
          <a:lstStyle/>
          <a:p>
            <a:r>
              <a:rPr lang="pt-BR" sz="1200" dirty="0">
                <a:solidFill>
                  <a:srgbClr val="383F50"/>
                </a:solidFill>
                <a:latin typeface="Avenir Next LT Pro" panose="020B0504020202020204" pitchFamily="34" charset="0"/>
                <a:cs typeface="Arial" panose="020B0604020202020204" pitchFamily="34" charset="0"/>
              </a:rPr>
              <a:t>Emma Fairs</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FE5BE70B-5777-45FD-6AB3-4E9ACFABA191}"/>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38" name="TextBox 37">
            <a:extLst>
              <a:ext uri="{FF2B5EF4-FFF2-40B4-BE49-F238E27FC236}">
                <a16:creationId xmlns:a16="http://schemas.microsoft.com/office/drawing/2014/main" id="{80FD1FE9-D315-E26B-E978-93BE274AB611}"/>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39" name="Picture 38">
            <a:extLst>
              <a:ext uri="{FF2B5EF4-FFF2-40B4-BE49-F238E27FC236}">
                <a16:creationId xmlns:a16="http://schemas.microsoft.com/office/drawing/2014/main" id="{274EAD1C-9976-98FE-16CC-5AD31511A4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spTree>
    <p:extLst>
      <p:ext uri="{BB962C8B-B14F-4D97-AF65-F5344CB8AC3E}">
        <p14:creationId xmlns:p14="http://schemas.microsoft.com/office/powerpoint/2010/main" val="2830298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398780"/>
            <a:ext cx="6580448" cy="1176051"/>
            <a:chOff x="491200" y="6799396"/>
            <a:chExt cx="6580448" cy="1176051"/>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905078"/>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Chris </a:t>
              </a:r>
              <a:r>
                <a:rPr lang="en-NZ" sz="1050" dirty="0" err="1">
                  <a:latin typeface="Avenir Next LT Pro" panose="020B0504020202020204" pitchFamily="34" charset="0"/>
                </a:rPr>
                <a:t>Fersterer</a:t>
              </a:r>
              <a:r>
                <a:rPr lang="en-NZ" sz="1050" dirty="0">
                  <a:latin typeface="Avenir Next LT Pro" panose="020B0504020202020204" pitchFamily="34" charset="0"/>
                </a:rPr>
                <a:t> (</a:t>
              </a:r>
              <a:r>
                <a:rPr lang="en-NZ" sz="1050" dirty="0">
                  <a:latin typeface="Avenir Next LT Pro" panose="020B0504020202020204" pitchFamily="34" charset="0"/>
                  <a:hlinkClick r:id="rId2"/>
                </a:rPr>
                <a:t>chrisf@op.ac.nz</a:t>
              </a:r>
              <a:r>
                <a:rPr lang="en-NZ" sz="1050" dirty="0">
                  <a:latin typeface="Avenir Next LT Pro" panose="020B0504020202020204" pitchFamily="34" charset="0"/>
                </a:rPr>
                <a:t>) is a senior lecturer in the Bachelor of Architectural Studies Programme at Otago Polytechnic. He has a background in building, ceramics, architectural technology and design with a focus on sustainability. His teaching practice includes Architectural documentation, Construction and Design. His teaching </a:t>
              </a:r>
              <a:r>
                <a:rPr lang="en-NZ" sz="1050" dirty="0" err="1">
                  <a:latin typeface="Avenir Next LT Pro" panose="020B0504020202020204" pitchFamily="34" charset="0"/>
                </a:rPr>
                <a:t>pedegogy</a:t>
              </a:r>
              <a:r>
                <a:rPr lang="en-NZ" sz="1050" dirty="0">
                  <a:latin typeface="Avenir Next LT Pro" panose="020B0504020202020204" pitchFamily="34" charset="0"/>
                </a:rPr>
                <a:t> focuses on </a:t>
              </a:r>
              <a:r>
                <a:rPr lang="en-NZ" sz="1050" dirty="0" err="1">
                  <a:latin typeface="Avenir Next LT Pro" panose="020B0504020202020204" pitchFamily="34" charset="0"/>
                </a:rPr>
                <a:t>experiencial</a:t>
              </a:r>
              <a:r>
                <a:rPr lang="en-NZ" sz="1050" dirty="0">
                  <a:latin typeface="Avenir Next LT Pro" panose="020B0504020202020204" pitchFamily="34" charset="0"/>
                </a:rPr>
                <a:t> learning </a:t>
              </a:r>
              <a:r>
                <a:rPr lang="en-NZ" sz="1050" dirty="0" err="1">
                  <a:latin typeface="Avenir Next LT Pro" panose="020B0504020202020204" pitchFamily="34" charset="0"/>
                </a:rPr>
                <a:t>opportunites</a:t>
              </a:r>
              <a:r>
                <a:rPr lang="en-NZ" sz="1050" dirty="0">
                  <a:latin typeface="Avenir Next LT Pro" panose="020B0504020202020204" pitchFamily="34" charset="0"/>
                </a:rPr>
                <a:t> through making and doing.</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54767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err="1">
                  <a:latin typeface="Avenir Next LT Pro" panose="020B0504020202020204" pitchFamily="34" charset="0"/>
                </a:rPr>
                <a:t>Pedegogy</a:t>
              </a:r>
              <a:r>
                <a:rPr lang="en-NZ" sz="1100" dirty="0">
                  <a:latin typeface="Avenir Next LT Pro" panose="020B0504020202020204" pitchFamily="34" charset="0"/>
                </a:rPr>
                <a:t>, Model making, 3D digital modelling, Architecture</a:t>
              </a: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3313430"/>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Physical modelling is a well-established tool for exploring and expressing concepts in architecture, engineering, product and other design fields. Architectural models are useful visualising tools for communicating with clients but can also help to provide clear understanding of structural relationships or systems.</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process of Physical model making that exploits contemporary construction practices, such as CNC laser cutting, use software to create a digital template. This requires the model maker to visualize the model in its various components in order to realise a physical output; the digital design is then tested through the physical model. The physical act of making the model provides learning opportunities allowing the construction process to be modelled, i.e. learning by doing as a means of understanding architectural systems or technologies.</a:t>
            </a:r>
          </a:p>
          <a:p>
            <a:endParaRPr lang="en-NZ" sz="1100" i="0" dirty="0">
              <a:latin typeface="Avenir Next LT Pro" panose="020B0504020202020204" pitchFamily="34" charset="0"/>
            </a:endParaRPr>
          </a:p>
          <a:p>
            <a:r>
              <a:rPr lang="en-NZ" sz="1100" i="0" dirty="0">
                <a:latin typeface="Avenir Next LT Pro" panose="020B0504020202020204" pitchFamily="34" charset="0"/>
              </a:rPr>
              <a:t>With the introduction of remote learning, purely digital processes offer opportunities both to pre-test vector files for physical models and to digitally model structural systems or practices.</a:t>
            </a:r>
          </a:p>
          <a:p>
            <a:endParaRPr lang="en-NZ" sz="1100" i="0" dirty="0">
              <a:latin typeface="Avenir Next LT Pro" panose="020B0504020202020204" pitchFamily="34" charset="0"/>
            </a:endParaRPr>
          </a:p>
          <a:p>
            <a:r>
              <a:rPr lang="en-NZ" sz="1100" i="0" dirty="0">
                <a:latin typeface="Avenir Next LT Pro" panose="020B0504020202020204" pitchFamily="34" charset="0"/>
              </a:rPr>
              <a:t>This presentation reflects on model making as a pedagogy for teaching construction technologies to year one learners in an architectural program and questions whether the physicality of the model is essential to an experiential learning process or if a purely digital approach can achieve similar learning outcomes.</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959787"/>
            <a:ext cx="4358591" cy="338554"/>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Model: [Educate]</a:t>
            </a: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30338"/>
            <a:ext cx="3972271" cy="276999"/>
          </a:xfrm>
          <a:prstGeom prst="rect">
            <a:avLst/>
          </a:prstGeom>
          <a:noFill/>
        </p:spPr>
        <p:txBody>
          <a:bodyPr wrap="square" rtlCol="0">
            <a:spAutoFit/>
          </a:bodyPr>
          <a:lstStyle/>
          <a:p>
            <a:r>
              <a:rPr lang="it-IT" sz="1200" dirty="0">
                <a:solidFill>
                  <a:srgbClr val="383F50"/>
                </a:solidFill>
                <a:latin typeface="Avenir Next LT Pro" panose="020B0504020202020204" pitchFamily="34" charset="0"/>
                <a:cs typeface="Arial" panose="020B0604020202020204" pitchFamily="34" charset="0"/>
              </a:rPr>
              <a:t>Chris Fersterer</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24" name="Slide Number Placeholder 7">
            <a:extLst>
              <a:ext uri="{FF2B5EF4-FFF2-40B4-BE49-F238E27FC236}">
                <a16:creationId xmlns:a16="http://schemas.microsoft.com/office/drawing/2014/main" id="{E524B9A0-F936-F601-A5FC-0FEEA04AE9F8}"/>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31</a:t>
            </a:fld>
            <a:endParaRPr lang="en-NZ" dirty="0"/>
          </a:p>
        </p:txBody>
      </p:sp>
      <p:sp>
        <p:nvSpPr>
          <p:cNvPr id="27" name="Footer Placeholder 4">
            <a:extLst>
              <a:ext uri="{FF2B5EF4-FFF2-40B4-BE49-F238E27FC236}">
                <a16:creationId xmlns:a16="http://schemas.microsoft.com/office/drawing/2014/main" id="{98E65CBB-EF7B-F902-4EAE-5C1BF759014B}"/>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1302810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23762" y="775617"/>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Design and  Implementation of a Smart Traffic Signal Control System </a:t>
            </a:r>
          </a:p>
        </p:txBody>
      </p:sp>
      <p:sp>
        <p:nvSpPr>
          <p:cNvPr id="11" name="TextBox 10">
            <a:extLst>
              <a:ext uri="{FF2B5EF4-FFF2-40B4-BE49-F238E27FC236}">
                <a16:creationId xmlns:a16="http://schemas.microsoft.com/office/drawing/2014/main" id="{6C4E3F0B-C7BF-4644-9D46-57B767A9443D}"/>
              </a:ext>
            </a:extLst>
          </p:cNvPr>
          <p:cNvSpPr txBox="1"/>
          <p:nvPr/>
        </p:nvSpPr>
        <p:spPr>
          <a:xfrm>
            <a:off x="2623762" y="1498818"/>
            <a:ext cx="3946972" cy="276999"/>
          </a:xfrm>
          <a:prstGeom prst="rect">
            <a:avLst/>
          </a:prstGeom>
          <a:noFill/>
        </p:spPr>
        <p:txBody>
          <a:bodyPr wrap="square" rtlCol="0">
            <a:spAutoFit/>
          </a:bodyPr>
          <a:lstStyle/>
          <a:p>
            <a:r>
              <a:rPr lang="sv-SE" sz="1200" dirty="0">
                <a:solidFill>
                  <a:srgbClr val="383F50"/>
                </a:solidFill>
                <a:latin typeface="Avenir Next LT Pro" panose="020B0504020202020204" pitchFamily="34" charset="0"/>
                <a:cs typeface="Arial" panose="020B0604020202020204" pitchFamily="34" charset="0"/>
              </a:rPr>
              <a:t>Carlo Gabriel and Jaime Arpasi</a:t>
            </a:r>
            <a:endParaRPr lang="en-NZ" sz="1200" dirty="0">
              <a:solidFill>
                <a:srgbClr val="383F50"/>
              </a:solidFill>
              <a:latin typeface="Avenir Next LT Pro" panose="020B05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10C945B8-B08F-F29E-2D64-C86A2DAEBFB9}"/>
              </a:ext>
            </a:extLst>
          </p:cNvPr>
          <p:cNvGrpSpPr/>
          <p:nvPr/>
        </p:nvGrpSpPr>
        <p:grpSpPr>
          <a:xfrm>
            <a:off x="551930" y="7492964"/>
            <a:ext cx="6580448" cy="1660799"/>
            <a:chOff x="491200" y="6799396"/>
            <a:chExt cx="6580448" cy="1660799"/>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1389826"/>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Carlo Gabriel (</a:t>
              </a:r>
              <a:r>
                <a:rPr lang="en-NZ" sz="1050" dirty="0">
                  <a:latin typeface="Avenir Next LT Pro" panose="020B0504020202020204" pitchFamily="34" charset="0"/>
                  <a:hlinkClick r:id="rId2"/>
                </a:rPr>
                <a:t>carlo.gabriel@sit.ac.nz</a:t>
              </a:r>
              <a:r>
                <a:rPr lang="en-NZ" sz="1050" dirty="0">
                  <a:latin typeface="Avenir Next LT Pro" panose="020B0504020202020204" pitchFamily="34" charset="0"/>
                </a:rPr>
                <a:t>) graduated from Saint Louis University. From 2016-2018, he was a Process Control Engineer. Since 2017, he has been an Engineering Educator at Southern Institute of Technology and works as Programme Manager since 2020. He published various articles and his research interests include product design, automation and engineering education.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Jaime </a:t>
              </a:r>
              <a:r>
                <a:rPr lang="en-NZ" sz="1050" dirty="0" err="1">
                  <a:latin typeface="Avenir Next LT Pro" panose="020B0504020202020204" pitchFamily="34" charset="0"/>
                </a:rPr>
                <a:t>Arpasi</a:t>
              </a:r>
              <a:r>
                <a:rPr lang="en-NZ" sz="1050" dirty="0">
                  <a:latin typeface="Avenir Next LT Pro" panose="020B0504020202020204" pitchFamily="34" charset="0"/>
                </a:rPr>
                <a:t> worked as an Operations Engineer at the Smart Tunnel Gambetta Project - Peru from 2016-2019. In 2021, he studied Graduate Diploma in Engineering Technology at SIT. Currently, he is working at NZTA as being part of the Traffic Signals Operation Team at Wellington’s Transport Operation Centre.</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551930" y="9288193"/>
            <a:ext cx="6580448" cy="704578"/>
            <a:chOff x="491200" y="5831788"/>
            <a:chExt cx="6580448" cy="704578"/>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435719"/>
            </a:xfrm>
            <a:prstGeom prst="rect">
              <a:avLst/>
            </a:prstGeom>
            <a:noFill/>
          </p:spPr>
          <p:txBody>
            <a:bodyPr wrap="square" lIns="97125" bIns="50505" rtlCol="0">
              <a:spAutoFit/>
            </a:bodyPr>
            <a:lstStyle/>
            <a:p>
              <a:r>
                <a:rPr lang="en-NZ" sz="1100" dirty="0">
                  <a:latin typeface="Avenir Next LT Pro" panose="020B0504020202020204" pitchFamily="34" charset="0"/>
                </a:rPr>
                <a:t>Traffic micro-simulation modelling, calibration, model application, analysis, smart traffic signal control system</a:t>
              </a:r>
            </a:p>
          </p:txBody>
        </p:sp>
      </p:grpSp>
      <p:pic>
        <p:nvPicPr>
          <p:cNvPr id="24" name="Picture 23" descr="Text&#10;&#10;Description automatically generated">
            <a:extLst>
              <a:ext uri="{FF2B5EF4-FFF2-40B4-BE49-F238E27FC236}">
                <a16:creationId xmlns:a16="http://schemas.microsoft.com/office/drawing/2014/main" id="{EEFA5AA4-3880-953E-8907-2C233BAF0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2467044"/>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In the last two decades, the increase of demand for transport and road traffic has caused, particularly in developing cities, signs of congestion, delays and accidents, mainly during peak hours. Hence, a multidisciplinary effort (e.g., the improvement of driving habits, the provision of better infrastructure and traffic management measures and the rationalization of the use of public roads) is needed. To propose measures that speed up vehicle flow mainly during peak hours, this project proposed the design and implementation of a smart traffic light control system to improve the vehicular circulation of Queens Drive – Layard Street. Finally, it evaluated the factors generating problems and social impact (e.g., lost man-hours, environmental pollution, and accidents) to propose strategies to improve the traffic flow and reduce the operational conflict and provide a safer environment for the community. From the analysis carried out with the VISSIM software, it was found that the proposed situation has reduced the delay and number of vehicles yet the service level remains the same as the current situation. On the other hand, it should be noted that the proposed situation includes improvements in horizontal and vertical signage, improvements that influence to avoid risks and reduce unnecessary delays.</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29" name="Footer Placeholder 4">
            <a:extLst>
              <a:ext uri="{FF2B5EF4-FFF2-40B4-BE49-F238E27FC236}">
                <a16:creationId xmlns:a16="http://schemas.microsoft.com/office/drawing/2014/main" id="{A9FAC7D5-1A15-0C54-0609-8CE6D8EC946E}"/>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30" name="Slide Number Placeholder 5">
            <a:extLst>
              <a:ext uri="{FF2B5EF4-FFF2-40B4-BE49-F238E27FC236}">
                <a16:creationId xmlns:a16="http://schemas.microsoft.com/office/drawing/2014/main" id="{567ED994-6871-DE18-738C-BDA4EBB0CEB6}"/>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32</a:t>
            </a:fld>
            <a:endParaRPr lang="en-NZ" dirty="0"/>
          </a:p>
        </p:txBody>
      </p:sp>
    </p:spTree>
    <p:extLst>
      <p:ext uri="{BB962C8B-B14F-4D97-AF65-F5344CB8AC3E}">
        <p14:creationId xmlns:p14="http://schemas.microsoft.com/office/powerpoint/2010/main" val="3198556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23762" y="775617"/>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Learning Styles and Challenges of Engineering Degree Students</a:t>
            </a:r>
          </a:p>
        </p:txBody>
      </p:sp>
      <p:sp>
        <p:nvSpPr>
          <p:cNvPr id="11" name="TextBox 10">
            <a:extLst>
              <a:ext uri="{FF2B5EF4-FFF2-40B4-BE49-F238E27FC236}">
                <a16:creationId xmlns:a16="http://schemas.microsoft.com/office/drawing/2014/main" id="{6C4E3F0B-C7BF-4644-9D46-57B767A9443D}"/>
              </a:ext>
            </a:extLst>
          </p:cNvPr>
          <p:cNvSpPr txBox="1"/>
          <p:nvPr/>
        </p:nvSpPr>
        <p:spPr>
          <a:xfrm>
            <a:off x="2623761" y="1498818"/>
            <a:ext cx="4358591" cy="276999"/>
          </a:xfrm>
          <a:prstGeom prst="rect">
            <a:avLst/>
          </a:prstGeom>
          <a:noFill/>
        </p:spPr>
        <p:txBody>
          <a:bodyPr wrap="square" rtlCol="0">
            <a:spAutoFit/>
          </a:bodyPr>
          <a:lstStyle/>
          <a:p>
            <a:r>
              <a:rPr lang="en-NZ" sz="1200" dirty="0">
                <a:solidFill>
                  <a:srgbClr val="383F50"/>
                </a:solidFill>
                <a:latin typeface="Avenir Next LT Pro" panose="020B0504020202020204" pitchFamily="34" charset="0"/>
                <a:cs typeface="Arial" panose="020B0604020202020204" pitchFamily="34" charset="0"/>
              </a:rPr>
              <a:t>Carlo Gabriel, Orland </a:t>
            </a:r>
            <a:r>
              <a:rPr lang="en-NZ" sz="1200" dirty="0" err="1">
                <a:solidFill>
                  <a:srgbClr val="383F50"/>
                </a:solidFill>
                <a:latin typeface="Avenir Next LT Pro" panose="020B0504020202020204" pitchFamily="34" charset="0"/>
                <a:cs typeface="Arial" panose="020B0604020202020204" pitchFamily="34" charset="0"/>
              </a:rPr>
              <a:t>Basas</a:t>
            </a:r>
            <a:r>
              <a:rPr lang="en-NZ" sz="1200" dirty="0">
                <a:solidFill>
                  <a:srgbClr val="383F50"/>
                </a:solidFill>
                <a:latin typeface="Avenir Next LT Pro" panose="020B0504020202020204" pitchFamily="34" charset="0"/>
                <a:cs typeface="Arial" panose="020B0604020202020204" pitchFamily="34" charset="0"/>
              </a:rPr>
              <a:t> and </a:t>
            </a:r>
            <a:r>
              <a:rPr lang="en-NZ" sz="1200" dirty="0" err="1">
                <a:solidFill>
                  <a:srgbClr val="383F50"/>
                </a:solidFill>
                <a:latin typeface="Avenir Next LT Pro" panose="020B0504020202020204" pitchFamily="34" charset="0"/>
                <a:cs typeface="Arial" panose="020B0604020202020204" pitchFamily="34" charset="0"/>
              </a:rPr>
              <a:t>Johans</a:t>
            </a:r>
            <a:r>
              <a:rPr lang="en-NZ" sz="1200" dirty="0">
                <a:solidFill>
                  <a:srgbClr val="383F50"/>
                </a:solidFill>
                <a:latin typeface="Avenir Next LT Pro" panose="020B0504020202020204" pitchFamily="34" charset="0"/>
                <a:cs typeface="Arial" panose="020B0604020202020204" pitchFamily="34" charset="0"/>
              </a:rPr>
              <a:t> Claudine </a:t>
            </a:r>
            <a:r>
              <a:rPr lang="en-NZ" sz="1200" dirty="0" err="1">
                <a:solidFill>
                  <a:srgbClr val="383F50"/>
                </a:solidFill>
                <a:latin typeface="Avenir Next LT Pro" panose="020B0504020202020204" pitchFamily="34" charset="0"/>
                <a:cs typeface="Arial" panose="020B0604020202020204" pitchFamily="34" charset="0"/>
              </a:rPr>
              <a:t>Ufano</a:t>
            </a:r>
            <a:endParaRPr lang="en-NZ" sz="1200" dirty="0">
              <a:solidFill>
                <a:srgbClr val="383F50"/>
              </a:solidFill>
              <a:latin typeface="Avenir Next LT Pro" panose="020B05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10C945B8-B08F-F29E-2D64-C86A2DAEBFB9}"/>
              </a:ext>
            </a:extLst>
          </p:cNvPr>
          <p:cNvGrpSpPr/>
          <p:nvPr/>
        </p:nvGrpSpPr>
        <p:grpSpPr>
          <a:xfrm>
            <a:off x="491200" y="6960531"/>
            <a:ext cx="6580448" cy="2307130"/>
            <a:chOff x="491200" y="6799396"/>
            <a:chExt cx="6580448" cy="2307130"/>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2036157"/>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Carlo Gabriel (</a:t>
              </a:r>
              <a:r>
                <a:rPr lang="en-NZ" sz="1050" dirty="0">
                  <a:latin typeface="Avenir Next LT Pro" panose="020B0504020202020204" pitchFamily="34" charset="0"/>
                  <a:hlinkClick r:id="rId2"/>
                </a:rPr>
                <a:t>carlo.gabriel@sit.ac.nz</a:t>
              </a:r>
              <a:r>
                <a:rPr lang="en-NZ" sz="1050" dirty="0">
                  <a:latin typeface="Avenir Next LT Pro" panose="020B0504020202020204" pitchFamily="34" charset="0"/>
                </a:rPr>
                <a:t>) graduated from Saint Louis University. From 2016-2018, he was a Process Control Engineer. Since 2017, he has been an Engineering Educator at Southern Institute of Technology and works as Programme Manager since 2020. He published various articles and his research interests include product design, automation and engineering education.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Orland </a:t>
              </a:r>
              <a:r>
                <a:rPr lang="en-NZ" sz="1050" dirty="0" err="1">
                  <a:latin typeface="Avenir Next LT Pro" panose="020B0504020202020204" pitchFamily="34" charset="0"/>
                </a:rPr>
                <a:t>Basas</a:t>
              </a:r>
              <a:r>
                <a:rPr lang="en-NZ" sz="1050" dirty="0">
                  <a:latin typeface="Avenir Next LT Pro" panose="020B0504020202020204" pitchFamily="34" charset="0"/>
                </a:rPr>
                <a:t> is an IT Tutor in the School of Computing at the Southern Institute of Technology where he has been a faculty member since 2019. He earned a Master’s degree in Engineering at Mapua University. His research interest lies in the area of network security and educational correlational research.</a:t>
              </a:r>
            </a:p>
            <a:p>
              <a:pPr defTabSz="6198466"/>
              <a:endParaRPr lang="en-NZ" sz="1050" dirty="0">
                <a:latin typeface="Avenir Next LT Pro" panose="020B0504020202020204" pitchFamily="34" charset="0"/>
              </a:endParaRPr>
            </a:p>
            <a:p>
              <a:pPr defTabSz="6198466"/>
              <a:r>
                <a:rPr lang="en-NZ" sz="1050" dirty="0" err="1">
                  <a:latin typeface="Avenir Next LT Pro" panose="020B0504020202020204" pitchFamily="34" charset="0"/>
                </a:rPr>
                <a:t>Johans</a:t>
              </a:r>
              <a:r>
                <a:rPr lang="en-NZ" sz="1050" dirty="0">
                  <a:latin typeface="Avenir Next LT Pro" panose="020B0504020202020204" pitchFamily="34" charset="0"/>
                </a:rPr>
                <a:t> </a:t>
              </a:r>
              <a:r>
                <a:rPr lang="en-NZ" sz="1050" dirty="0" err="1">
                  <a:latin typeface="Avenir Next LT Pro" panose="020B0504020202020204" pitchFamily="34" charset="0"/>
                </a:rPr>
                <a:t>Ufano</a:t>
              </a:r>
              <a:r>
                <a:rPr lang="en-NZ" sz="1050" dirty="0">
                  <a:latin typeface="Avenir Next LT Pro" panose="020B0504020202020204" pitchFamily="34" charset="0"/>
                </a:rPr>
                <a:t> completed her B.S. in Chemical Engineering at University of the Philippines-Los </a:t>
              </a:r>
              <a:r>
                <a:rPr lang="en-NZ" sz="1050" dirty="0" err="1">
                  <a:latin typeface="Avenir Next LT Pro" panose="020B0504020202020204" pitchFamily="34" charset="0"/>
                </a:rPr>
                <a:t>Banos</a:t>
              </a:r>
              <a:r>
                <a:rPr lang="en-NZ" sz="1050" dirty="0">
                  <a:latin typeface="Avenir Next LT Pro" panose="020B0504020202020204" pitchFamily="34" charset="0"/>
                </a:rPr>
                <a:t>. She also finished Graduate Diploma in Environmental Management at SIT. She is currently working as Process Control Engineer at New Zealand's Aluminium Smelter Ltd  while teaching engineering courses at SIT.</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376223"/>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Learning styles, learning challenges, socio-demographic profile, engineering students</a:t>
              </a:r>
            </a:p>
          </p:txBody>
        </p:sp>
      </p:grpSp>
      <p:pic>
        <p:nvPicPr>
          <p:cNvPr id="24" name="Picture 23" descr="Text&#10;&#10;Description automatically generated">
            <a:extLst>
              <a:ext uri="{FF2B5EF4-FFF2-40B4-BE49-F238E27FC236}">
                <a16:creationId xmlns:a16="http://schemas.microsoft.com/office/drawing/2014/main" id="{EEFA5AA4-3880-953E-8907-2C233BAF0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2805598"/>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Learners preferentially process information and experiences in several ways. A proof to this is that learners have different learning style preference and experience various challenges based on their rich and pluralistic backgrounds.   Employing the quantitative and qualitative research methods, the present study aims to determine the learning styles and challenges of engineering students enrolled in an institution of higher learning in Invercargill, New Zealand. The quantitative part was used to determine the participants’ learning styles and their relationship and difference based on their demographics. Qualitative method was utilized in coming up with an inventory of the participants’ learning challenges, and in determining differences in learning challenges based on their demographics. Results show that there were more participants who have well-balanced preference in all the four dimensions (i.e., Active-Reflective, Sensing-Intuitive, Visual-Verbal, and Sequential-Global) of Felder and </a:t>
            </a:r>
            <a:r>
              <a:rPr lang="en-NZ" sz="1100" i="0" dirty="0" err="1">
                <a:latin typeface="Avenir Next LT Pro" panose="020B0504020202020204" pitchFamily="34" charset="0"/>
              </a:rPr>
              <a:t>Soloman’s</a:t>
            </a:r>
            <a:r>
              <a:rPr lang="en-NZ" sz="1100" i="0" dirty="0">
                <a:latin typeface="Avenir Next LT Pro" panose="020B0504020202020204" pitchFamily="34" charset="0"/>
              </a:rPr>
              <a:t> Inventory of Learning Styles (ILS). Inferential analysis reveals that there is gender difference on participants’ learning styles specifically in the Visual-Verbal dimension. Further, among the four dimensions, two dimensions (i.e., Sequential-Global, Active-Reflective) have established significant relationship with each other. From the qualitative analysis, participants’ challenges emanating from their course, tutors, culture and themselves were identified. Finally, difference on the learning challenges was </a:t>
            </a:r>
            <a:r>
              <a:rPr lang="en-NZ" sz="1100" i="0" dirty="0" err="1">
                <a:latin typeface="Avenir Next LT Pro" panose="020B0504020202020204" pitchFamily="34" charset="0"/>
              </a:rPr>
              <a:t>analyzed</a:t>
            </a:r>
            <a:r>
              <a:rPr lang="en-NZ" sz="1100" i="0" dirty="0">
                <a:latin typeface="Avenir Next LT Pro" panose="020B0504020202020204" pitchFamily="34" charset="0"/>
              </a:rPr>
              <a:t> and discussed qualitatively. </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29" name="Slide Number Placeholder 7">
            <a:extLst>
              <a:ext uri="{FF2B5EF4-FFF2-40B4-BE49-F238E27FC236}">
                <a16:creationId xmlns:a16="http://schemas.microsoft.com/office/drawing/2014/main" id="{98FC6B41-C6C6-54E5-CC3E-8FC9FB777074}"/>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33</a:t>
            </a:fld>
            <a:endParaRPr lang="en-NZ" dirty="0"/>
          </a:p>
        </p:txBody>
      </p:sp>
      <p:sp>
        <p:nvSpPr>
          <p:cNvPr id="30" name="Footer Placeholder 4">
            <a:extLst>
              <a:ext uri="{FF2B5EF4-FFF2-40B4-BE49-F238E27FC236}">
                <a16:creationId xmlns:a16="http://schemas.microsoft.com/office/drawing/2014/main" id="{D83CC24E-565B-6EC3-693D-F5BECF82F45D}"/>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149849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9536538"/>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Gamification, Bank Credit card Reward points, Engagement, Satisfaction, Intention</a:t>
              </a: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3651984"/>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The strategy of integrating game design into non-game businesses to improve customer involvement and engagement has received much attention in recent times. The objective of this study is to investigate the effects of the gamification on bank customers behaviour when using credit cards. Banks adopt gamification strategies by offering reward points/benefits for customer credit card transactions, to improve the levels of customer engagement, satisfaction, and intentions to use of the credit card usage.</a:t>
            </a:r>
          </a:p>
          <a:p>
            <a:endParaRPr lang="en-NZ" sz="1100" i="0" dirty="0">
              <a:latin typeface="Avenir Next LT Pro" panose="020B0504020202020204" pitchFamily="34" charset="0"/>
            </a:endParaRPr>
          </a:p>
          <a:p>
            <a:r>
              <a:rPr lang="en-NZ" sz="1100" i="0" dirty="0">
                <a:latin typeface="Avenir Next LT Pro" panose="020B0504020202020204" pitchFamily="34" charset="0"/>
              </a:rPr>
              <a:t>To investigate the hypotheses that gamification influences engagement, satisfaction, and intention on customer purchasing behaviours when using credit cards, a quasi-experimental research design was adopted to investigate this issue.  The study adopted an online questionnaire and enlisted 88 participants throughout New Zealand using a convenience sampling approach. Ethics approval for primary data collection was granted by the Ethics Committee of OPAIC for this study.</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relationship between gamification and each of the three outcome variables were analysed by independent t-tests. The findings of the quasi experiments show that higher reward points in gamification have a positive influence on customer engagement and satisfaction on bank customers when using credit card transactions. This  findings contribute to the field of gamification research and encourages banks to innovate on  how they might  improve the customer purchase experiences by embedding game element strategies for marketing of bank products and services. Further research could be undertaken to determine how much banks and other financial institutions profit by implementing gamification into their products and services.</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473846"/>
            <a:ext cx="4358591" cy="830997"/>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Effects of Gamification Mechanisms on the Behaviour of Bank Customers Using Credit Cards </a:t>
            </a: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30338"/>
            <a:ext cx="3972271" cy="276999"/>
          </a:xfrm>
          <a:prstGeom prst="rect">
            <a:avLst/>
          </a:prstGeom>
          <a:noFill/>
        </p:spPr>
        <p:txBody>
          <a:bodyPr wrap="square" rtlCol="0">
            <a:spAutoFit/>
          </a:bodyPr>
          <a:lstStyle/>
          <a:p>
            <a:r>
              <a:rPr lang="it-IT" sz="1200" dirty="0">
                <a:solidFill>
                  <a:srgbClr val="383F50"/>
                </a:solidFill>
                <a:latin typeface="Avenir Next LT Pro" panose="020B0504020202020204" pitchFamily="34" charset="0"/>
                <a:cs typeface="Arial" panose="020B0604020202020204" pitchFamily="34" charset="0"/>
              </a:rPr>
              <a:t>Prabesh Gautam, Edwin Rajah and Shafiq Alam</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3" name="Group 2">
            <a:extLst>
              <a:ext uri="{FF2B5EF4-FFF2-40B4-BE49-F238E27FC236}">
                <a16:creationId xmlns:a16="http://schemas.microsoft.com/office/drawing/2014/main" id="{01345994-8994-9862-CBB6-6EAF38F9307C}"/>
              </a:ext>
            </a:extLst>
          </p:cNvPr>
          <p:cNvGrpSpPr/>
          <p:nvPr/>
        </p:nvGrpSpPr>
        <p:grpSpPr>
          <a:xfrm>
            <a:off x="491200" y="6933395"/>
            <a:ext cx="6580448" cy="2468713"/>
            <a:chOff x="491200" y="6481978"/>
            <a:chExt cx="6580448" cy="2468713"/>
          </a:xfrm>
        </p:grpSpPr>
        <p:grpSp>
          <p:nvGrpSpPr>
            <p:cNvPr id="2" name="Group 1">
              <a:extLst>
                <a:ext uri="{FF2B5EF4-FFF2-40B4-BE49-F238E27FC236}">
                  <a16:creationId xmlns:a16="http://schemas.microsoft.com/office/drawing/2014/main" id="{DFB5D25C-CEB9-77BF-D655-5066DB40CB3C}"/>
                </a:ext>
              </a:extLst>
            </p:cNvPr>
            <p:cNvGrpSpPr/>
            <p:nvPr/>
          </p:nvGrpSpPr>
          <p:grpSpPr>
            <a:xfrm>
              <a:off x="491200" y="6481978"/>
              <a:ext cx="6580448" cy="2468713"/>
              <a:chOff x="491200" y="7556925"/>
              <a:chExt cx="6580448" cy="2468713"/>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7556925"/>
                <a:ext cx="6580448" cy="2468713"/>
                <a:chOff x="491200" y="6799396"/>
                <a:chExt cx="6580448" cy="2468713"/>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2197740"/>
                </a:xfrm>
                <a:prstGeom prst="rect">
                  <a:avLst/>
                </a:prstGeom>
                <a:noFill/>
              </p:spPr>
              <p:txBody>
                <a:bodyPr wrap="square" lIns="97125" bIns="50505" rtlCol="0">
                  <a:spAutoFit/>
                </a:bodyPr>
                <a:lstStyle/>
                <a:p>
                  <a:pPr defTabSz="6198466"/>
                  <a:r>
                    <a:rPr lang="en-NZ" sz="1050" dirty="0" err="1">
                      <a:latin typeface="Avenir Next LT Pro" panose="020B0504020202020204" pitchFamily="34" charset="0"/>
                    </a:rPr>
                    <a:t>Prabesh</a:t>
                  </a:r>
                  <a:r>
                    <a:rPr lang="en-NZ" sz="1050" dirty="0">
                      <a:latin typeface="Avenir Next LT Pro" panose="020B0504020202020204" pitchFamily="34" charset="0"/>
                    </a:rPr>
                    <a:t> Gautam is currently a student in the Master of Applied Management at Otago Polytechnic International Campus, Auckland, and undertaking research thesis on gamification in the NZ banking industry.</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Dr Edwin Rajah (      </a:t>
                  </a:r>
                  <a:r>
                    <a:rPr lang="en-NZ" sz="1050" dirty="0">
                      <a:latin typeface="Avenir Next LT Pro" panose="020B0504020202020204" pitchFamily="34" charset="0"/>
                      <a:hlinkClick r:id="rId3"/>
                    </a:rPr>
                    <a:t>0000-0002-6336-5045</a:t>
                  </a:r>
                  <a:r>
                    <a:rPr lang="en-NZ" sz="1050" dirty="0">
                      <a:latin typeface="Avenir Next LT Pro" panose="020B0504020202020204" pitchFamily="34" charset="0"/>
                    </a:rPr>
                    <a:t>) (</a:t>
                  </a:r>
                  <a:r>
                    <a:rPr lang="en-NZ" sz="1050" dirty="0">
                      <a:latin typeface="Avenir Next LT Pro" panose="020B0504020202020204" pitchFamily="34" charset="0"/>
                      <a:hlinkClick r:id="rId4"/>
                    </a:rPr>
                    <a:t>edwin.rajah@op.ac.nz</a:t>
                  </a:r>
                  <a:r>
                    <a:rPr lang="en-NZ" sz="1050" dirty="0">
                      <a:latin typeface="Avenir Next LT Pro" panose="020B0504020202020204" pitchFamily="34" charset="0"/>
                    </a:rPr>
                    <a:t>) is a Principal Lecturer at Otago Polytechnic Auckland International Campus (OPAIC) teaching Digital Marketing, Innovation and Entrepreneurship and supervising postgraduate projects and thesis research. His research interests are in the areas of marketing strategy, digital marketing, innovation, and learner engagement.</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Dr Shafiq </a:t>
                  </a:r>
                  <a:r>
                    <a:rPr lang="en-NZ" sz="1050" dirty="0" err="1">
                      <a:latin typeface="Avenir Next LT Pro" panose="020B0504020202020204" pitchFamily="34" charset="0"/>
                    </a:rPr>
                    <a:t>Alam’s</a:t>
                  </a:r>
                  <a:r>
                    <a:rPr lang="en-NZ" sz="1050" dirty="0">
                      <a:latin typeface="Avenir Next LT Pro" panose="020B0504020202020204" pitchFamily="34" charset="0"/>
                    </a:rPr>
                    <a:t> (      </a:t>
                  </a:r>
                  <a:r>
                    <a:rPr lang="en-NZ" sz="1050" dirty="0">
                      <a:latin typeface="Avenir Next LT Pro" panose="020B0504020202020204" pitchFamily="34" charset="0"/>
                      <a:hlinkClick r:id="rId5"/>
                    </a:rPr>
                    <a:t>0000-0002-9566-8040</a:t>
                  </a:r>
                  <a:r>
                    <a:rPr lang="en-NZ" sz="1050" dirty="0">
                      <a:latin typeface="Avenir Next LT Pro" panose="020B0504020202020204" pitchFamily="34" charset="0"/>
                    </a:rPr>
                    <a:t>) PhD thesis “Swarms, Clustering, and Recommender Systems” was awarded the Department’s Best PhD thesis award for 2012-2013. Dr Shafiq's current research areas include detecting Risks in Recommender systems, security of recommender systems, shilling and fraud detection in recommender systems, data mining, web usage mining, and big data.</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pic>
            <p:nvPicPr>
              <p:cNvPr id="18" name="Picture 17" descr="Icon&#10;&#10;Description automatically generated">
                <a:extLst>
                  <a:ext uri="{FF2B5EF4-FFF2-40B4-BE49-F238E27FC236}">
                    <a16:creationId xmlns:a16="http://schemas.microsoft.com/office/drawing/2014/main" id="{FFE65451-1130-D3E7-AEA0-1970D2E959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2649" y="9290494"/>
                <a:ext cx="180000" cy="180000"/>
              </a:xfrm>
              <a:prstGeom prst="rect">
                <a:avLst/>
              </a:prstGeom>
            </p:spPr>
          </p:pic>
        </p:grpSp>
        <p:pic>
          <p:nvPicPr>
            <p:cNvPr id="23" name="Picture 22" descr="Icon&#10;&#10;Description automatically generated">
              <a:extLst>
                <a:ext uri="{FF2B5EF4-FFF2-40B4-BE49-F238E27FC236}">
                  <a16:creationId xmlns:a16="http://schemas.microsoft.com/office/drawing/2014/main" id="{ABBD299C-C80A-B41E-1193-A280332CF9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0751" y="7418927"/>
              <a:ext cx="180000" cy="180000"/>
            </a:xfrm>
            <a:prstGeom prst="rect">
              <a:avLst/>
            </a:prstGeom>
          </p:spPr>
        </p:pic>
      </p:grpSp>
      <p:sp>
        <p:nvSpPr>
          <p:cNvPr id="36" name="Footer Placeholder 4">
            <a:extLst>
              <a:ext uri="{FF2B5EF4-FFF2-40B4-BE49-F238E27FC236}">
                <a16:creationId xmlns:a16="http://schemas.microsoft.com/office/drawing/2014/main" id="{4261F697-E9F6-315B-7AD3-FC91CEDED625}"/>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37" name="Slide Number Placeholder 5">
            <a:extLst>
              <a:ext uri="{FF2B5EF4-FFF2-40B4-BE49-F238E27FC236}">
                <a16:creationId xmlns:a16="http://schemas.microsoft.com/office/drawing/2014/main" id="{FAF876D2-C2C7-3C67-AC00-9991C78456E0}"/>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34</a:t>
            </a:fld>
            <a:endParaRPr lang="en-NZ" dirty="0"/>
          </a:p>
        </p:txBody>
      </p:sp>
    </p:spTree>
    <p:extLst>
      <p:ext uri="{BB962C8B-B14F-4D97-AF65-F5344CB8AC3E}">
        <p14:creationId xmlns:p14="http://schemas.microsoft.com/office/powerpoint/2010/main" val="2637296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1" y="8589041"/>
            <a:ext cx="6580448" cy="852886"/>
            <a:chOff x="491200" y="6799396"/>
            <a:chExt cx="6580448" cy="852886"/>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581913"/>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Wayne Green (</a:t>
              </a:r>
              <a:r>
                <a:rPr lang="en-NZ" sz="1050" dirty="0">
                  <a:latin typeface="Avenir Next LT Pro" panose="020B0504020202020204" pitchFamily="34" charset="0"/>
                  <a:hlinkClick r:id="rId2"/>
                </a:rPr>
                <a:t>wayne.green@op.ac.nz</a:t>
              </a:r>
              <a:r>
                <a:rPr lang="en-NZ" sz="1050" dirty="0">
                  <a:latin typeface="Avenir Next LT Pro" panose="020B0504020202020204" pitchFamily="34" charset="0"/>
                </a:rPr>
                <a:t>) is a Bachelor of Social Services Lecturer, Career </a:t>
              </a:r>
              <a:r>
                <a:rPr lang="en-NZ" sz="1050" dirty="0" err="1">
                  <a:latin typeface="Avenir Next LT Pro" panose="020B0504020202020204" pitchFamily="34" charset="0"/>
                </a:rPr>
                <a:t>Practice.He</a:t>
              </a:r>
              <a:r>
                <a:rPr lang="en-NZ" sz="1050" dirty="0">
                  <a:latin typeface="Avenir Next LT Pro" panose="020B0504020202020204" pitchFamily="34" charset="0"/>
                </a:rPr>
                <a:t> has previously been a Tertiary Careers Advisor (Otago Polytech), at risk youth worker (Youth Service), and primary teacher (relief work at various Dunedin schools).</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2" y="9545500"/>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Community based model</a:t>
              </a: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4159815"/>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He Ara Mahi </a:t>
            </a:r>
            <a:r>
              <a:rPr lang="en-NZ" sz="1100" i="0" dirty="0" err="1">
                <a:latin typeface="Avenir Next LT Pro" panose="020B0504020202020204" pitchFamily="34" charset="0"/>
              </a:rPr>
              <a:t>Tahi</a:t>
            </a:r>
            <a:r>
              <a:rPr lang="en-NZ" sz="1100" i="0" dirty="0">
                <a:latin typeface="Avenir Next LT Pro" panose="020B0504020202020204" pitchFamily="34" charset="0"/>
              </a:rPr>
              <a:t> for Career Practice – building on Mason Durie’s 3 W’s </a:t>
            </a:r>
          </a:p>
          <a:p>
            <a:endParaRPr lang="en-NZ" sz="1100" i="0" dirty="0">
              <a:latin typeface="Avenir Next LT Pro" panose="020B0504020202020204" pitchFamily="34" charset="0"/>
            </a:endParaRPr>
          </a:p>
          <a:p>
            <a:r>
              <a:rPr lang="en-NZ" sz="1100" i="0" dirty="0" err="1">
                <a:latin typeface="Avenir Next LT Pro" panose="020B0504020202020204" pitchFamily="34" charset="0"/>
              </a:rPr>
              <a:t>Whakapiri</a:t>
            </a:r>
            <a:r>
              <a:rPr lang="en-NZ" sz="1100" i="0" dirty="0">
                <a:latin typeface="Avenir Next LT Pro" panose="020B0504020202020204" pitchFamily="34" charset="0"/>
              </a:rPr>
              <a:t>/</a:t>
            </a:r>
            <a:r>
              <a:rPr lang="en-NZ" sz="1100" i="0" dirty="0" err="1">
                <a:latin typeface="Avenir Next LT Pro" panose="020B0504020202020204" pitchFamily="34" charset="0"/>
              </a:rPr>
              <a:t>Whakamārama</a:t>
            </a:r>
            <a:r>
              <a:rPr lang="en-NZ" sz="1100" i="0" dirty="0">
                <a:latin typeface="Avenir Next LT Pro" panose="020B0504020202020204" pitchFamily="34" charset="0"/>
              </a:rPr>
              <a:t>/</a:t>
            </a:r>
            <a:r>
              <a:rPr lang="en-NZ" sz="1100" i="0" dirty="0" err="1">
                <a:latin typeface="Avenir Next LT Pro" panose="020B0504020202020204" pitchFamily="34" charset="0"/>
              </a:rPr>
              <a:t>Whakamana</a:t>
            </a:r>
            <a:endParaRPr lang="en-NZ" sz="1100" i="0" dirty="0">
              <a:latin typeface="Avenir Next LT Pro" panose="020B0504020202020204" pitchFamily="34" charset="0"/>
            </a:endParaRPr>
          </a:p>
          <a:p>
            <a:endParaRPr lang="en-NZ" sz="1100" i="0" dirty="0">
              <a:latin typeface="Avenir Next LT Pro" panose="020B0504020202020204" pitchFamily="34" charset="0"/>
            </a:endParaRPr>
          </a:p>
          <a:p>
            <a:r>
              <a:rPr lang="en-NZ" sz="1100" i="0" dirty="0">
                <a:latin typeface="Avenir Next LT Pro" panose="020B0504020202020204" pitchFamily="34" charset="0"/>
              </a:rPr>
              <a:t>The aim of this presentation is to show informed reflection on using Mason Durie’s 3 W’s in practice and comparing with HAMT (He Ara Mahi </a:t>
            </a:r>
            <a:r>
              <a:rPr lang="en-NZ" sz="1100" i="0" dirty="0" err="1">
                <a:latin typeface="Avenir Next LT Pro" panose="020B0504020202020204" pitchFamily="34" charset="0"/>
              </a:rPr>
              <a:t>Tahi</a:t>
            </a:r>
            <a:r>
              <a:rPr lang="en-NZ" sz="1100" i="0" dirty="0">
                <a:latin typeface="Avenir Next LT Pro" panose="020B0504020202020204" pitchFamily="34" charset="0"/>
              </a:rPr>
              <a:t>) on application with a career practice and teaching practice lens. </a:t>
            </a:r>
          </a:p>
          <a:p>
            <a:endParaRPr lang="en-NZ" sz="1100" i="0" dirty="0">
              <a:latin typeface="Avenir Next LT Pro" panose="020B0504020202020204" pitchFamily="34" charset="0"/>
            </a:endParaRPr>
          </a:p>
          <a:p>
            <a:r>
              <a:rPr lang="en-NZ" sz="1100" i="0" dirty="0">
                <a:latin typeface="Avenir Next LT Pro" panose="020B0504020202020204" pitchFamily="34" charset="0"/>
              </a:rPr>
              <a:t>I looked at my existing knowledge and implementation and investigated further application ideas. I located HAMT which detailed and provided further insight into the current model I have used. Also, discussing this model with other career practitioners and how they might see it working. Consultation with Māori colleagues about Māori perspectives – after all it is a Māori model!</a:t>
            </a:r>
          </a:p>
          <a:p>
            <a:endParaRPr lang="en-NZ" sz="1100" i="0" dirty="0">
              <a:latin typeface="Avenir Next LT Pro" panose="020B0504020202020204" pitchFamily="34" charset="0"/>
            </a:endParaRPr>
          </a:p>
          <a:p>
            <a:r>
              <a:rPr lang="en-NZ" sz="1100" i="0" dirty="0">
                <a:latin typeface="Avenir Next LT Pro" panose="020B0504020202020204" pitchFamily="34" charset="0"/>
              </a:rPr>
              <a:t>HAMT is an extension of the 3 W’s model. The previous model has value in that it demonstrates working with an individual and that it can help sequence a session, clarify approaches, incorporate approaches and is very clear in the mind of the practitioner. After investigation, the second model included many more dynamics and clarity for practice. This model has not just the individual at the centre. It recognises that the individual is connected to family/whanau, community, support workers as an increasing or widening net/circle. This demonstrates to the client the opportunities and resources that are available – also possibly the ‘barriers’ faced in accessing supports.</a:t>
            </a:r>
          </a:p>
          <a:p>
            <a:endParaRPr lang="en-NZ" sz="1100" i="0" dirty="0">
              <a:latin typeface="Avenir Next LT Pro" panose="020B0504020202020204" pitchFamily="34" charset="0"/>
            </a:endParaRPr>
          </a:p>
          <a:p>
            <a:r>
              <a:rPr lang="en-NZ" sz="1100" i="0" dirty="0">
                <a:latin typeface="Avenir Next LT Pro" panose="020B0504020202020204" pitchFamily="34" charset="0"/>
              </a:rPr>
              <a:t>Person centred models are valuable but community centred models represent a more holistic view of the client. This will widen practice and illustrate that networking/building communities are imperative combined with building and maintaining positive relationships.</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996352"/>
            <a:ext cx="4358591" cy="338554"/>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Researching He Ara Mahi </a:t>
            </a:r>
            <a:r>
              <a:rPr lang="en-NZ" sz="1600" b="0" kern="1200" dirty="0" err="1">
                <a:latin typeface="Avenir Next LT Pro" panose="020B0504020202020204" pitchFamily="34" charset="0"/>
                <a:ea typeface="+mn-ea"/>
                <a:cs typeface="Arial" panose="020B0604020202020204" pitchFamily="34" charset="0"/>
              </a:rPr>
              <a:t>Tahi</a:t>
            </a:r>
            <a:r>
              <a:rPr lang="en-NZ" sz="1600" b="0" kern="1200" dirty="0">
                <a:latin typeface="Avenir Next LT Pro" panose="020B0504020202020204" pitchFamily="34" charset="0"/>
                <a:ea typeface="+mn-ea"/>
                <a:cs typeface="Arial" panose="020B0604020202020204" pitchFamily="34" charset="0"/>
              </a:rPr>
              <a:t> </a:t>
            </a: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30338"/>
            <a:ext cx="3972271" cy="276999"/>
          </a:xfrm>
          <a:prstGeom prst="rect">
            <a:avLst/>
          </a:prstGeom>
          <a:noFill/>
        </p:spPr>
        <p:txBody>
          <a:bodyPr wrap="square" rtlCol="0">
            <a:spAutoFit/>
          </a:bodyPr>
          <a:lstStyle/>
          <a:p>
            <a:r>
              <a:rPr lang="it-IT" sz="1200" dirty="0">
                <a:solidFill>
                  <a:srgbClr val="383F50"/>
                </a:solidFill>
                <a:latin typeface="Avenir Next LT Pro" panose="020B0504020202020204" pitchFamily="34" charset="0"/>
                <a:cs typeface="Arial" panose="020B0604020202020204" pitchFamily="34" charset="0"/>
              </a:rPr>
              <a:t>Wayne Green</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24" name="Slide Number Placeholder 7">
            <a:extLst>
              <a:ext uri="{FF2B5EF4-FFF2-40B4-BE49-F238E27FC236}">
                <a16:creationId xmlns:a16="http://schemas.microsoft.com/office/drawing/2014/main" id="{C5A9873F-5382-1DDF-5DD7-3AA5C26338B6}"/>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35</a:t>
            </a:fld>
            <a:endParaRPr lang="en-NZ" dirty="0"/>
          </a:p>
        </p:txBody>
      </p:sp>
      <p:sp>
        <p:nvSpPr>
          <p:cNvPr id="27" name="Footer Placeholder 4">
            <a:extLst>
              <a:ext uri="{FF2B5EF4-FFF2-40B4-BE49-F238E27FC236}">
                <a16:creationId xmlns:a16="http://schemas.microsoft.com/office/drawing/2014/main" id="{8D8B3D1D-13FD-7FEA-3A23-7C4471058196}"/>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594926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22746" y="525076"/>
            <a:ext cx="4358591" cy="830997"/>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Curating the Self-Sustainable Website/Mobile Application Idea for Building Online Passive Income Streams </a:t>
            </a:r>
          </a:p>
        </p:txBody>
      </p:sp>
      <p:sp>
        <p:nvSpPr>
          <p:cNvPr id="11" name="TextBox 10">
            <a:extLst>
              <a:ext uri="{FF2B5EF4-FFF2-40B4-BE49-F238E27FC236}">
                <a16:creationId xmlns:a16="http://schemas.microsoft.com/office/drawing/2014/main" id="{6C4E3F0B-C7BF-4644-9D46-57B767A9443D}"/>
              </a:ext>
            </a:extLst>
          </p:cNvPr>
          <p:cNvSpPr txBox="1"/>
          <p:nvPr/>
        </p:nvSpPr>
        <p:spPr>
          <a:xfrm>
            <a:off x="2622747" y="1459204"/>
            <a:ext cx="4358591" cy="276999"/>
          </a:xfrm>
          <a:prstGeom prst="rect">
            <a:avLst/>
          </a:prstGeom>
          <a:noFill/>
        </p:spPr>
        <p:txBody>
          <a:bodyPr wrap="square" rtlCol="0">
            <a:spAutoFit/>
          </a:bodyPr>
          <a:lstStyle/>
          <a:p>
            <a:r>
              <a:rPr lang="en-NZ" sz="1200" dirty="0">
                <a:solidFill>
                  <a:srgbClr val="383F50"/>
                </a:solidFill>
                <a:latin typeface="Avenir Next LT Pro" panose="020B0504020202020204" pitchFamily="34" charset="0"/>
                <a:cs typeface="Arial" panose="020B0604020202020204" pitchFamily="34" charset="0"/>
              </a:rPr>
              <a:t>Paulette Halstead, Naveed </a:t>
            </a:r>
            <a:r>
              <a:rPr lang="en-NZ" sz="1200" dirty="0" err="1">
                <a:solidFill>
                  <a:srgbClr val="383F50"/>
                </a:solidFill>
                <a:latin typeface="Avenir Next LT Pro" panose="020B0504020202020204" pitchFamily="34" charset="0"/>
                <a:cs typeface="Arial" panose="020B0604020202020204" pitchFamily="34" charset="0"/>
              </a:rPr>
              <a:t>ur</a:t>
            </a:r>
            <a:r>
              <a:rPr lang="en-NZ" sz="1200" dirty="0">
                <a:solidFill>
                  <a:srgbClr val="383F50"/>
                </a:solidFill>
                <a:latin typeface="Avenir Next LT Pro" panose="020B0504020202020204" pitchFamily="34" charset="0"/>
                <a:cs typeface="Arial" panose="020B0604020202020204" pitchFamily="34" charset="0"/>
              </a:rPr>
              <a:t> Rehman and Max Yap</a:t>
            </a:r>
          </a:p>
        </p:txBody>
      </p:sp>
      <p:grpSp>
        <p:nvGrpSpPr>
          <p:cNvPr id="25" name="Group 24">
            <a:extLst>
              <a:ext uri="{FF2B5EF4-FFF2-40B4-BE49-F238E27FC236}">
                <a16:creationId xmlns:a16="http://schemas.microsoft.com/office/drawing/2014/main" id="{63563CBB-78D7-2838-99FB-F4FF5BF12DD8}"/>
              </a:ext>
            </a:extLst>
          </p:cNvPr>
          <p:cNvGrpSpPr/>
          <p:nvPr/>
        </p:nvGrpSpPr>
        <p:grpSpPr>
          <a:xfrm>
            <a:off x="491200" y="9531534"/>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Business Model, Automated Marketing, AdSense, Alternate Income, Investing</a:t>
              </a:r>
            </a:p>
          </p:txBody>
        </p:sp>
      </p:grpSp>
      <p:pic>
        <p:nvPicPr>
          <p:cNvPr id="24" name="Picture 23" descr="Text&#10;&#10;Description automatically generated">
            <a:extLst>
              <a:ext uri="{FF2B5EF4-FFF2-40B4-BE49-F238E27FC236}">
                <a16:creationId xmlns:a16="http://schemas.microsoft.com/office/drawing/2014/main" id="{EEFA5AA4-3880-953E-8907-2C233BAF0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2128490"/>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Launching a self-sustainable website/mobile application that involves little to no involvement during operations is currently achievable. Such a product can be a great way to earn ongoing passive income. However, thinking of an appropriate product idea is always difficult, especially when an unorganized approach is adopted. Therefore, this study describes a methodology based on a lean canvas model for curating and assessing potential ideas. Monetization processes using advertising and freemium methods have been chosen as the revenue streams since they require minimum customer convincement. The technologies behind automated content and marketing are also elaborated. A case study of our recently launched website application, </a:t>
            </a:r>
            <a:r>
              <a:rPr lang="en-NZ" sz="1100" i="0" dirty="0">
                <a:latin typeface="Avenir Next LT Pro" panose="020B0504020202020204" pitchFamily="34" charset="0"/>
                <a:hlinkClick r:id="rId3"/>
              </a:rPr>
              <a:t>DownloadActivityBooks.com</a:t>
            </a:r>
            <a:r>
              <a:rPr lang="en-NZ" sz="1100" i="0" dirty="0">
                <a:latin typeface="Avenir Next LT Pro" panose="020B0504020202020204" pitchFamily="34" charset="0"/>
              </a:rPr>
              <a:t>, is presented. Various sorts of analytics, from minimum viable product (MVP) to the final launch, are shared and discussed in detail. This study introduces several interesting directions for those who are looking forward to becoming online entrepreneurs, especially IT and Business students, techno-enthusiasts, and hobbyist computer programmers.</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4" name="Group 3">
            <a:extLst>
              <a:ext uri="{FF2B5EF4-FFF2-40B4-BE49-F238E27FC236}">
                <a16:creationId xmlns:a16="http://schemas.microsoft.com/office/drawing/2014/main" id="{2A3D38AD-2D7A-1E04-284E-1727A97AE46A}"/>
              </a:ext>
            </a:extLst>
          </p:cNvPr>
          <p:cNvGrpSpPr/>
          <p:nvPr/>
        </p:nvGrpSpPr>
        <p:grpSpPr>
          <a:xfrm>
            <a:off x="491200" y="6605227"/>
            <a:ext cx="6580448" cy="2791878"/>
            <a:chOff x="491200" y="7167608"/>
            <a:chExt cx="6580448" cy="2791878"/>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7167608"/>
              <a:ext cx="6580448" cy="2791878"/>
              <a:chOff x="491200" y="6799396"/>
              <a:chExt cx="6580448" cy="279187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252090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Paulette Halstead (</a:t>
                </a:r>
                <a:r>
                  <a:rPr lang="en-NZ" sz="1050" dirty="0">
                    <a:latin typeface="Avenir Next LT Pro" panose="020B0504020202020204" pitchFamily="34" charset="0"/>
                    <a:hlinkClick r:id="rId4"/>
                  </a:rPr>
                  <a:t>paulette.halstead@sit.ac.nz</a:t>
                </a:r>
                <a:r>
                  <a:rPr lang="en-NZ" sz="1050" dirty="0">
                    <a:latin typeface="Avenir Next LT Pro" panose="020B0504020202020204" pitchFamily="34" charset="0"/>
                  </a:rPr>
                  <a:t>) is the Head of School of Business and Management at SIT. She has taught small business management for many years and has supervised postgraduate students undertaking business related research projects that have been applied to small business management planning. Prior to her role at SIT, Paulette was an owner/operator of a successful New Zealand based SME in the fashion industry. Areas of research interest include leadership and management, entrepreneurship, and organisational culture.</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Naveed </a:t>
                </a:r>
                <a:r>
                  <a:rPr lang="en-NZ" sz="1050" dirty="0" err="1">
                    <a:latin typeface="Avenir Next LT Pro" panose="020B0504020202020204" pitchFamily="34" charset="0"/>
                  </a:rPr>
                  <a:t>ur</a:t>
                </a:r>
                <a:r>
                  <a:rPr lang="en-NZ" sz="1050" dirty="0">
                    <a:latin typeface="Avenir Next LT Pro" panose="020B0504020202020204" pitchFamily="34" charset="0"/>
                  </a:rPr>
                  <a:t> Rehman (      </a:t>
                </a:r>
                <a:r>
                  <a:rPr lang="en-NZ" sz="1050" dirty="0">
                    <a:latin typeface="Avenir Next LT Pro" panose="020B0504020202020204" pitchFamily="34" charset="0"/>
                    <a:hlinkClick r:id="rId5"/>
                  </a:rPr>
                  <a:t>0000-0001-8511-1479</a:t>
                </a:r>
                <a:r>
                  <a:rPr lang="en-NZ" sz="1050" dirty="0">
                    <a:latin typeface="Avenir Next LT Pro" panose="020B0504020202020204" pitchFamily="34" charset="0"/>
                  </a:rPr>
                  <a:t>) is a mechanical engineering tutor at SIT. He is actively researching in the field of solar energy engineering, particularly potential assessments, systems analysis, and optics, and has published several articles in prestigious journals and international conferences.</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Max Yap currently teaches accounting at the Southern Institute of Technology. His research interests include the fundamental philosophies of accounting, computational modelling, and statistical analysis. He enjoys inter-disciplinary projects, particularly those which have real-world relevance and applications. Please email him at max.yap@sit.ac.nz if you have any interesting projects to share.</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pic>
          <p:nvPicPr>
            <p:cNvPr id="32" name="Picture 31" descr="Icon&#10;&#10;Description automatically generated">
              <a:extLst>
                <a:ext uri="{FF2B5EF4-FFF2-40B4-BE49-F238E27FC236}">
                  <a16:creationId xmlns:a16="http://schemas.microsoft.com/office/drawing/2014/main" id="{9316B505-5858-280E-776E-1249168F6A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6262" y="8591037"/>
              <a:ext cx="180000" cy="180000"/>
            </a:xfrm>
            <a:prstGeom prst="rect">
              <a:avLst/>
            </a:prstGeom>
          </p:spPr>
        </p:pic>
      </p:grpSp>
      <p:sp>
        <p:nvSpPr>
          <p:cNvPr id="30" name="Footer Placeholder 4">
            <a:extLst>
              <a:ext uri="{FF2B5EF4-FFF2-40B4-BE49-F238E27FC236}">
                <a16:creationId xmlns:a16="http://schemas.microsoft.com/office/drawing/2014/main" id="{FA049EC5-9ABD-A2ED-E6A6-90C8526B821C}"/>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31" name="Slide Number Placeholder 5">
            <a:extLst>
              <a:ext uri="{FF2B5EF4-FFF2-40B4-BE49-F238E27FC236}">
                <a16:creationId xmlns:a16="http://schemas.microsoft.com/office/drawing/2014/main" id="{0893D109-47AB-5202-FFAD-EFE2C9029534}"/>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36</a:t>
            </a:fld>
            <a:endParaRPr lang="en-NZ" dirty="0"/>
          </a:p>
        </p:txBody>
      </p:sp>
    </p:spTree>
    <p:extLst>
      <p:ext uri="{BB962C8B-B14F-4D97-AF65-F5344CB8AC3E}">
        <p14:creationId xmlns:p14="http://schemas.microsoft.com/office/powerpoint/2010/main" val="2312107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705935"/>
            <a:ext cx="6580448" cy="691303"/>
            <a:chOff x="491200" y="6799396"/>
            <a:chExt cx="6580448" cy="691303"/>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420330"/>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Graeme Harris (</a:t>
              </a:r>
              <a:r>
                <a:rPr lang="en-NZ" sz="1050" dirty="0">
                  <a:latin typeface="Avenir Next LT Pro" panose="020B0504020202020204" pitchFamily="34" charset="0"/>
                  <a:hlinkClick r:id="rId2"/>
                </a:rPr>
                <a:t>graeme.harris@ara.ac.nz</a:t>
              </a:r>
              <a:r>
                <a:rPr lang="en-NZ" sz="1050" dirty="0">
                  <a:latin typeface="Avenir Next LT Pro" panose="020B0504020202020204" pitchFamily="34" charset="0"/>
                </a:rPr>
                <a:t>) is a Senior Lecturer at Ara Institute of Canterbury with interests in motorsport, engineering, and fluids.</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504745"/>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Engine, software, 3D printing</a:t>
              </a:r>
            </a:p>
          </p:txBody>
        </p:sp>
      </p:grpSp>
      <p:sp>
        <p:nvSpPr>
          <p:cNvPr id="32" name="TextBox 31">
            <a:extLst>
              <a:ext uri="{FF2B5EF4-FFF2-40B4-BE49-F238E27FC236}">
                <a16:creationId xmlns:a16="http://schemas.microsoft.com/office/drawing/2014/main" id="{11FB78F6-33D0-D791-6DF6-C81096FD97AA}"/>
              </a:ext>
            </a:extLst>
          </p:cNvPr>
          <p:cNvSpPr txBox="1"/>
          <p:nvPr/>
        </p:nvSpPr>
        <p:spPr>
          <a:xfrm>
            <a:off x="491469" y="2253162"/>
            <a:ext cx="6580448" cy="5683309"/>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The research aims to explore potential optimised configurations for a novel engine design that is intended to produce increased power output vs engine volume when compared to existing V8 engines.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research questions for this particular part of the project are:</a:t>
            </a:r>
          </a:p>
          <a:p>
            <a:pPr marL="228600" indent="-228600">
              <a:buFont typeface="+mj-lt"/>
              <a:buAutoNum type="arabicPeriod"/>
            </a:pPr>
            <a:r>
              <a:rPr lang="en-NZ" sz="1100" i="0" dirty="0">
                <a:latin typeface="Avenir Next LT Pro" panose="020B0504020202020204" pitchFamily="34" charset="0"/>
              </a:rPr>
              <a:t>What are the potential cylinder head configurations for an efficient space layout and to optimise air flow for power output?</a:t>
            </a:r>
          </a:p>
          <a:p>
            <a:pPr marL="228600" indent="-228600">
              <a:buFont typeface="+mj-lt"/>
              <a:buAutoNum type="arabicPeriod"/>
            </a:pPr>
            <a:r>
              <a:rPr lang="en-NZ" sz="1100" i="0" dirty="0">
                <a:latin typeface="Avenir Next LT Pro" panose="020B0504020202020204" pitchFamily="34" charset="0"/>
              </a:rPr>
              <a:t>Is it possible to computer simulate to a functional level of this novel engine design? </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Methodology</a:t>
            </a:r>
          </a:p>
          <a:p>
            <a:r>
              <a:rPr lang="en-NZ" sz="1100" i="0" dirty="0">
                <a:latin typeface="Avenir Next LT Pro" panose="020B0504020202020204" pitchFamily="34" charset="0"/>
              </a:rPr>
              <a:t>A number of options for the cylinder head design were developed and one of them was 3D printed and tested in a flow bench for air flow rate. </a:t>
            </a:r>
          </a:p>
          <a:p>
            <a:endParaRPr lang="en-NZ" sz="1100" i="0" dirty="0">
              <a:latin typeface="Avenir Next LT Pro" panose="020B0504020202020204" pitchFamily="34" charset="0"/>
            </a:endParaRPr>
          </a:p>
          <a:p>
            <a:r>
              <a:rPr lang="en-NZ" sz="1100" i="0" dirty="0">
                <a:latin typeface="Avenir Next LT Pro" panose="020B0504020202020204" pitchFamily="34" charset="0"/>
              </a:rPr>
              <a:t>An existing beta software was examined for suitability to model this novel engine, with the intention that the outputs from the flow bench test to be included as one of the inputs for the simulation. </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Results</a:t>
            </a:r>
          </a:p>
          <a:p>
            <a:r>
              <a:rPr lang="en-NZ" sz="1100" i="0" dirty="0">
                <a:latin typeface="Avenir Next LT Pro" panose="020B0504020202020204" pitchFamily="34" charset="0"/>
              </a:rPr>
              <a:t>The 3D printed cylinder head was sufficient to enable readings/measurements of intake airflows. Results are comparable to existing high performance aftermarket cylinders and therefore the cylinder head design shows potential for integrating into the novel engine and work with the industry partner is ongoing.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beta software analysis found that while results were produced in the software there were a number of questions of validity of the data output, including being a result of some of the assumptions used in modelling, thus further understanding of the methodology of the computer software is required.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outcomes from this student led research project has lead to further questions that future students will be able to take on in future projects. </a:t>
            </a:r>
          </a:p>
          <a:p>
            <a:endParaRPr lang="en-NZ" sz="1100" i="0" dirty="0">
              <a:latin typeface="Avenir Next LT Pro" panose="020B0504020202020204" pitchFamily="34" charset="0"/>
            </a:endParaRPr>
          </a:p>
          <a:p>
            <a:r>
              <a:rPr lang="en-NZ" sz="1100" i="0" dirty="0">
                <a:latin typeface="Avenir Next LT Pro" panose="020B0504020202020204" pitchFamily="34" charset="0"/>
              </a:rPr>
              <a:t>Industry benefit from co-development opportunities with physical testing being used to develop and verify software. Students benefit from being at the forefront of product development and experiencing the iterative and sometimes convoluted research process. </a:t>
            </a:r>
          </a:p>
        </p:txBody>
      </p:sp>
      <p:sp>
        <p:nvSpPr>
          <p:cNvPr id="35" name="TextBox 34">
            <a:extLst>
              <a:ext uri="{FF2B5EF4-FFF2-40B4-BE49-F238E27FC236}">
                <a16:creationId xmlns:a16="http://schemas.microsoft.com/office/drawing/2014/main" id="{80E423AF-2F8A-CA80-A6D4-27241C16936A}"/>
              </a:ext>
            </a:extLst>
          </p:cNvPr>
          <p:cNvSpPr txBox="1"/>
          <p:nvPr/>
        </p:nvSpPr>
        <p:spPr>
          <a:xfrm>
            <a:off x="2623761" y="710076"/>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Preliminary development of a novel engine type configuration and software simulation </a:t>
            </a:r>
          </a:p>
        </p:txBody>
      </p:sp>
      <p:sp>
        <p:nvSpPr>
          <p:cNvPr id="36" name="TextBox 35">
            <a:extLst>
              <a:ext uri="{FF2B5EF4-FFF2-40B4-BE49-F238E27FC236}">
                <a16:creationId xmlns:a16="http://schemas.microsoft.com/office/drawing/2014/main" id="{D3BE1DF9-E6BA-8695-56D9-2486C3FF6D1C}"/>
              </a:ext>
            </a:extLst>
          </p:cNvPr>
          <p:cNvSpPr txBox="1"/>
          <p:nvPr/>
        </p:nvSpPr>
        <p:spPr>
          <a:xfrm>
            <a:off x="2623761" y="1430338"/>
            <a:ext cx="3972271" cy="276999"/>
          </a:xfrm>
          <a:prstGeom prst="rect">
            <a:avLst/>
          </a:prstGeom>
          <a:noFill/>
        </p:spPr>
        <p:txBody>
          <a:bodyPr wrap="square" rtlCol="0">
            <a:spAutoFit/>
          </a:bodyPr>
          <a:lstStyle/>
          <a:p>
            <a:r>
              <a:rPr lang="pt-BR" sz="1200" dirty="0">
                <a:solidFill>
                  <a:srgbClr val="383F50"/>
                </a:solidFill>
                <a:latin typeface="Avenir Next LT Pro" panose="020B0504020202020204" pitchFamily="34" charset="0"/>
                <a:cs typeface="Arial" panose="020B0604020202020204" pitchFamily="34" charset="0"/>
              </a:rPr>
              <a:t>Graeme Harris</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FE5BE70B-5777-45FD-6AB3-4E9ACFABA191}"/>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38" name="TextBox 37">
            <a:extLst>
              <a:ext uri="{FF2B5EF4-FFF2-40B4-BE49-F238E27FC236}">
                <a16:creationId xmlns:a16="http://schemas.microsoft.com/office/drawing/2014/main" id="{80FD1FE9-D315-E26B-E978-93BE274AB611}"/>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39" name="Picture 38">
            <a:extLst>
              <a:ext uri="{FF2B5EF4-FFF2-40B4-BE49-F238E27FC236}">
                <a16:creationId xmlns:a16="http://schemas.microsoft.com/office/drawing/2014/main" id="{274EAD1C-9976-98FE-16CC-5AD31511A4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sp>
        <p:nvSpPr>
          <p:cNvPr id="24" name="Slide Number Placeholder 7">
            <a:extLst>
              <a:ext uri="{FF2B5EF4-FFF2-40B4-BE49-F238E27FC236}">
                <a16:creationId xmlns:a16="http://schemas.microsoft.com/office/drawing/2014/main" id="{02FC417D-9AD3-F72E-3199-78C2565D6857}"/>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37</a:t>
            </a:fld>
            <a:endParaRPr lang="en-NZ" dirty="0"/>
          </a:p>
        </p:txBody>
      </p:sp>
      <p:sp>
        <p:nvSpPr>
          <p:cNvPr id="27" name="Footer Placeholder 4">
            <a:extLst>
              <a:ext uri="{FF2B5EF4-FFF2-40B4-BE49-F238E27FC236}">
                <a16:creationId xmlns:a16="http://schemas.microsoft.com/office/drawing/2014/main" id="{82FE3A37-81EC-F57F-5E26-6D2FD299D264}"/>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839274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2" y="9545500"/>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Work-Based-Learning, IT, Cloud, Micro-credentials, Cyber-security</a:t>
              </a: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3313430"/>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Recently, Work Based Learning (WBL) has been identified as a solution to address the ongoing skills gap in various disciplines. However, the concept of WBL in the field of Information Technology (IT) is relatively new. It needs a collaborative model where the industry-academy can work together to align the learning outcomes that meet industry requirements while fostering innovation. Otago Polytechnic’s Bachelor of IT (BIT) programme has adopted open-source technologies and learning contents from Microsoft Cloud (Azure), Google Cloud (</a:t>
            </a:r>
            <a:r>
              <a:rPr lang="en-NZ" sz="1100" i="0" dirty="0" err="1">
                <a:latin typeface="Avenir Next LT Pro" panose="020B0504020202020204" pitchFamily="34" charset="0"/>
              </a:rPr>
              <a:t>gcloud</a:t>
            </a:r>
            <a:r>
              <a:rPr lang="en-NZ" sz="1100" i="0" dirty="0">
                <a:latin typeface="Avenir Next LT Pro" panose="020B0504020202020204" pitchFamily="34" charset="0"/>
              </a:rPr>
              <a:t>), Amazon Web Services (AWS) and Fortinet to balance between innovation and bridging academy-industry gap. Several use cases and student projects in systems, security and operations areas will be demonstrated. </a:t>
            </a:r>
          </a:p>
          <a:p>
            <a:endParaRPr lang="en-NZ" sz="1100" i="0" dirty="0"/>
          </a:p>
          <a:p>
            <a:r>
              <a:rPr lang="en-NZ" sz="1100" i="0" dirty="0">
                <a:latin typeface="Avenir Next LT Pro" panose="020B0504020202020204" pitchFamily="34" charset="0"/>
              </a:rPr>
              <a:t>A particular highlight will be to show how our learners learn about cloud platforms by building their own basic cloud infrastructure using open-source technology, get hands-on experience on an industry leading open-source cloud platform (OpenStack), build production services on Azure cloud platform and prepare for industry certification. </a:t>
            </a:r>
          </a:p>
          <a:p>
            <a:endParaRPr lang="en-NZ" sz="1100" i="0" dirty="0"/>
          </a:p>
          <a:p>
            <a:r>
              <a:rPr lang="en-NZ" sz="1100" i="0" dirty="0">
                <a:latin typeface="Avenir Next LT Pro" panose="020B0504020202020204" pitchFamily="34" charset="0"/>
              </a:rPr>
              <a:t>Work is undergoing to develop several </a:t>
            </a:r>
            <a:r>
              <a:rPr lang="en-NZ" sz="1100" i="0" dirty="0" err="1">
                <a:latin typeface="Avenir Next LT Pro" panose="020B0504020202020204" pitchFamily="34" charset="0"/>
              </a:rPr>
              <a:t>microcredentials</a:t>
            </a:r>
            <a:r>
              <a:rPr lang="en-NZ" sz="1100" i="0" dirty="0">
                <a:latin typeface="Avenir Next LT Pro" panose="020B0504020202020204" pitchFamily="34" charset="0"/>
              </a:rPr>
              <a:t> so that learners who want to upskill their skills or planning to change their career to take advantage of the tremendous skills shortage will be able to take full benefits of the curriculum from anywhere. This will provide a directive towards a unified and work-ready curriculum to be adopted by Te </a:t>
            </a:r>
            <a:r>
              <a:rPr lang="en-NZ" sz="1100" i="0" dirty="0" err="1">
                <a:latin typeface="Avenir Next LT Pro" panose="020B0504020202020204" pitchFamily="34" charset="0"/>
              </a:rPr>
              <a:t>Pūkenga</a:t>
            </a:r>
            <a:r>
              <a:rPr lang="en-NZ" sz="1100" i="0" dirty="0">
                <a:latin typeface="Avenir Next LT Pro" panose="020B0504020202020204" pitchFamily="34" charset="0"/>
              </a:rPr>
              <a:t>. </a:t>
            </a:r>
          </a:p>
          <a:p>
            <a:endParaRPr lang="en-NZ" sz="1100" i="0" dirty="0"/>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710076"/>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Towards a Unified Work Based Learning Curriculum for IT</a:t>
            </a: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30338"/>
            <a:ext cx="3972271" cy="276999"/>
          </a:xfrm>
          <a:prstGeom prst="rect">
            <a:avLst/>
          </a:prstGeom>
          <a:noFill/>
        </p:spPr>
        <p:txBody>
          <a:bodyPr wrap="square" rtlCol="0">
            <a:spAutoFit/>
          </a:bodyPr>
          <a:lstStyle/>
          <a:p>
            <a:r>
              <a:rPr lang="it-IT" sz="1200" dirty="0">
                <a:solidFill>
                  <a:srgbClr val="383F50"/>
                </a:solidFill>
                <a:latin typeface="Avenir Next LT Pro" panose="020B0504020202020204" pitchFamily="34" charset="0"/>
                <a:cs typeface="Arial" panose="020B0604020202020204" pitchFamily="34" charset="0"/>
              </a:rPr>
              <a:t>Syed Faisal Hasan</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2" name="Group 1">
            <a:extLst>
              <a:ext uri="{FF2B5EF4-FFF2-40B4-BE49-F238E27FC236}">
                <a16:creationId xmlns:a16="http://schemas.microsoft.com/office/drawing/2014/main" id="{CF9E91DA-2CB5-75EB-11C0-081193CED880}"/>
              </a:ext>
            </a:extLst>
          </p:cNvPr>
          <p:cNvGrpSpPr/>
          <p:nvPr/>
        </p:nvGrpSpPr>
        <p:grpSpPr>
          <a:xfrm>
            <a:off x="491200" y="8262865"/>
            <a:ext cx="6580448" cy="1176051"/>
            <a:chOff x="506930" y="8230175"/>
            <a:chExt cx="6580448" cy="1176051"/>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506930" y="8230175"/>
              <a:ext cx="6580448" cy="1176051"/>
              <a:chOff x="491200" y="6799396"/>
              <a:chExt cx="6580448" cy="1176051"/>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905078"/>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Syed Faisal Hasan (      </a:t>
                </a:r>
                <a:r>
                  <a:rPr lang="en-NZ" sz="1050" dirty="0">
                    <a:latin typeface="Avenir Next LT Pro" panose="020B0504020202020204" pitchFamily="34" charset="0"/>
                    <a:hlinkClick r:id="rId3"/>
                  </a:rPr>
                  <a:t>0000-0002-4820-3099</a:t>
                </a:r>
                <a:r>
                  <a:rPr lang="en-NZ" sz="1050" dirty="0">
                    <a:latin typeface="Avenir Next LT Pro" panose="020B0504020202020204" pitchFamily="34" charset="0"/>
                  </a:rPr>
                  <a:t>) (</a:t>
                </a:r>
                <a:r>
                  <a:rPr lang="en-NZ" sz="1050" dirty="0">
                    <a:latin typeface="Avenir Next LT Pro" panose="020B0504020202020204" pitchFamily="34" charset="0"/>
                    <a:hlinkClick r:id="rId4"/>
                  </a:rPr>
                  <a:t>faisal.hasan@op.ac.nz</a:t>
                </a:r>
                <a:r>
                  <a:rPr lang="en-NZ" sz="1050" dirty="0">
                    <a:latin typeface="Avenir Next LT Pro" panose="020B0504020202020204" pitchFamily="34" charset="0"/>
                  </a:rPr>
                  <a:t>) is working as a Senior Lecturer, Bachelor of IT Programme, Otago Polytechnic, Dunedin, New Zealand. His research interest is in security and Internet protocols. He was a Commonwealth scholar for PhD at Computer Science, University of Otago and awarded Internet Society fellowship to the Internet Engineering Task Force (IETF) in 2011 and 2013. </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pic>
          <p:nvPicPr>
            <p:cNvPr id="18" name="Picture 17" descr="Icon&#10;&#10;Description automatically generated">
              <a:extLst>
                <a:ext uri="{FF2B5EF4-FFF2-40B4-BE49-F238E27FC236}">
                  <a16:creationId xmlns:a16="http://schemas.microsoft.com/office/drawing/2014/main" id="{F46FD181-3F3F-1F9F-3EFB-B32657CF97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8388" y="8524497"/>
              <a:ext cx="180000" cy="180000"/>
            </a:xfrm>
            <a:prstGeom prst="rect">
              <a:avLst/>
            </a:prstGeom>
          </p:spPr>
        </p:pic>
      </p:grpSp>
      <p:sp>
        <p:nvSpPr>
          <p:cNvPr id="32" name="Footer Placeholder 4">
            <a:extLst>
              <a:ext uri="{FF2B5EF4-FFF2-40B4-BE49-F238E27FC236}">
                <a16:creationId xmlns:a16="http://schemas.microsoft.com/office/drawing/2014/main" id="{6C2306E9-3FB0-6AF5-0E0D-9EF08D51B85B}"/>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36" name="Slide Number Placeholder 5">
            <a:extLst>
              <a:ext uri="{FF2B5EF4-FFF2-40B4-BE49-F238E27FC236}">
                <a16:creationId xmlns:a16="http://schemas.microsoft.com/office/drawing/2014/main" id="{2DE34554-2BCF-D716-430C-84100A6DE4F2}"/>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38</a:t>
            </a:fld>
            <a:endParaRPr lang="en-NZ" dirty="0"/>
          </a:p>
        </p:txBody>
      </p:sp>
    </p:spTree>
    <p:extLst>
      <p:ext uri="{BB962C8B-B14F-4D97-AF65-F5344CB8AC3E}">
        <p14:creationId xmlns:p14="http://schemas.microsoft.com/office/powerpoint/2010/main" val="802565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7106118"/>
            <a:ext cx="6580448" cy="2307130"/>
            <a:chOff x="491200" y="6799396"/>
            <a:chExt cx="6580448" cy="2307130"/>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2036157"/>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Martin Kean (      </a:t>
              </a:r>
              <a:r>
                <a:rPr lang="en-NZ" sz="1050" dirty="0">
                  <a:latin typeface="Avenir Next LT Pro" panose="020B0504020202020204" pitchFamily="34" charset="0"/>
                  <a:hlinkClick r:id="rId2"/>
                </a:rPr>
                <a:t>0000-0002-7539-7976</a:t>
              </a:r>
              <a:r>
                <a:rPr lang="en-NZ" sz="1050" dirty="0">
                  <a:latin typeface="Avenir Next LT Pro" panose="020B0504020202020204" pitchFamily="34" charset="0"/>
                </a:rPr>
                <a:t>) (</a:t>
              </a:r>
              <a:r>
                <a:rPr lang="en-NZ" sz="1050" dirty="0">
                  <a:latin typeface="Avenir Next LT Pro" panose="020B0504020202020204" pitchFamily="34" charset="0"/>
                  <a:hlinkClick r:id="rId3"/>
                </a:rPr>
                <a:t>martin.kean@op.ac.nz</a:t>
              </a:r>
              <a:r>
                <a:rPr lang="en-NZ" sz="1050" dirty="0">
                  <a:latin typeface="Avenir Next LT Pro" panose="020B0504020202020204" pitchFamily="34" charset="0"/>
                </a:rPr>
                <a:t>) is a Senior Lecturer at Otago Polytechnic, teaching web design and project supervision.</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Christine Liang (      </a:t>
              </a:r>
              <a:r>
                <a:rPr lang="en-NZ" sz="1050" dirty="0">
                  <a:latin typeface="Avenir Next LT Pro" panose="020B0504020202020204" pitchFamily="34" charset="0"/>
                  <a:hlinkClick r:id="rId4"/>
                </a:rPr>
                <a:t>0000-0003-2709-7060</a:t>
              </a:r>
              <a:r>
                <a:rPr lang="en-NZ" sz="1050" dirty="0">
                  <a:latin typeface="Avenir Next LT Pro" panose="020B0504020202020204" pitchFamily="34" charset="0"/>
                </a:rPr>
                <a:t>) leads a Microplastics Citizen Science project called Micro-Investigators that received the Environmental Action in Education Award at the 2021 Environment Southland Community Awards. Dr Liang manages the Bachelor’s Degree and Graduate Diploma programmes, as well as research and supervision, and lecturing in earth science and environmental science courses.</a:t>
              </a:r>
            </a:p>
            <a:p>
              <a:pPr defTabSz="6198466"/>
              <a:endParaRPr lang="en-NZ" sz="1050" dirty="0">
                <a:latin typeface="Avenir Next LT Pro" panose="020B0504020202020204" pitchFamily="34" charset="0"/>
              </a:endParaRPr>
            </a:p>
            <a:p>
              <a:pPr defTabSz="6198466"/>
              <a:r>
                <a:rPr lang="en-NZ" sz="1050" dirty="0" err="1">
                  <a:latin typeface="Avenir Next LT Pro" panose="020B0504020202020204" pitchFamily="34" charset="0"/>
                </a:rPr>
                <a:t>Adon</a:t>
              </a:r>
              <a:r>
                <a:rPr lang="en-NZ" sz="1050" dirty="0">
                  <a:latin typeface="Avenir Next LT Pro" panose="020B0504020202020204" pitchFamily="34" charset="0"/>
                </a:rPr>
                <a:t> </a:t>
              </a:r>
              <a:r>
                <a:rPr lang="en-NZ" sz="1050" dirty="0" err="1">
                  <a:latin typeface="Avenir Next LT Pro" panose="020B0504020202020204" pitchFamily="34" charset="0"/>
                </a:rPr>
                <a:t>Moskal</a:t>
              </a:r>
              <a:r>
                <a:rPr lang="en-NZ" sz="1050" dirty="0">
                  <a:latin typeface="Avenir Next LT Pro" panose="020B0504020202020204" pitchFamily="34" charset="0"/>
                </a:rPr>
                <a:t> (      </a:t>
              </a:r>
              <a:r>
                <a:rPr lang="en-NZ" sz="1050" dirty="0">
                  <a:latin typeface="Avenir Next LT Pro" panose="020B0504020202020204" pitchFamily="34" charset="0"/>
                  <a:hlinkClick r:id="rId5"/>
                </a:rPr>
                <a:t>0000-0003-4089-2130</a:t>
              </a:r>
              <a:r>
                <a:rPr lang="en-NZ" sz="1050" dirty="0">
                  <a:latin typeface="Avenir Next LT Pro" panose="020B0504020202020204" pitchFamily="34" charset="0"/>
                </a:rPr>
                <a:t>) is an experienced Information Technology Lecturer with a demonstrated history of working in the higher education industry. Skilled in web development, data analysis, and research into teaching and learning.</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54767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Web design, green screen, microplastics, </a:t>
              </a:r>
              <a:r>
                <a:rPr lang="en-NZ" sz="1100" dirty="0" err="1">
                  <a:latin typeface="Avenir Next LT Pro" panose="020B0504020202020204" pitchFamily="34" charset="0"/>
                </a:rPr>
                <a:t>mapbox</a:t>
              </a:r>
              <a:endParaRPr lang="en-NZ" sz="1100" dirty="0">
                <a:latin typeface="Avenir Next LT Pro" panose="020B0504020202020204" pitchFamily="34" charset="0"/>
              </a:endParaRP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3821261"/>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As a senior lecturer in the Communication Design degree programme at Otago Polytechnic, I teach courses in web design. </a:t>
            </a:r>
          </a:p>
          <a:p>
            <a:endParaRPr lang="en-NZ" sz="1100" i="0" dirty="0">
              <a:latin typeface="Avenir Next LT Pro" panose="020B0504020202020204" pitchFamily="34" charset="0"/>
            </a:endParaRPr>
          </a:p>
          <a:p>
            <a:r>
              <a:rPr lang="en-NZ" sz="1100" i="0" dirty="0">
                <a:latin typeface="Avenir Next LT Pro" panose="020B0504020202020204" pitchFamily="34" charset="0"/>
              </a:rPr>
              <a:t>As part of my teaching practice, I engage with others in the teaching community, and was approached by Dr Christine Liang, Programme Manager for the School of Environmental Management, Southern Institute of Technology, Invercargill, New Zealand, to help develop a website portal that showcases the work she and her students are undertaking, documenting microplastic distribution in inland waterways in Southland, New Zealand. </a:t>
            </a:r>
          </a:p>
          <a:p>
            <a:endParaRPr lang="en-NZ" sz="1100" i="0" dirty="0">
              <a:latin typeface="Avenir Next LT Pro" panose="020B0504020202020204" pitchFamily="34" charset="0"/>
            </a:endParaRPr>
          </a:p>
          <a:p>
            <a:r>
              <a:rPr lang="en-NZ" sz="1100" i="0" dirty="0">
                <a:latin typeface="Avenir Next LT Pro" panose="020B0504020202020204" pitchFamily="34" charset="0"/>
              </a:rPr>
              <a:t>In this paper, I will outline the methods I used in supervising a group of Level 7 students, who created branding, video, social media, and website outcomes and assets for the </a:t>
            </a:r>
            <a:r>
              <a:rPr lang="en-NZ" sz="1100" i="0" dirty="0" err="1">
                <a:latin typeface="Avenir Next LT Pro" panose="020B0504020202020204" pitchFamily="34" charset="0"/>
              </a:rPr>
              <a:t>Microinvestigators</a:t>
            </a:r>
            <a:r>
              <a:rPr lang="en-NZ" sz="1100" i="0" dirty="0">
                <a:latin typeface="Avenir Next LT Pro" panose="020B0504020202020204" pitchFamily="34" charset="0"/>
              </a:rPr>
              <a:t> with the expert contributions from </a:t>
            </a:r>
            <a:r>
              <a:rPr lang="en-NZ" sz="1100" i="0" dirty="0" err="1">
                <a:latin typeface="Avenir Next LT Pro" panose="020B0504020202020204" pitchFamily="34" charset="0"/>
              </a:rPr>
              <a:t>Adon</a:t>
            </a:r>
            <a:r>
              <a:rPr lang="en-NZ" sz="1100" i="0" dirty="0">
                <a:latin typeface="Avenir Next LT Pro" panose="020B0504020202020204" pitchFamily="34" charset="0"/>
              </a:rPr>
              <a:t> </a:t>
            </a:r>
            <a:r>
              <a:rPr lang="en-NZ" sz="1100" i="0" dirty="0" err="1">
                <a:latin typeface="Avenir Next LT Pro" panose="020B0504020202020204" pitchFamily="34" charset="0"/>
              </a:rPr>
              <a:t>Moskal</a:t>
            </a:r>
            <a:r>
              <a:rPr lang="en-NZ" sz="1100" i="0" dirty="0">
                <a:latin typeface="Avenir Next LT Pro" panose="020B0504020202020204" pitchFamily="34" charset="0"/>
              </a:rPr>
              <a:t>, Principal Lecturer in Bachelor of Information Technology, Otago Polytechnic, Dunedin, New Zealand. I will also relate my methods and experiences in presenting a green screen interactive experience for the </a:t>
            </a:r>
            <a:r>
              <a:rPr lang="en-NZ" sz="1100" i="0" dirty="0" err="1">
                <a:latin typeface="Avenir Next LT Pro" panose="020B0504020202020204" pitchFamily="34" charset="0"/>
              </a:rPr>
              <a:t>Microinvestigators</a:t>
            </a:r>
            <a:r>
              <a:rPr lang="en-NZ" sz="1100" i="0" dirty="0">
                <a:latin typeface="Avenir Next LT Pro" panose="020B0504020202020204" pitchFamily="34" charset="0"/>
              </a:rPr>
              <a:t> Hui at Southern Institute of Technology in July 2021.</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hui engaged over 100 attendees, including decision makers such as Invercargill City Councillors, the local MP, and district waste agency. It was an opportunity for participating students to voice their “call to action” against plastic pollution.</a:t>
            </a:r>
          </a:p>
          <a:p>
            <a:endParaRPr lang="en-NZ" sz="1100" i="0" dirty="0">
              <a:latin typeface="Avenir Next LT Pro" panose="020B0504020202020204" pitchFamily="34" charset="0"/>
            </a:endParaRPr>
          </a:p>
          <a:p>
            <a:r>
              <a:rPr lang="en-NZ" sz="1100" i="0" dirty="0">
                <a:latin typeface="Avenir Next LT Pro" panose="020B0504020202020204" pitchFamily="34" charset="0"/>
              </a:rPr>
              <a:t>Through presenting my research I hope to develop a community of practice with other web design lecturers to better support our community.</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771298"/>
            <a:ext cx="4358591" cy="584775"/>
          </a:xfrm>
          <a:prstGeom prst="rect">
            <a:avLst/>
          </a:prstGeom>
          <a:noFill/>
        </p:spPr>
        <p:txBody>
          <a:bodyPr wrap="square" rtlCol="0">
            <a:spAutoFit/>
          </a:bodyPr>
          <a:lstStyle/>
          <a:p>
            <a:r>
              <a:rPr lang="en-NZ" sz="1600" b="0" kern="1200" dirty="0" err="1">
                <a:latin typeface="Avenir Next LT Pro" panose="020B0504020202020204" pitchFamily="34" charset="0"/>
                <a:ea typeface="+mn-ea"/>
                <a:cs typeface="Arial" panose="020B0604020202020204" pitchFamily="34" charset="0"/>
              </a:rPr>
              <a:t>Microinvestigators</a:t>
            </a:r>
            <a:r>
              <a:rPr lang="en-NZ" sz="1600" b="0" kern="1200" dirty="0">
                <a:latin typeface="Avenir Next LT Pro" panose="020B0504020202020204" pitchFamily="34" charset="0"/>
                <a:ea typeface="+mn-ea"/>
                <a:cs typeface="Arial" panose="020B0604020202020204" pitchFamily="34" charset="0"/>
              </a:rPr>
              <a:t> website – designing a solution for future learners </a:t>
            </a: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59204"/>
            <a:ext cx="3972271" cy="276999"/>
          </a:xfrm>
          <a:prstGeom prst="rect">
            <a:avLst/>
          </a:prstGeom>
          <a:noFill/>
        </p:spPr>
        <p:txBody>
          <a:bodyPr wrap="square" rtlCol="0">
            <a:spAutoFit/>
          </a:bodyPr>
          <a:lstStyle/>
          <a:p>
            <a:r>
              <a:rPr lang="en-NZ" sz="1200" dirty="0">
                <a:solidFill>
                  <a:srgbClr val="383F50"/>
                </a:solidFill>
                <a:latin typeface="Avenir Next LT Pro" panose="020B0504020202020204" pitchFamily="34" charset="0"/>
                <a:cs typeface="Arial" panose="020B0604020202020204" pitchFamily="34" charset="0"/>
              </a:rPr>
              <a:t>Martin Kean, Christine Liang and </a:t>
            </a:r>
            <a:r>
              <a:rPr lang="en-NZ" sz="1200" dirty="0" err="1">
                <a:solidFill>
                  <a:srgbClr val="383F50"/>
                </a:solidFill>
                <a:latin typeface="Avenir Next LT Pro" panose="020B0504020202020204" pitchFamily="34" charset="0"/>
                <a:cs typeface="Arial" panose="020B0604020202020204" pitchFamily="34" charset="0"/>
              </a:rPr>
              <a:t>Adon</a:t>
            </a:r>
            <a:r>
              <a:rPr lang="en-NZ" sz="1200" dirty="0">
                <a:solidFill>
                  <a:srgbClr val="383F50"/>
                </a:solidFill>
                <a:latin typeface="Avenir Next LT Pro" panose="020B0504020202020204" pitchFamily="34" charset="0"/>
                <a:cs typeface="Arial" panose="020B0604020202020204" pitchFamily="34" charset="0"/>
              </a:rPr>
              <a:t> </a:t>
            </a:r>
            <a:r>
              <a:rPr lang="en-NZ" sz="1200" dirty="0" err="1">
                <a:solidFill>
                  <a:srgbClr val="383F50"/>
                </a:solidFill>
                <a:latin typeface="Avenir Next LT Pro" panose="020B0504020202020204" pitchFamily="34" charset="0"/>
                <a:cs typeface="Arial" panose="020B0604020202020204" pitchFamily="34" charset="0"/>
              </a:rPr>
              <a:t>Moskal</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18" name="Picture 17" descr="Icon&#10;&#10;Description automatically generated">
            <a:extLst>
              <a:ext uri="{FF2B5EF4-FFF2-40B4-BE49-F238E27FC236}">
                <a16:creationId xmlns:a16="http://schemas.microsoft.com/office/drawing/2014/main" id="{F776E46E-54FC-D200-2D73-9DF32BDEFB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1770" y="7411099"/>
            <a:ext cx="180000" cy="180000"/>
          </a:xfrm>
          <a:prstGeom prst="rect">
            <a:avLst/>
          </a:prstGeom>
        </p:spPr>
      </p:pic>
      <p:pic>
        <p:nvPicPr>
          <p:cNvPr id="23" name="Picture 22" descr="Icon&#10;&#10;Description automatically generated">
            <a:extLst>
              <a:ext uri="{FF2B5EF4-FFF2-40B4-BE49-F238E27FC236}">
                <a16:creationId xmlns:a16="http://schemas.microsoft.com/office/drawing/2014/main" id="{8AFDBC9A-8D04-FF5C-26DE-86A5FD3F8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9499" y="7869662"/>
            <a:ext cx="180000" cy="180000"/>
          </a:xfrm>
          <a:prstGeom prst="rect">
            <a:avLst/>
          </a:prstGeom>
        </p:spPr>
      </p:pic>
      <p:pic>
        <p:nvPicPr>
          <p:cNvPr id="24" name="Picture 23" descr="Icon&#10;&#10;Description automatically generated">
            <a:extLst>
              <a:ext uri="{FF2B5EF4-FFF2-40B4-BE49-F238E27FC236}">
                <a16:creationId xmlns:a16="http://schemas.microsoft.com/office/drawing/2014/main" id="{45B17F72-2C04-769B-66E8-90A60FC7E4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1268" y="8832627"/>
            <a:ext cx="180000" cy="180000"/>
          </a:xfrm>
          <a:prstGeom prst="rect">
            <a:avLst/>
          </a:prstGeom>
        </p:spPr>
      </p:pic>
      <p:sp>
        <p:nvSpPr>
          <p:cNvPr id="32" name="Slide Number Placeholder 7">
            <a:extLst>
              <a:ext uri="{FF2B5EF4-FFF2-40B4-BE49-F238E27FC236}">
                <a16:creationId xmlns:a16="http://schemas.microsoft.com/office/drawing/2014/main" id="{0BDD0CE2-3A4D-B18C-669A-D00DFD2662B6}"/>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39</a:t>
            </a:fld>
            <a:endParaRPr lang="en-NZ" dirty="0"/>
          </a:p>
        </p:txBody>
      </p:sp>
      <p:sp>
        <p:nvSpPr>
          <p:cNvPr id="36" name="Footer Placeholder 4">
            <a:extLst>
              <a:ext uri="{FF2B5EF4-FFF2-40B4-BE49-F238E27FC236}">
                <a16:creationId xmlns:a16="http://schemas.microsoft.com/office/drawing/2014/main" id="{DCD33976-906C-0980-5253-5013BE6FF108}"/>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65714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BB9D0F-2EB4-E645-AF94-FC28CE326C23}"/>
              </a:ext>
            </a:extLst>
          </p:cNvPr>
          <p:cNvSpPr txBox="1"/>
          <p:nvPr/>
        </p:nvSpPr>
        <p:spPr>
          <a:xfrm>
            <a:off x="1021310" y="1284283"/>
            <a:ext cx="5413129" cy="2031325"/>
          </a:xfrm>
          <a:prstGeom prst="rect">
            <a:avLst/>
          </a:prstGeom>
          <a:noFill/>
        </p:spPr>
        <p:txBody>
          <a:bodyPr wrap="square" rtlCol="0">
            <a:spAutoFit/>
          </a:bodyPr>
          <a:lstStyle/>
          <a:p>
            <a:pPr>
              <a:spcAft>
                <a:spcPts val="1200"/>
              </a:spcAft>
            </a:pPr>
            <a:r>
              <a:rPr lang="en-US" sz="1200" dirty="0">
                <a:latin typeface="Avenir Next LT Pro" panose="020B0504020202020204" pitchFamily="34" charset="0"/>
                <a:cs typeface="Arial" panose="020B0604020202020204" pitchFamily="34" charset="0"/>
              </a:rPr>
              <a:t>To support presenters, please turn your camera on during sessions if possible. </a:t>
            </a:r>
            <a:endParaRPr lang="en-NZ" sz="1200" dirty="0">
              <a:latin typeface="Avenir Next LT Pro" panose="020B0504020202020204" pitchFamily="34" charset="0"/>
              <a:cs typeface="Arial" panose="020B0604020202020204" pitchFamily="34" charset="0"/>
            </a:endParaRPr>
          </a:p>
          <a:p>
            <a:pPr>
              <a:spcAft>
                <a:spcPts val="1200"/>
              </a:spcAft>
            </a:pPr>
            <a:r>
              <a:rPr lang="en-US" sz="1200" dirty="0">
                <a:latin typeface="Avenir Next LT Pro" panose="020B0504020202020204" pitchFamily="34" charset="0"/>
                <a:cs typeface="Arial" panose="020B0604020202020204" pitchFamily="34" charset="0"/>
              </a:rPr>
              <a:t>When joining, please mute your microphone initially in case a discussion is already in process. </a:t>
            </a:r>
            <a:endParaRPr lang="en-NZ" sz="1200" dirty="0">
              <a:latin typeface="Avenir Next LT Pro" panose="020B0504020202020204" pitchFamily="34" charset="0"/>
              <a:cs typeface="Arial" panose="020B0604020202020204" pitchFamily="34" charset="0"/>
            </a:endParaRPr>
          </a:p>
          <a:p>
            <a:pPr>
              <a:spcAft>
                <a:spcPts val="1200"/>
              </a:spcAft>
            </a:pPr>
            <a:r>
              <a:rPr lang="en-US" sz="1200" dirty="0">
                <a:latin typeface="Avenir Next LT Pro" panose="020B0504020202020204" pitchFamily="34" charset="0"/>
                <a:cs typeface="Arial" panose="020B0604020202020204" pitchFamily="34" charset="0"/>
              </a:rPr>
              <a:t>Use a headset and microphone, if possible, to ensure people can hear you clearly and </a:t>
            </a:r>
            <a:r>
              <a:rPr lang="en-US" sz="1200" dirty="0" err="1">
                <a:latin typeface="Avenir Next LT Pro" panose="020B0504020202020204" pitchFamily="34" charset="0"/>
                <a:cs typeface="Arial" panose="020B0604020202020204" pitchFamily="34" charset="0"/>
              </a:rPr>
              <a:t>minimise</a:t>
            </a:r>
            <a:r>
              <a:rPr lang="en-US" sz="1200" dirty="0">
                <a:latin typeface="Avenir Next LT Pro" panose="020B0504020202020204" pitchFamily="34" charset="0"/>
                <a:cs typeface="Arial" panose="020B0604020202020204" pitchFamily="34" charset="0"/>
              </a:rPr>
              <a:t> external noise. </a:t>
            </a:r>
            <a:endParaRPr lang="en-NZ" sz="1200" dirty="0">
              <a:latin typeface="Avenir Next LT Pro" panose="020B0504020202020204" pitchFamily="34" charset="0"/>
              <a:cs typeface="Arial" panose="020B0604020202020204" pitchFamily="34" charset="0"/>
            </a:endParaRPr>
          </a:p>
          <a:p>
            <a:pPr>
              <a:spcAft>
                <a:spcPts val="1200"/>
              </a:spcAft>
            </a:pPr>
            <a:r>
              <a:rPr lang="en-US" sz="1200" dirty="0">
                <a:latin typeface="Avenir Next LT Pro" panose="020B0504020202020204" pitchFamily="34" charset="0"/>
                <a:cs typeface="Arial" panose="020B0604020202020204" pitchFamily="34" charset="0"/>
              </a:rPr>
              <a:t>Please keep questions until the presenter has finished and use the “Raise Hand” function to let the chair know or type the question in the chat.</a:t>
            </a:r>
            <a:endParaRPr lang="en-NZ" sz="1200" dirty="0">
              <a:latin typeface="Avenir Next LT Pro" panose="020B05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FFFD90E-BAB5-FD11-58F3-934DB772B218}"/>
              </a:ext>
            </a:extLst>
          </p:cNvPr>
          <p:cNvSpPr/>
          <p:nvPr/>
        </p:nvSpPr>
        <p:spPr>
          <a:xfrm>
            <a:off x="576299" y="371492"/>
            <a:ext cx="6986551" cy="383106"/>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NZ" sz="1295" b="1" dirty="0">
                <a:solidFill>
                  <a:srgbClr val="FEE8B6"/>
                </a:solidFill>
                <a:latin typeface="Avenir Next LT Pro" panose="020B0504020202020204" pitchFamily="34" charset="0"/>
                <a:cs typeface="Arial" panose="020B0604020202020204" pitchFamily="34" charset="0"/>
              </a:rPr>
              <a:t>Instructions for participants</a:t>
            </a:r>
          </a:p>
        </p:txBody>
      </p:sp>
      <p:sp>
        <p:nvSpPr>
          <p:cNvPr id="6" name="Footer Placeholder 4">
            <a:extLst>
              <a:ext uri="{FF2B5EF4-FFF2-40B4-BE49-F238E27FC236}">
                <a16:creationId xmlns:a16="http://schemas.microsoft.com/office/drawing/2014/main" id="{C1AF09AC-0511-27E9-40C3-AE0356B88957}"/>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8" name="Slide Number Placeholder 5">
            <a:extLst>
              <a:ext uri="{FF2B5EF4-FFF2-40B4-BE49-F238E27FC236}">
                <a16:creationId xmlns:a16="http://schemas.microsoft.com/office/drawing/2014/main" id="{4C513B7F-8B42-3F30-6874-5CF9FED35D3E}"/>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4</a:t>
            </a:fld>
            <a:endParaRPr lang="en-NZ" dirty="0"/>
          </a:p>
        </p:txBody>
      </p:sp>
    </p:spTree>
    <p:extLst>
      <p:ext uri="{BB962C8B-B14F-4D97-AF65-F5344CB8AC3E}">
        <p14:creationId xmlns:p14="http://schemas.microsoft.com/office/powerpoint/2010/main" val="1305822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167074"/>
            <a:ext cx="6580448" cy="1176051"/>
            <a:chOff x="491200" y="6799396"/>
            <a:chExt cx="6580448" cy="1176051"/>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905078"/>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Lynda Lawton (</a:t>
              </a:r>
              <a:r>
                <a:rPr lang="en-NZ" sz="1050" dirty="0">
                  <a:latin typeface="Avenir Next LT Pro" panose="020B0504020202020204" pitchFamily="34" charset="0"/>
                  <a:hlinkClick r:id="rId2"/>
                </a:rPr>
                <a:t>lynda.lawton@ara.ac.nz</a:t>
              </a:r>
              <a:r>
                <a:rPr lang="en-NZ" sz="1050" dirty="0">
                  <a:latin typeface="Avenir Next LT Pro" panose="020B0504020202020204" pitchFamily="34" charset="0"/>
                </a:rPr>
                <a:t>) is an Academic Manager at Ara Institute at Canterbury and a part-time PhD student at the University of Canterbury. Lynda's background as a social worker and a lecturer led to her interest in how young people who are not in education, employment or training (NEET) are constructed within wider government policy and documentation that spans Education, Social Care, Youth Development and The New Zealand Treasury. </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446872"/>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Human capital, Foucault, social investment, NEET, economy</a:t>
              </a:r>
            </a:p>
          </p:txBody>
        </p:sp>
      </p:grpSp>
      <p:sp>
        <p:nvSpPr>
          <p:cNvPr id="32" name="TextBox 31">
            <a:extLst>
              <a:ext uri="{FF2B5EF4-FFF2-40B4-BE49-F238E27FC236}">
                <a16:creationId xmlns:a16="http://schemas.microsoft.com/office/drawing/2014/main" id="{11FB78F6-33D0-D791-6DF6-C81096FD97AA}"/>
              </a:ext>
            </a:extLst>
          </p:cNvPr>
          <p:cNvSpPr txBox="1"/>
          <p:nvPr/>
        </p:nvSpPr>
        <p:spPr>
          <a:xfrm>
            <a:off x="491469" y="2253162"/>
            <a:ext cx="6580448" cy="2297767"/>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Young people who fail to engage with education, employment, and training (NEET) are arguably constructed as problematic for society and the New Zealand economy. In this document analysis I use the WPR analytic strategy to show how on one hand NEET young people are positioned as an economic problem due to their perceived lack of human capital, and on the other hand, the governing rationality of social investment constructs young people as a worthwhile future financial investment. I argue that early government investment in NEET young people through targeted support and educational services are provided as a solution to a socially constructed problem.  All the documents that have been analysed, describe social investment as an ‘approach’ to assist young people so that they can become financially independent from the state. However, I draw on Foucault to show that social investment is more than an approach to 'help' solve the problem that young people are financially dependent upon the state. Instead, I argue that the rationality of social investment is involved in constructing  and reinforcing (NEET) young people as an economic problem that needs fixing. </a:t>
            </a:r>
          </a:p>
        </p:txBody>
      </p:sp>
      <p:sp>
        <p:nvSpPr>
          <p:cNvPr id="35" name="TextBox 34">
            <a:extLst>
              <a:ext uri="{FF2B5EF4-FFF2-40B4-BE49-F238E27FC236}">
                <a16:creationId xmlns:a16="http://schemas.microsoft.com/office/drawing/2014/main" id="{80E423AF-2F8A-CA80-A6D4-27241C16936A}"/>
              </a:ext>
            </a:extLst>
          </p:cNvPr>
          <p:cNvSpPr txBox="1"/>
          <p:nvPr/>
        </p:nvSpPr>
        <p:spPr>
          <a:xfrm>
            <a:off x="2623761" y="710076"/>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Constructing NEET young people as economic liabilities </a:t>
            </a:r>
          </a:p>
        </p:txBody>
      </p:sp>
      <p:sp>
        <p:nvSpPr>
          <p:cNvPr id="36" name="TextBox 35">
            <a:extLst>
              <a:ext uri="{FF2B5EF4-FFF2-40B4-BE49-F238E27FC236}">
                <a16:creationId xmlns:a16="http://schemas.microsoft.com/office/drawing/2014/main" id="{D3BE1DF9-E6BA-8695-56D9-2486C3FF6D1C}"/>
              </a:ext>
            </a:extLst>
          </p:cNvPr>
          <p:cNvSpPr txBox="1"/>
          <p:nvPr/>
        </p:nvSpPr>
        <p:spPr>
          <a:xfrm>
            <a:off x="2623761" y="1430338"/>
            <a:ext cx="3972271" cy="276999"/>
          </a:xfrm>
          <a:prstGeom prst="rect">
            <a:avLst/>
          </a:prstGeom>
          <a:noFill/>
        </p:spPr>
        <p:txBody>
          <a:bodyPr wrap="square" rtlCol="0">
            <a:spAutoFit/>
          </a:bodyPr>
          <a:lstStyle/>
          <a:p>
            <a:r>
              <a:rPr lang="pt-BR" sz="1200" dirty="0">
                <a:solidFill>
                  <a:srgbClr val="383F50"/>
                </a:solidFill>
                <a:latin typeface="Avenir Next LT Pro" panose="020B0504020202020204" pitchFamily="34" charset="0"/>
                <a:cs typeface="Arial" panose="020B0604020202020204" pitchFamily="34" charset="0"/>
              </a:rPr>
              <a:t>Lynda Lawton</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FE5BE70B-5777-45FD-6AB3-4E9ACFABA191}"/>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38" name="TextBox 37">
            <a:extLst>
              <a:ext uri="{FF2B5EF4-FFF2-40B4-BE49-F238E27FC236}">
                <a16:creationId xmlns:a16="http://schemas.microsoft.com/office/drawing/2014/main" id="{80FD1FE9-D315-E26B-E978-93BE274AB611}"/>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39" name="Picture 38">
            <a:extLst>
              <a:ext uri="{FF2B5EF4-FFF2-40B4-BE49-F238E27FC236}">
                <a16:creationId xmlns:a16="http://schemas.microsoft.com/office/drawing/2014/main" id="{274EAD1C-9976-98FE-16CC-5AD31511A4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sp>
        <p:nvSpPr>
          <p:cNvPr id="17" name="Footer Placeholder 4">
            <a:extLst>
              <a:ext uri="{FF2B5EF4-FFF2-40B4-BE49-F238E27FC236}">
                <a16:creationId xmlns:a16="http://schemas.microsoft.com/office/drawing/2014/main" id="{01B2E0FC-448E-C74E-C406-CD8D9723A77D}"/>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CF98531A-285A-A47F-B10E-AE8BF9205CCF}"/>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40</a:t>
            </a:fld>
            <a:endParaRPr lang="en-NZ" dirty="0"/>
          </a:p>
        </p:txBody>
      </p:sp>
    </p:spTree>
    <p:extLst>
      <p:ext uri="{BB962C8B-B14F-4D97-AF65-F5344CB8AC3E}">
        <p14:creationId xmlns:p14="http://schemas.microsoft.com/office/powerpoint/2010/main" val="1975846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9585769"/>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Fatty acids, nutrition, GC, methodology, plant milks</a:t>
              </a:r>
            </a:p>
          </p:txBody>
        </p:sp>
      </p:grpSp>
      <p:sp>
        <p:nvSpPr>
          <p:cNvPr id="32" name="TextBox 31">
            <a:extLst>
              <a:ext uri="{FF2B5EF4-FFF2-40B4-BE49-F238E27FC236}">
                <a16:creationId xmlns:a16="http://schemas.microsoft.com/office/drawing/2014/main" id="{11FB78F6-33D0-D791-6DF6-C81096FD97AA}"/>
              </a:ext>
            </a:extLst>
          </p:cNvPr>
          <p:cNvSpPr txBox="1"/>
          <p:nvPr/>
        </p:nvSpPr>
        <p:spPr>
          <a:xfrm>
            <a:off x="491469" y="2253162"/>
            <a:ext cx="6580448" cy="2636321"/>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Long chain polyunsaturated fatty acids (LCPUFAs) are essential for early human growth and development. Some research also reports that the ratio of n-6/n-3 LCPUFAs in early life could influence infant body composition. World-wide, plant-based milks have been gaining popularity. However, the nutrient quality of plant milks can be very variable. There have been many studies involving gas chromatography (GC) analysis of fatty acids in cow’s milk (and some in human milk) in relation to their diet. The objective of this study is to analyse and compare the fatty acid compositions of a range of plant milks and use this as a basis for future studies to explore plant milk fatty acids on health outcomes. The sample preparation of milk for GC analysis generally involves solvent extraction of the lipids followed by conversion of the fatty acids present to the more volatile fatty acid methyl esters (FAME). The standard FAME synthesis methods avoid water and use only dried samples and reagents. This study proposes to find a reliable method for directly methylating fatty acids in fresh milk samples in order to carry out the GC analysis of a number of different plant milks. The 5-minute research bite will briefly summarise the interest in plant milks and focus on the methodology of the study. This study showcases the collaboration of two fields, laboratory science and nutrition.</a:t>
            </a:r>
          </a:p>
        </p:txBody>
      </p:sp>
      <p:sp>
        <p:nvSpPr>
          <p:cNvPr id="35" name="TextBox 34">
            <a:extLst>
              <a:ext uri="{FF2B5EF4-FFF2-40B4-BE49-F238E27FC236}">
                <a16:creationId xmlns:a16="http://schemas.microsoft.com/office/drawing/2014/main" id="{80E423AF-2F8A-CA80-A6D4-27241C16936A}"/>
              </a:ext>
            </a:extLst>
          </p:cNvPr>
          <p:cNvSpPr txBox="1"/>
          <p:nvPr/>
        </p:nvSpPr>
        <p:spPr>
          <a:xfrm>
            <a:off x="2623761" y="584110"/>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Fatty acid compositions of different plant-based milks in Aotearoa </a:t>
            </a:r>
          </a:p>
        </p:txBody>
      </p:sp>
      <p:sp>
        <p:nvSpPr>
          <p:cNvPr id="36" name="TextBox 35">
            <a:extLst>
              <a:ext uri="{FF2B5EF4-FFF2-40B4-BE49-F238E27FC236}">
                <a16:creationId xmlns:a16="http://schemas.microsoft.com/office/drawing/2014/main" id="{D3BE1DF9-E6BA-8695-56D9-2486C3FF6D1C}"/>
              </a:ext>
            </a:extLst>
          </p:cNvPr>
          <p:cNvSpPr txBox="1"/>
          <p:nvPr/>
        </p:nvSpPr>
        <p:spPr>
          <a:xfrm>
            <a:off x="2623761" y="1274538"/>
            <a:ext cx="3972271" cy="461665"/>
          </a:xfrm>
          <a:prstGeom prst="rect">
            <a:avLst/>
          </a:prstGeom>
          <a:noFill/>
        </p:spPr>
        <p:txBody>
          <a:bodyPr wrap="square" rtlCol="0">
            <a:spAutoFit/>
          </a:bodyPr>
          <a:lstStyle/>
          <a:p>
            <a:r>
              <a:rPr lang="pt-BR" sz="1200" dirty="0">
                <a:solidFill>
                  <a:srgbClr val="383F50"/>
                </a:solidFill>
                <a:latin typeface="Avenir Next LT Pro" panose="020B0504020202020204" pitchFamily="34" charset="0"/>
                <a:cs typeface="Arial" panose="020B0604020202020204" pitchFamily="34" charset="0"/>
              </a:rPr>
              <a:t>Claudia Leong, Mary Fitzpatrick, Michael Edmonds, and Maria Choukri</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FE5BE70B-5777-45FD-6AB3-4E9ACFABA191}"/>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38" name="TextBox 37">
            <a:extLst>
              <a:ext uri="{FF2B5EF4-FFF2-40B4-BE49-F238E27FC236}">
                <a16:creationId xmlns:a16="http://schemas.microsoft.com/office/drawing/2014/main" id="{80FD1FE9-D315-E26B-E978-93BE274AB611}"/>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39" name="Picture 38">
            <a:extLst>
              <a:ext uri="{FF2B5EF4-FFF2-40B4-BE49-F238E27FC236}">
                <a16:creationId xmlns:a16="http://schemas.microsoft.com/office/drawing/2014/main" id="{274EAD1C-9976-98FE-16CC-5AD31511A4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grpSp>
        <p:nvGrpSpPr>
          <p:cNvPr id="2" name="Group 1">
            <a:extLst>
              <a:ext uri="{FF2B5EF4-FFF2-40B4-BE49-F238E27FC236}">
                <a16:creationId xmlns:a16="http://schemas.microsoft.com/office/drawing/2014/main" id="{FD1450F3-94DE-22E1-1104-7FEB89888F56}"/>
              </a:ext>
            </a:extLst>
          </p:cNvPr>
          <p:cNvGrpSpPr/>
          <p:nvPr/>
        </p:nvGrpSpPr>
        <p:grpSpPr>
          <a:xfrm>
            <a:off x="491200" y="7628958"/>
            <a:ext cx="6580448" cy="1822382"/>
            <a:chOff x="491200" y="7628958"/>
            <a:chExt cx="6580448" cy="1822382"/>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7628958"/>
              <a:ext cx="6580448" cy="1822382"/>
              <a:chOff x="491200" y="6799396"/>
              <a:chExt cx="6580448" cy="1822382"/>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1551409"/>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Claudia Leong (      </a:t>
                </a:r>
                <a:r>
                  <a:rPr lang="en-NZ" sz="1050" dirty="0">
                    <a:latin typeface="Avenir Next LT Pro" panose="020B0504020202020204" pitchFamily="34" charset="0"/>
                    <a:hlinkClick r:id="rId3"/>
                  </a:rPr>
                  <a:t>0000-0002-6388-4646</a:t>
                </a:r>
                <a:r>
                  <a:rPr lang="en-NZ" sz="1050" dirty="0">
                    <a:latin typeface="Avenir Next LT Pro" panose="020B0504020202020204" pitchFamily="34" charset="0"/>
                  </a:rPr>
                  <a:t>) (</a:t>
                </a:r>
                <a:r>
                  <a:rPr lang="en-NZ" sz="1050" dirty="0">
                    <a:latin typeface="Avenir Next LT Pro" panose="020B0504020202020204" pitchFamily="34" charset="0"/>
                    <a:hlinkClick r:id="rId4"/>
                  </a:rPr>
                  <a:t>claudia.leong@ara.ac.nz</a:t>
                </a:r>
                <a:r>
                  <a:rPr lang="en-NZ" sz="1050" dirty="0">
                    <a:latin typeface="Avenir Next LT Pro" panose="020B0504020202020204" pitchFamily="34" charset="0"/>
                  </a:rPr>
                  <a:t>) is passionate about making nutrition education engaging and accessible to all children. She is an educator at Ara Institute of Canterbury with a focus on a student centred approach. She enjoys sharing knowledge, and is constantly keeping updated in the nutrition field. She teaches into </a:t>
                </a:r>
                <a:r>
                  <a:rPr lang="en-NZ" sz="1050" dirty="0" err="1">
                    <a:latin typeface="Avenir Next LT Pro" panose="020B0504020202020204" pitchFamily="34" charset="0"/>
                  </a:rPr>
                  <a:t>BAppSci</a:t>
                </a:r>
                <a:r>
                  <a:rPr lang="en-NZ" sz="1050" dirty="0">
                    <a:latin typeface="Avenir Next LT Pro" panose="020B0504020202020204" pitchFamily="34" charset="0"/>
                  </a:rPr>
                  <a:t> courses. She is also research-active as a lecturer at Ara, involved in topics in fatty acids in plant and human milk, food insecurity, ki-o-</a:t>
                </a:r>
                <a:r>
                  <a:rPr lang="en-NZ" sz="1050" dirty="0" err="1">
                    <a:latin typeface="Avenir Next LT Pro" panose="020B0504020202020204" pitchFamily="34" charset="0"/>
                  </a:rPr>
                  <a:t>rahi</a:t>
                </a:r>
                <a:r>
                  <a:rPr lang="en-NZ" sz="1050" dirty="0">
                    <a:latin typeface="Avenir Next LT Pro" panose="020B0504020202020204" pitchFamily="34" charset="0"/>
                  </a:rPr>
                  <a:t>, and digital technology for nutrition education. Claudia is also an entrepreneur, being a co-founder and director of </a:t>
                </a:r>
                <a:r>
                  <a:rPr lang="en-NZ" sz="1050" dirty="0" err="1">
                    <a:latin typeface="Avenir Next LT Pro" panose="020B0504020202020204" pitchFamily="34" charset="0"/>
                  </a:rPr>
                  <a:t>NutriBlocks</a:t>
                </a:r>
                <a:r>
                  <a:rPr lang="en-NZ" sz="1050" dirty="0">
                    <a:latin typeface="Avenir Next LT Pro" panose="020B0504020202020204" pitchFamily="34" charset="0"/>
                  </a:rPr>
                  <a:t> Limited (est. 2020). </a:t>
                </a:r>
                <a:r>
                  <a:rPr lang="en-NZ" sz="1050" dirty="0" err="1">
                    <a:latin typeface="Avenir Next LT Pro" panose="020B0504020202020204" pitchFamily="34" charset="0"/>
                  </a:rPr>
                  <a:t>Nutriblocks</a:t>
                </a:r>
                <a:r>
                  <a:rPr lang="en-NZ" sz="1050" dirty="0">
                    <a:latin typeface="Avenir Next LT Pro" panose="020B0504020202020204" pitchFamily="34" charset="0"/>
                  </a:rPr>
                  <a:t> consists of a multi-disciplinary team of game developers, artists, educators to develop entertaining, engaging, and educational video games for health.</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pic>
          <p:nvPicPr>
            <p:cNvPr id="24" name="Picture 23" descr="Icon&#10;&#10;Description automatically generated">
              <a:extLst>
                <a:ext uri="{FF2B5EF4-FFF2-40B4-BE49-F238E27FC236}">
                  <a16:creationId xmlns:a16="http://schemas.microsoft.com/office/drawing/2014/main" id="{050AAA64-A6B2-C3A8-F5CE-DE99DBCC8A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0099" y="7923080"/>
              <a:ext cx="180000" cy="180000"/>
            </a:xfrm>
            <a:prstGeom prst="rect">
              <a:avLst/>
            </a:prstGeom>
          </p:spPr>
        </p:pic>
      </p:grpSp>
      <p:sp>
        <p:nvSpPr>
          <p:cNvPr id="18" name="Slide Number Placeholder 7">
            <a:extLst>
              <a:ext uri="{FF2B5EF4-FFF2-40B4-BE49-F238E27FC236}">
                <a16:creationId xmlns:a16="http://schemas.microsoft.com/office/drawing/2014/main" id="{12F848F5-904E-F5D3-90B3-F77AD0EFC564}"/>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41</a:t>
            </a:fld>
            <a:endParaRPr lang="en-NZ" dirty="0"/>
          </a:p>
        </p:txBody>
      </p:sp>
      <p:sp>
        <p:nvSpPr>
          <p:cNvPr id="27" name="Footer Placeholder 4">
            <a:extLst>
              <a:ext uri="{FF2B5EF4-FFF2-40B4-BE49-F238E27FC236}">
                <a16:creationId xmlns:a16="http://schemas.microsoft.com/office/drawing/2014/main" id="{25DB5E96-A327-8DA9-FF11-D12AEC3C9892}"/>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3569759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23761" y="503334"/>
            <a:ext cx="4358591" cy="830997"/>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Reduction in the risk of pressure injuries through design changes to patient handling slings</a:t>
            </a:r>
          </a:p>
        </p:txBody>
      </p:sp>
      <p:sp>
        <p:nvSpPr>
          <p:cNvPr id="11" name="TextBox 10">
            <a:extLst>
              <a:ext uri="{FF2B5EF4-FFF2-40B4-BE49-F238E27FC236}">
                <a16:creationId xmlns:a16="http://schemas.microsoft.com/office/drawing/2014/main" id="{6C4E3F0B-C7BF-4644-9D46-57B767A9443D}"/>
              </a:ext>
            </a:extLst>
          </p:cNvPr>
          <p:cNvSpPr txBox="1"/>
          <p:nvPr/>
        </p:nvSpPr>
        <p:spPr>
          <a:xfrm>
            <a:off x="2623761" y="1464582"/>
            <a:ext cx="4358591" cy="276999"/>
          </a:xfrm>
          <a:prstGeom prst="rect">
            <a:avLst/>
          </a:prstGeom>
          <a:noFill/>
        </p:spPr>
        <p:txBody>
          <a:bodyPr wrap="square" rtlCol="0">
            <a:spAutoFit/>
          </a:bodyPr>
          <a:lstStyle/>
          <a:p>
            <a:r>
              <a:rPr lang="en-NZ" sz="1200" dirty="0">
                <a:solidFill>
                  <a:srgbClr val="383F50"/>
                </a:solidFill>
                <a:latin typeface="Avenir Next LT Pro" panose="020B0504020202020204" pitchFamily="34" charset="0"/>
                <a:cs typeface="Arial" panose="020B0604020202020204" pitchFamily="34" charset="0"/>
              </a:rPr>
              <a:t>Helen </a:t>
            </a:r>
            <a:r>
              <a:rPr lang="en-NZ" sz="1200" dirty="0" err="1">
                <a:solidFill>
                  <a:srgbClr val="383F50"/>
                </a:solidFill>
                <a:latin typeface="Avenir Next LT Pro" panose="020B0504020202020204" pitchFamily="34" charset="0"/>
                <a:cs typeface="Arial" panose="020B0604020202020204" pitchFamily="34" charset="0"/>
              </a:rPr>
              <a:t>Liley</a:t>
            </a:r>
            <a:endParaRPr lang="en-NZ" sz="1200" dirty="0">
              <a:solidFill>
                <a:srgbClr val="383F50"/>
              </a:solidFill>
              <a:latin typeface="Avenir Next LT Pro" panose="020B05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10C945B8-B08F-F29E-2D64-C86A2DAEBFB9}"/>
              </a:ext>
            </a:extLst>
          </p:cNvPr>
          <p:cNvGrpSpPr/>
          <p:nvPr/>
        </p:nvGrpSpPr>
        <p:grpSpPr>
          <a:xfrm>
            <a:off x="491200" y="8227326"/>
            <a:ext cx="6580448" cy="1014468"/>
            <a:chOff x="491200" y="6799396"/>
            <a:chExt cx="6580448" cy="101446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Helen Liley (</a:t>
              </a:r>
              <a:r>
                <a:rPr lang="en-NZ" sz="1050" dirty="0">
                  <a:latin typeface="Avenir Next LT Pro" panose="020B0504020202020204" pitchFamily="34" charset="0"/>
                  <a:hlinkClick r:id="rId2"/>
                </a:rPr>
                <a:t>helen.liley@sit.ac.nz</a:t>
              </a:r>
              <a:r>
                <a:rPr lang="en-NZ" sz="1050" dirty="0">
                  <a:latin typeface="Avenir Next LT Pro" panose="020B0504020202020204" pitchFamily="34" charset="0"/>
                </a:rPr>
                <a:t>) studied Biomedical Engineering at the University of Auckland, and completed her PhD in 2018. Her PhD used statistical shape modelling to investigate the effects of shape and bone mineral density variation on stress fractures. She has recently started a research project at SIT, collaborating with local company </a:t>
              </a:r>
              <a:r>
                <a:rPr lang="en-NZ" sz="1050" dirty="0" err="1">
                  <a:latin typeface="Avenir Next LT Pro" panose="020B0504020202020204" pitchFamily="34" charset="0"/>
                </a:rPr>
                <a:t>Zenitec</a:t>
              </a:r>
              <a:r>
                <a:rPr lang="en-NZ" sz="1050" dirty="0">
                  <a:latin typeface="Avenir Next LT Pro" panose="020B0504020202020204" pitchFamily="34" charset="0"/>
                </a:rPr>
                <a:t>. </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376223"/>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Patient handling sling, pressure distribution</a:t>
              </a:r>
            </a:p>
          </p:txBody>
        </p:sp>
      </p:grpSp>
      <p:pic>
        <p:nvPicPr>
          <p:cNvPr id="24" name="Picture 23" descr="Text&#10;&#10;Description automatically generated">
            <a:extLst>
              <a:ext uri="{FF2B5EF4-FFF2-40B4-BE49-F238E27FC236}">
                <a16:creationId xmlns:a16="http://schemas.microsoft.com/office/drawing/2014/main" id="{EEFA5AA4-3880-953E-8907-2C233BAF0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3821261"/>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err="1">
                <a:latin typeface="Avenir Next LT Pro" panose="020B0504020202020204" pitchFamily="34" charset="0"/>
              </a:rPr>
              <a:t>Zenitec</a:t>
            </a:r>
            <a:r>
              <a:rPr lang="en-NZ" sz="1100" i="0" dirty="0">
                <a:latin typeface="Avenir Next LT Pro" panose="020B0504020202020204" pitchFamily="34" charset="0"/>
              </a:rPr>
              <a:t> is a manufacturing and design company based in Invercargill ("</a:t>
            </a:r>
            <a:r>
              <a:rPr lang="en-NZ" sz="1100" i="0" dirty="0" err="1">
                <a:latin typeface="Avenir Next LT Pro" panose="020B0504020202020204" pitchFamily="34" charset="0"/>
              </a:rPr>
              <a:t>Zenitec</a:t>
            </a:r>
            <a:r>
              <a:rPr lang="en-NZ" sz="1100" i="0" dirty="0">
                <a:latin typeface="Avenir Next LT Pro" panose="020B0504020202020204" pitchFamily="34" charset="0"/>
              </a:rPr>
              <a:t>," n.d.). One of their product lines is the </a:t>
            </a:r>
            <a:r>
              <a:rPr lang="en-NZ" sz="1100" i="0" dirty="0" err="1">
                <a:latin typeface="Avenir Next LT Pro" panose="020B0504020202020204" pitchFamily="34" charset="0"/>
              </a:rPr>
              <a:t>Nortec</a:t>
            </a:r>
            <a:r>
              <a:rPr lang="en-NZ" sz="1100" i="0" dirty="0">
                <a:latin typeface="Avenir Next LT Pro" panose="020B0504020202020204" pitchFamily="34" charset="0"/>
              </a:rPr>
              <a:t> Medical sling range, which are used for lifting physically disabled persons to assist with necessities such as toileting. </a:t>
            </a:r>
          </a:p>
          <a:p>
            <a:endParaRPr lang="en-NZ" sz="1100" i="0" dirty="0">
              <a:latin typeface="Avenir Next LT Pro" panose="020B0504020202020204" pitchFamily="34" charset="0"/>
            </a:endParaRPr>
          </a:p>
          <a:p>
            <a:r>
              <a:rPr lang="en-NZ" sz="1100" i="0" dirty="0" err="1">
                <a:latin typeface="Avenir Next LT Pro" panose="020B0504020202020204" pitchFamily="34" charset="0"/>
              </a:rPr>
              <a:t>Zenitec</a:t>
            </a:r>
            <a:r>
              <a:rPr lang="en-NZ" sz="1100" i="0" dirty="0">
                <a:latin typeface="Avenir Next LT Pro" panose="020B0504020202020204" pitchFamily="34" charset="0"/>
              </a:rPr>
              <a:t> have identified a design flaw in the sling where the edging material has less elasticity than the mesh fabric. This is believed to create localised high pressure on the area of the patient’s limb that is in contact with the edging material. Localised high pressure points are of particular concern for older patients and/or individuals with spinal cord injury (SCI), where factors such as lack of sensation and immobility add to the risk of pressure injuries (PUs). (Garber, 2000) </a:t>
            </a:r>
          </a:p>
          <a:p>
            <a:endParaRPr lang="en-NZ" sz="1100" i="0" dirty="0">
              <a:latin typeface="Avenir Next LT Pro" panose="020B0504020202020204" pitchFamily="34" charset="0"/>
            </a:endParaRPr>
          </a:p>
          <a:p>
            <a:r>
              <a:rPr lang="en-NZ" sz="1100" i="0" dirty="0" err="1">
                <a:latin typeface="Avenir Next LT Pro" panose="020B0504020202020204" pitchFamily="34" charset="0"/>
              </a:rPr>
              <a:t>Zenitec</a:t>
            </a:r>
            <a:r>
              <a:rPr lang="en-NZ" sz="1100" i="0" dirty="0">
                <a:latin typeface="Avenir Next LT Pro" panose="020B0504020202020204" pitchFamily="34" charset="0"/>
              </a:rPr>
              <a:t> have developed a better design for their slings, through changing the edging material and the type of stitch. The purpose of this research is to build a body of evidence supporting the design change as a more comfortable and safer option. Ultimately, quantitative data will be gathered through X-sensor pressure mapping, and qualitative data gathered from users and medical professionals.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This presentation will cover the literature review that has been conducted by the researcher. Studies have suggested that a lack of fatty tissue contributes to the incidence of pressure injuries (Black et al., 2015; Black &amp; </a:t>
            </a:r>
            <a:r>
              <a:rPr lang="en-NZ" sz="1100" i="0" dirty="0" err="1">
                <a:latin typeface="Avenir Next LT Pro" panose="020B0504020202020204" pitchFamily="34" charset="0"/>
              </a:rPr>
              <a:t>Kalowes</a:t>
            </a:r>
            <a:r>
              <a:rPr lang="en-NZ" sz="1100" i="0" dirty="0">
                <a:latin typeface="Avenir Next LT Pro" panose="020B0504020202020204" pitchFamily="34" charset="0"/>
              </a:rPr>
              <a:t>, 2016), but there is limited correlation  between PU occurrence and the degree of musculature in the affected area. Other factors that may have an effect on pressure distribution could include the gender of the user, the mass of the user, or the use of an incorrectly sized sling. </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18" name="Footer Placeholder 4">
            <a:extLst>
              <a:ext uri="{FF2B5EF4-FFF2-40B4-BE49-F238E27FC236}">
                <a16:creationId xmlns:a16="http://schemas.microsoft.com/office/drawing/2014/main" id="{C03D60A9-FC76-C463-9D0E-A83DEF035B34}"/>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060BCC40-C7E5-F1EC-1DEC-3E74B92EC0DD}"/>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42</a:t>
            </a:fld>
            <a:endParaRPr lang="en-NZ" dirty="0"/>
          </a:p>
        </p:txBody>
      </p:sp>
    </p:spTree>
    <p:extLst>
      <p:ext uri="{BB962C8B-B14F-4D97-AF65-F5344CB8AC3E}">
        <p14:creationId xmlns:p14="http://schemas.microsoft.com/office/powerpoint/2010/main" val="3019781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398780"/>
            <a:ext cx="6580448" cy="1014468"/>
            <a:chOff x="491200" y="6799396"/>
            <a:chExt cx="6580448" cy="101446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Timothy Lynch’s (</a:t>
              </a:r>
              <a:r>
                <a:rPr lang="en-NZ" sz="1050" dirty="0">
                  <a:latin typeface="Avenir Next LT Pro" panose="020B0504020202020204" pitchFamily="34" charset="0"/>
                  <a:hlinkClick r:id="rId2"/>
                </a:rPr>
                <a:t>timothy.lynch@op.ac.nz</a:t>
              </a:r>
              <a:r>
                <a:rPr lang="en-NZ" sz="1050" dirty="0">
                  <a:latin typeface="Avenir Next LT Pro" panose="020B0504020202020204" pitchFamily="34" charset="0"/>
                </a:rPr>
                <a:t>) background is as a chef with over two decades’ professional cooking experience within New Zealand and throughout Europe. Tim currently holds the position of  senior lecturer at the Food Design Institute and has been tasked with co-ordinating the second year of the Bachelor of Culinary Arts and creating a blended educational and enterprise model for students.</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54767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Transformative, regenerative, economy, audio-visual, culinary arts, change </a:t>
              </a: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2974876"/>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Economics and culinary arts aren’t generally considered natural mates, the former considered – by those that work in the area – as being a stifling tool for the creative energy the sector is famous for, more of an Oscar-worthy slap rather a silent guiding hand. </a:t>
            </a:r>
          </a:p>
          <a:p>
            <a:endParaRPr lang="en-NZ" sz="1100" i="0" dirty="0">
              <a:latin typeface="Avenir Next LT Pro" panose="020B0504020202020204" pitchFamily="34" charset="0"/>
            </a:endParaRPr>
          </a:p>
          <a:p>
            <a:r>
              <a:rPr lang="en-NZ" sz="1100" i="0" dirty="0">
                <a:latin typeface="Avenir Next LT Pro" panose="020B0504020202020204" pitchFamily="34" charset="0"/>
              </a:rPr>
              <a:t>However, with the current upward pressure on wage rates – in a traditionally low wage sector – combined with the removal of foreign labour, and unilateral commitments to a carbon neutral, transformative and regenerative economy, the question is now forming “what does an economically viable culinary arts sector in a new economic hierarchy look like?” and within this, “what is the role education has to play in this reset?” (in a Te Pūkenga landscape).</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presentation explores these ideas using the economic theories of Joe Pine as a source of secondary research, and combines them with applied evaluative research methods as outlined by Alan Clarke to gather primary data and user-centric insights. These insights are then contrasted against current and potential teaching practices.</a:t>
            </a:r>
          </a:p>
          <a:p>
            <a:endParaRPr lang="en-NZ" sz="1100" i="0" dirty="0">
              <a:latin typeface="Avenir Next LT Pro" panose="020B0504020202020204" pitchFamily="34" charset="0"/>
            </a:endParaRPr>
          </a:p>
          <a:p>
            <a:r>
              <a:rPr lang="en-NZ" sz="1100" i="0" dirty="0">
                <a:latin typeface="Avenir Next LT Pro" panose="020B0504020202020204" pitchFamily="34" charset="0"/>
              </a:rPr>
              <a:t>Due to the nature of the research, the presentation will be delivered as a pre-edited digital, audio-visual document. </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740000"/>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Regenerative and transformational restaurants – where do we start?</a:t>
            </a: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59204"/>
            <a:ext cx="3972271" cy="276999"/>
          </a:xfrm>
          <a:prstGeom prst="rect">
            <a:avLst/>
          </a:prstGeom>
          <a:noFill/>
        </p:spPr>
        <p:txBody>
          <a:bodyPr wrap="square" rtlCol="0">
            <a:spAutoFit/>
          </a:bodyPr>
          <a:lstStyle/>
          <a:p>
            <a:r>
              <a:rPr lang="it-IT" sz="1200" dirty="0">
                <a:solidFill>
                  <a:srgbClr val="383F50"/>
                </a:solidFill>
                <a:latin typeface="Avenir Next LT Pro" panose="020B0504020202020204" pitchFamily="34" charset="0"/>
                <a:cs typeface="Arial" panose="020B0604020202020204" pitchFamily="34" charset="0"/>
              </a:rPr>
              <a:t>Timothy Lynch</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16" name="Slide Number Placeholder 7">
            <a:extLst>
              <a:ext uri="{FF2B5EF4-FFF2-40B4-BE49-F238E27FC236}">
                <a16:creationId xmlns:a16="http://schemas.microsoft.com/office/drawing/2014/main" id="{C8FB56EE-F3C5-1AB0-F195-CDF817664E30}"/>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43</a:t>
            </a:fld>
            <a:endParaRPr lang="en-NZ" dirty="0"/>
          </a:p>
        </p:txBody>
      </p:sp>
      <p:sp>
        <p:nvSpPr>
          <p:cNvPr id="17" name="Footer Placeholder 4">
            <a:extLst>
              <a:ext uri="{FF2B5EF4-FFF2-40B4-BE49-F238E27FC236}">
                <a16:creationId xmlns:a16="http://schemas.microsoft.com/office/drawing/2014/main" id="{41642C13-1FE1-8CB2-7393-B65EDECF09E1}"/>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897812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954767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Healthy eating, physical activity, office workplace setting, New Zealand, facilitators &amp; barriers</a:t>
              </a: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3990538"/>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The primary goal of this research is to explore the facilitators and barriers that New Zealand office-based workers face in terms of healthy eating and physical activity at the workplace. Furthermore, this study investigates office-based workers perceptions of healthy eating and physical activities, and their preferences for future health initiative strategies at the workplace.</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primary data collection process included an online questionnaire completed by 106 New Zealand office-based employees followed by a semi–structured interviews with 13 office-based employees. Ethics approval has been granted to this study by the Otago Polytechnic Auckland International Campus Ethics committee.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primary data analysis findings shows that the majority of office-based workers’ vegetable intake at workplace is relatively low. However, their fruit intake is in line with the government recommendations. Also, the majority of the office-based workers do not undertake any vigorous or moderate-intensity physical activity during worktime, and their average sitting time at the office was approximately seven hours. The qualitative interview findings discovered that excessive workload, work stress, organization culture, unavailability of healthy food options at worksite and lack of encouragement from management are the main barriers for healthy eating and physical activity behaviour at workplace. </a:t>
            </a:r>
          </a:p>
          <a:p>
            <a:endParaRPr lang="en-NZ" sz="1100" i="0" dirty="0">
              <a:latin typeface="Avenir Next LT Pro" panose="020B0504020202020204" pitchFamily="34" charset="0"/>
            </a:endParaRPr>
          </a:p>
          <a:p>
            <a:r>
              <a:rPr lang="en-NZ" sz="1100" i="0" dirty="0">
                <a:latin typeface="Avenir Next LT Pro" panose="020B0504020202020204" pitchFamily="34" charset="0"/>
              </a:rPr>
              <a:t>To promote healthy eating and physical activity at workplace, the present investigation recommends reducing the workload and stress level at the workplace, provide extra breaks for stretching and exercise, longer lunch for walking groups or fitness classes and increased availability of healthy food options at worksite.</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339900"/>
            <a:ext cx="4358591" cy="830997"/>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Facilitators and Barriers to Healthy Eating Behaviour and Physical Activity Level of Office-Based Workers in New Zealand </a:t>
            </a: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273662"/>
            <a:ext cx="3972271" cy="461665"/>
          </a:xfrm>
          <a:prstGeom prst="rect">
            <a:avLst/>
          </a:prstGeom>
          <a:noFill/>
        </p:spPr>
        <p:txBody>
          <a:bodyPr wrap="square" rtlCol="0">
            <a:spAutoFit/>
          </a:bodyPr>
          <a:lstStyle/>
          <a:p>
            <a:r>
              <a:rPr lang="en-NZ" sz="1200" dirty="0" err="1">
                <a:solidFill>
                  <a:srgbClr val="383F50"/>
                </a:solidFill>
                <a:latin typeface="Avenir Next LT Pro" panose="020B0504020202020204" pitchFamily="34" charset="0"/>
                <a:cs typeface="Arial" panose="020B0604020202020204" pitchFamily="34" charset="0"/>
              </a:rPr>
              <a:t>Prasadie</a:t>
            </a:r>
            <a:r>
              <a:rPr lang="en-NZ" sz="1200" dirty="0">
                <a:solidFill>
                  <a:srgbClr val="383F50"/>
                </a:solidFill>
                <a:latin typeface="Avenir Next LT Pro" panose="020B0504020202020204" pitchFamily="34" charset="0"/>
                <a:cs typeface="Arial" panose="020B0604020202020204" pitchFamily="34" charset="0"/>
              </a:rPr>
              <a:t> </a:t>
            </a:r>
            <a:r>
              <a:rPr lang="en-NZ" sz="1200" dirty="0" err="1">
                <a:solidFill>
                  <a:srgbClr val="383F50"/>
                </a:solidFill>
                <a:latin typeface="Avenir Next LT Pro" panose="020B0504020202020204" pitchFamily="34" charset="0"/>
                <a:cs typeface="Arial" panose="020B0604020202020204" pitchFamily="34" charset="0"/>
              </a:rPr>
              <a:t>Rashmini</a:t>
            </a:r>
            <a:r>
              <a:rPr lang="en-NZ" sz="1200" dirty="0">
                <a:solidFill>
                  <a:srgbClr val="383F50"/>
                </a:solidFill>
                <a:latin typeface="Avenir Next LT Pro" panose="020B0504020202020204" pitchFamily="34" charset="0"/>
                <a:cs typeface="Arial" panose="020B0604020202020204" pitchFamily="34" charset="0"/>
              </a:rPr>
              <a:t> </a:t>
            </a:r>
            <a:r>
              <a:rPr lang="en-NZ" sz="1200" dirty="0" err="1">
                <a:solidFill>
                  <a:srgbClr val="383F50"/>
                </a:solidFill>
                <a:latin typeface="Avenir Next LT Pro" panose="020B0504020202020204" pitchFamily="34" charset="0"/>
                <a:cs typeface="Arial" panose="020B0604020202020204" pitchFamily="34" charset="0"/>
              </a:rPr>
              <a:t>Manawaduge</a:t>
            </a:r>
            <a:r>
              <a:rPr lang="en-NZ" sz="1200" dirty="0">
                <a:solidFill>
                  <a:srgbClr val="383F50"/>
                </a:solidFill>
                <a:latin typeface="Avenir Next LT Pro" panose="020B0504020202020204" pitchFamily="34" charset="0"/>
                <a:cs typeface="Arial" panose="020B0604020202020204" pitchFamily="34" charset="0"/>
              </a:rPr>
              <a:t> Silva, </a:t>
            </a:r>
            <a:r>
              <a:rPr lang="en-NZ" sz="1200" dirty="0" err="1">
                <a:solidFill>
                  <a:srgbClr val="383F50"/>
                </a:solidFill>
                <a:latin typeface="Avenir Next LT Pro" panose="020B0504020202020204" pitchFamily="34" charset="0"/>
                <a:cs typeface="Arial" panose="020B0604020202020204" pitchFamily="34" charset="0"/>
              </a:rPr>
              <a:t>Indrapriya</a:t>
            </a:r>
            <a:r>
              <a:rPr lang="en-NZ" sz="1200" dirty="0">
                <a:solidFill>
                  <a:srgbClr val="383F50"/>
                </a:solidFill>
                <a:latin typeface="Avenir Next LT Pro" panose="020B0504020202020204" pitchFamily="34" charset="0"/>
                <a:cs typeface="Arial" panose="020B0604020202020204" pitchFamily="34" charset="0"/>
              </a:rPr>
              <a:t> </a:t>
            </a:r>
            <a:r>
              <a:rPr lang="en-NZ" sz="1200" dirty="0" err="1">
                <a:solidFill>
                  <a:srgbClr val="383F50"/>
                </a:solidFill>
                <a:latin typeface="Avenir Next LT Pro" panose="020B0504020202020204" pitchFamily="34" charset="0"/>
                <a:cs typeface="Arial" panose="020B0604020202020204" pitchFamily="34" charset="0"/>
              </a:rPr>
              <a:t>Kularatne</a:t>
            </a:r>
            <a:r>
              <a:rPr lang="en-NZ" sz="1200" dirty="0">
                <a:solidFill>
                  <a:srgbClr val="383F50"/>
                </a:solidFill>
                <a:latin typeface="Avenir Next LT Pro" panose="020B0504020202020204" pitchFamily="34" charset="0"/>
                <a:cs typeface="Arial" panose="020B0604020202020204" pitchFamily="34" charset="0"/>
              </a:rPr>
              <a:t> and Edwin Rajah</a:t>
            </a: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2" name="Group 1">
            <a:extLst>
              <a:ext uri="{FF2B5EF4-FFF2-40B4-BE49-F238E27FC236}">
                <a16:creationId xmlns:a16="http://schemas.microsoft.com/office/drawing/2014/main" id="{C2220C00-8202-699C-4C36-E70C7D096419}"/>
              </a:ext>
            </a:extLst>
          </p:cNvPr>
          <p:cNvGrpSpPr/>
          <p:nvPr/>
        </p:nvGrpSpPr>
        <p:grpSpPr>
          <a:xfrm>
            <a:off x="491200" y="6631763"/>
            <a:ext cx="6580448" cy="2791878"/>
            <a:chOff x="491200" y="6631763"/>
            <a:chExt cx="6580448" cy="2791878"/>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6631763"/>
              <a:ext cx="6580448" cy="2791878"/>
              <a:chOff x="491200" y="6799396"/>
              <a:chExt cx="6580448" cy="279187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2520905"/>
              </a:xfrm>
              <a:prstGeom prst="rect">
                <a:avLst/>
              </a:prstGeom>
              <a:noFill/>
            </p:spPr>
            <p:txBody>
              <a:bodyPr wrap="square" lIns="97125" bIns="50505" rtlCol="0">
                <a:spAutoFit/>
              </a:bodyPr>
              <a:lstStyle/>
              <a:p>
                <a:pPr defTabSz="6198466"/>
                <a:r>
                  <a:rPr lang="en-NZ" sz="1050" dirty="0" err="1">
                    <a:latin typeface="Avenir Next LT Pro" panose="020B0504020202020204" pitchFamily="34" charset="0"/>
                  </a:rPr>
                  <a:t>Prasadie</a:t>
                </a:r>
                <a:r>
                  <a:rPr lang="en-NZ" sz="1050" dirty="0">
                    <a:latin typeface="Avenir Next LT Pro" panose="020B0504020202020204" pitchFamily="34" charset="0"/>
                  </a:rPr>
                  <a:t> Silva is a Chartered Management Accountant by profession and currently working at Beca, New Zealand. She has obtained her Bachelor of Accountancy degree from the University of Sri-</a:t>
                </a:r>
                <a:r>
                  <a:rPr lang="en-NZ" sz="1050" dirty="0" err="1">
                    <a:latin typeface="Avenir Next LT Pro" panose="020B0504020202020204" pitchFamily="34" charset="0"/>
                  </a:rPr>
                  <a:t>Jayawardhenapura</a:t>
                </a:r>
                <a:r>
                  <a:rPr lang="en-NZ" sz="1050" dirty="0">
                    <a:latin typeface="Avenir Next LT Pro" panose="020B0504020202020204" pitchFamily="34" charset="0"/>
                  </a:rPr>
                  <a:t>, Sri Lanka. </a:t>
                </a:r>
                <a:r>
                  <a:rPr lang="en-NZ" sz="1050" dirty="0" err="1">
                    <a:latin typeface="Avenir Next LT Pro" panose="020B0504020202020204" pitchFamily="34" charset="0"/>
                  </a:rPr>
                  <a:t>Prasadie</a:t>
                </a:r>
                <a:r>
                  <a:rPr lang="en-NZ" sz="1050" dirty="0">
                    <a:latin typeface="Avenir Next LT Pro" panose="020B0504020202020204" pitchFamily="34" charset="0"/>
                  </a:rPr>
                  <a:t> is currently finishing her Master of Applied Management at Otago Polytechnic International Campus, Auckland. Her research interest includes workplace health management, nutrition, and physical activity education.</a:t>
                </a:r>
              </a:p>
              <a:p>
                <a:pPr defTabSz="6198466"/>
                <a:endParaRPr lang="en-NZ" sz="1050" dirty="0">
                  <a:latin typeface="Avenir Next LT Pro" panose="020B0504020202020204" pitchFamily="34" charset="0"/>
                </a:endParaRPr>
              </a:p>
              <a:p>
                <a:pPr defTabSz="6198466"/>
                <a:r>
                  <a:rPr lang="en-NZ" sz="1050" dirty="0" err="1">
                    <a:latin typeface="Avenir Next LT Pro" panose="020B0504020202020204" pitchFamily="34" charset="0"/>
                  </a:rPr>
                  <a:t>Indrapriya</a:t>
                </a:r>
                <a:r>
                  <a:rPr lang="en-NZ" sz="1050" dirty="0">
                    <a:latin typeface="Avenir Next LT Pro" panose="020B0504020202020204" pitchFamily="34" charset="0"/>
                  </a:rPr>
                  <a:t> </a:t>
                </a:r>
                <a:r>
                  <a:rPr lang="en-NZ" sz="1050" dirty="0" err="1">
                    <a:latin typeface="Avenir Next LT Pro" panose="020B0504020202020204" pitchFamily="34" charset="0"/>
                  </a:rPr>
                  <a:t>Kularatne</a:t>
                </a:r>
                <a:r>
                  <a:rPr lang="en-NZ" sz="1050" dirty="0">
                    <a:latin typeface="Avenir Next LT Pro" panose="020B0504020202020204" pitchFamily="34" charset="0"/>
                  </a:rPr>
                  <a:t> (      </a:t>
                </a:r>
                <a:r>
                  <a:rPr lang="en-NZ" sz="1050" dirty="0">
                    <a:latin typeface="Avenir Next LT Pro" panose="020B0504020202020204" pitchFamily="34" charset="0"/>
                    <a:hlinkClick r:id="rId3"/>
                  </a:rPr>
                  <a:t>0000-0001-5699-0638</a:t>
                </a:r>
                <a:r>
                  <a:rPr lang="en-NZ" sz="1050" dirty="0">
                    <a:latin typeface="Avenir Next LT Pro" panose="020B0504020202020204" pitchFamily="34" charset="0"/>
                  </a:rPr>
                  <a:t>) is a Principal Lecturer at Otago Polytechnic Auckland International Campus New Zealand. He has obtained his Ph.D. from the University of Auckland, Master of Management from the Massey University. His research focuses on sustainability, environmental management, employability skills, project management and corporate social responsibility.</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Edwin Rajah (      </a:t>
                </a:r>
                <a:r>
                  <a:rPr lang="en-NZ" sz="1050" dirty="0">
                    <a:latin typeface="Avenir Next LT Pro" panose="020B0504020202020204" pitchFamily="34" charset="0"/>
                    <a:hlinkClick r:id="rId4"/>
                  </a:rPr>
                  <a:t>0000-0002-6336-5045</a:t>
                </a:r>
                <a:r>
                  <a:rPr lang="en-NZ" sz="1050" dirty="0">
                    <a:latin typeface="Avenir Next LT Pro" panose="020B0504020202020204" pitchFamily="34" charset="0"/>
                  </a:rPr>
                  <a:t>) (</a:t>
                </a:r>
                <a:r>
                  <a:rPr lang="en-NZ" sz="1050" dirty="0">
                    <a:latin typeface="Avenir Next LT Pro" panose="020B0504020202020204" pitchFamily="34" charset="0"/>
                    <a:hlinkClick r:id="rId5"/>
                  </a:rPr>
                  <a:t>edwin.rajah@op.ac.nz</a:t>
                </a:r>
                <a:r>
                  <a:rPr lang="en-NZ" sz="1050" dirty="0">
                    <a:latin typeface="Avenir Next LT Pro" panose="020B0504020202020204" pitchFamily="34" charset="0"/>
                  </a:rPr>
                  <a:t>) is a Principal Lecturer in Otago Polytechnic Auckland International Campus (OPAIC) teaching Digital Marketing, Innovation and Entrepreneurship and supervising postgraduate projects and thesis research. His research interests are in the areas of marketing strategy, digital marketing, innovation, and learner engagement.</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pic>
          <p:nvPicPr>
            <p:cNvPr id="32" name="Picture 31" descr="Icon&#10;&#10;Description automatically generated">
              <a:extLst>
                <a:ext uri="{FF2B5EF4-FFF2-40B4-BE49-F238E27FC236}">
                  <a16:creationId xmlns:a16="http://schemas.microsoft.com/office/drawing/2014/main" id="{6433BD08-994F-7444-944A-6793DD81B6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1057" y="7887042"/>
              <a:ext cx="180000" cy="180000"/>
            </a:xfrm>
            <a:prstGeom prst="rect">
              <a:avLst/>
            </a:prstGeom>
          </p:spPr>
        </p:pic>
        <p:pic>
          <p:nvPicPr>
            <p:cNvPr id="36" name="Picture 35" descr="Icon&#10;&#10;Description automatically generated">
              <a:extLst>
                <a:ext uri="{FF2B5EF4-FFF2-40B4-BE49-F238E27FC236}">
                  <a16:creationId xmlns:a16="http://schemas.microsoft.com/office/drawing/2014/main" id="{0A108960-9AC0-669C-2E59-2862B1F4D1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6400" y="8682466"/>
              <a:ext cx="180000" cy="180000"/>
            </a:xfrm>
            <a:prstGeom prst="rect">
              <a:avLst/>
            </a:prstGeom>
          </p:spPr>
        </p:pic>
      </p:grpSp>
      <p:sp>
        <p:nvSpPr>
          <p:cNvPr id="23" name="Footer Placeholder 4">
            <a:extLst>
              <a:ext uri="{FF2B5EF4-FFF2-40B4-BE49-F238E27FC236}">
                <a16:creationId xmlns:a16="http://schemas.microsoft.com/office/drawing/2014/main" id="{7D70E623-6543-D209-9639-F1A0F5E7E13B}"/>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4" name="Slide Number Placeholder 5">
            <a:extLst>
              <a:ext uri="{FF2B5EF4-FFF2-40B4-BE49-F238E27FC236}">
                <a16:creationId xmlns:a16="http://schemas.microsoft.com/office/drawing/2014/main" id="{431F6003-0A25-CEE7-E974-9533155EAA09}"/>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44</a:t>
            </a:fld>
            <a:endParaRPr lang="en-NZ" dirty="0"/>
          </a:p>
        </p:txBody>
      </p:sp>
    </p:spTree>
    <p:extLst>
      <p:ext uri="{BB962C8B-B14F-4D97-AF65-F5344CB8AC3E}">
        <p14:creationId xmlns:p14="http://schemas.microsoft.com/office/powerpoint/2010/main" val="4136512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966342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Facebook, Wellbeing, Veterinary, Horses, NZ</a:t>
              </a: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178880"/>
            <a:ext cx="6580448" cy="6529695"/>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b="1" i="0" dirty="0">
                <a:latin typeface="Avenir Next LT Pro" panose="020B0504020202020204" pitchFamily="34" charset="0"/>
              </a:rPr>
              <a:t>Aim</a:t>
            </a:r>
            <a:r>
              <a:rPr lang="en-NZ" sz="1100" i="0" dirty="0">
                <a:latin typeface="Avenir Next LT Pro" panose="020B0504020202020204" pitchFamily="34" charset="0"/>
              </a:rPr>
              <a:t>: The aims of this project are to</a:t>
            </a:r>
          </a:p>
          <a:p>
            <a:pPr marL="228600" indent="-228600">
              <a:buFont typeface="+mj-lt"/>
              <a:buAutoNum type="arabicPeriod"/>
            </a:pPr>
            <a:r>
              <a:rPr lang="en-NZ" sz="1100" i="0" dirty="0">
                <a:latin typeface="Avenir Next LT Pro" panose="020B0504020202020204" pitchFamily="34" charset="0"/>
              </a:rPr>
              <a:t>Explore the motivation New Zealand recreational horse owners for using Facebook as a source of answers and advice on matters of horse husbandry, rather than using more evidence-based methods.</a:t>
            </a:r>
          </a:p>
          <a:p>
            <a:pPr marL="228600" indent="-228600">
              <a:buFont typeface="+mj-lt"/>
              <a:buAutoNum type="arabicPeriod"/>
            </a:pPr>
            <a:r>
              <a:rPr lang="en-NZ" sz="1100" i="0" dirty="0">
                <a:latin typeface="Avenir Next LT Pro" panose="020B0504020202020204" pitchFamily="34" charset="0"/>
              </a:rPr>
              <a:t>To gather insights about the impact this form of decision-making can have on horses and the veterinary professionals around them.</a:t>
            </a:r>
          </a:p>
          <a:p>
            <a:endParaRPr lang="en-NZ" sz="1100" i="0" dirty="0">
              <a:latin typeface="Avenir Next LT Pro" panose="020B0504020202020204" pitchFamily="34" charset="0"/>
            </a:endParaRPr>
          </a:p>
          <a:p>
            <a:r>
              <a:rPr lang="en-NZ" sz="1100" i="0" dirty="0">
                <a:latin typeface="Avenir Next LT Pro" panose="020B0504020202020204" pitchFamily="34" charset="0"/>
              </a:rPr>
              <a:t>Horse owners appear to be turning to Facebook with increased frequency to ask husbandry questions about horses.  Posts made on equine-themed Facebook groups range from the fairly innocent to questions about very specific disease processes, diagnosis and treatment options.  Replies are not made by veterinarians or other equine professionals (e.g., nutritionists, farriers) but by other horse owners.  Advice is often out of context, can be harmless but useless, or dangerous to the health and well-being of the horse.</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Research design / methodology</a:t>
            </a:r>
            <a:r>
              <a:rPr lang="en-NZ" sz="1100" i="0" dirty="0">
                <a:latin typeface="Avenir Next LT Pro" panose="020B0504020202020204" pitchFamily="34" charset="0"/>
              </a:rPr>
              <a:t>: This research was based on qualitative research design and comprised of two parts.  Firstly, an invitation to complete an anonymous survey was sent to 25 equine-themed New Zealand Facebook groups. The respondents answered questions about their demographics, horse ownership, use of Facebook and how they made management decisions for horses.  160 horse-owning Facebook users responded, and 156 valid responses were analysed.  In the second part of the research project, six equine professionals were interviewed about the survey’s findings to learn about their response and insights.  </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Ethics</a:t>
            </a:r>
            <a:r>
              <a:rPr lang="en-NZ" sz="1100" i="0" dirty="0">
                <a:latin typeface="Avenir Next LT Pro" panose="020B0504020202020204" pitchFamily="34" charset="0"/>
              </a:rPr>
              <a:t>: The project was designed in consultation with Kaitohutohu and received approval from the Otago Polytechnic Research Ethics Committee.</a:t>
            </a:r>
          </a:p>
          <a:p>
            <a:endParaRPr lang="en-NZ" sz="1100" i="0" dirty="0">
              <a:latin typeface="Avenir Next LT Pro" panose="020B0504020202020204" pitchFamily="34" charset="0"/>
            </a:endParaRPr>
          </a:p>
          <a:p>
            <a:r>
              <a:rPr lang="en-NZ" sz="1100" b="1" i="0" dirty="0"/>
              <a:t>R</a:t>
            </a:r>
            <a:r>
              <a:rPr lang="en-NZ" sz="1100" b="1" i="0" dirty="0">
                <a:latin typeface="Avenir Next LT Pro" panose="020B0504020202020204" pitchFamily="34" charset="0"/>
              </a:rPr>
              <a:t>esults and findings</a:t>
            </a:r>
            <a:r>
              <a:rPr lang="en-NZ" sz="1100" i="0" dirty="0">
                <a:latin typeface="Avenir Next LT Pro" panose="020B0504020202020204" pitchFamily="34" charset="0"/>
              </a:rPr>
              <a:t>:  The results of the survey showed people asked and responded to posts because Facebook is quick and free. That people answered to tell a story, even if the context is incorrect, and that people don’t know what they don’t know – they have a false confidence in the advice they are giving and receiving.  The interviewees spoke of mental well-being, cyber-bullying, and a veterinary industry in deepening crisis.  This was supported in part by a comprehensive literature review conducted in 2020.</a:t>
            </a:r>
          </a:p>
          <a:p>
            <a:endParaRPr lang="en-NZ" sz="1100" i="0" dirty="0">
              <a:latin typeface="Avenir Next LT Pro" panose="020B0504020202020204" pitchFamily="34" charset="0"/>
            </a:endParaRPr>
          </a:p>
          <a:p>
            <a:r>
              <a:rPr lang="en-NZ" sz="1100" b="1" i="0" dirty="0"/>
              <a:t>T</a:t>
            </a:r>
            <a:r>
              <a:rPr lang="en-NZ" sz="1100" b="1" i="0" dirty="0">
                <a:latin typeface="Avenir Next LT Pro" panose="020B0504020202020204" pitchFamily="34" charset="0"/>
              </a:rPr>
              <a:t>he implications for industry and community</a:t>
            </a:r>
            <a:r>
              <a:rPr lang="en-NZ" sz="1100" i="0" dirty="0">
                <a:latin typeface="Avenir Next LT Pro" panose="020B0504020202020204" pitchFamily="34" charset="0"/>
              </a:rPr>
              <a:t>:  The project has produced ideas on mitigating the miseducation, but a unified approach is needed to overcome the issues with social media in place of professional advice.  Educators should be including social media navigation and responding to programme material so that students can safely plot a course through social media and be part of the solution, rather than part of the problem when it comes to being an evidence-based practitioner, rather than using Facebook to seek answers. </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740000"/>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Why are horse-owners ending their relationship with vets for Facebook?</a:t>
            </a: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59204"/>
            <a:ext cx="3972271" cy="276999"/>
          </a:xfrm>
          <a:prstGeom prst="rect">
            <a:avLst/>
          </a:prstGeom>
          <a:noFill/>
        </p:spPr>
        <p:txBody>
          <a:bodyPr wrap="square" rtlCol="0">
            <a:spAutoFit/>
          </a:bodyPr>
          <a:lstStyle/>
          <a:p>
            <a:r>
              <a:rPr lang="it-IT" sz="1200" dirty="0">
                <a:solidFill>
                  <a:srgbClr val="383F50"/>
                </a:solidFill>
                <a:latin typeface="Avenir Next LT Pro" panose="020B0504020202020204" pitchFamily="34" charset="0"/>
                <a:cs typeface="Arial" panose="020B0604020202020204" pitchFamily="34" charset="0"/>
              </a:rPr>
              <a:t>Steph Mann</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2" name="Group 1">
            <a:extLst>
              <a:ext uri="{FF2B5EF4-FFF2-40B4-BE49-F238E27FC236}">
                <a16:creationId xmlns:a16="http://schemas.microsoft.com/office/drawing/2014/main" id="{851DDC8F-A3E6-4CA7-672F-A28801C18FB0}"/>
              </a:ext>
            </a:extLst>
          </p:cNvPr>
          <p:cNvGrpSpPr/>
          <p:nvPr/>
        </p:nvGrpSpPr>
        <p:grpSpPr>
          <a:xfrm>
            <a:off x="491200" y="8663880"/>
            <a:ext cx="6580448" cy="1014468"/>
            <a:chOff x="491200" y="8663880"/>
            <a:chExt cx="6580448" cy="1014468"/>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663880"/>
              <a:ext cx="6580448" cy="1014468"/>
              <a:chOff x="491200" y="6799396"/>
              <a:chExt cx="6580448" cy="101446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Steph Mann (      </a:t>
                </a:r>
                <a:r>
                  <a:rPr lang="en-NZ" sz="1050" dirty="0">
                    <a:latin typeface="Avenir Next LT Pro" panose="020B0504020202020204" pitchFamily="34" charset="0"/>
                    <a:hlinkClick r:id="rId3"/>
                  </a:rPr>
                  <a:t>0000-0002-8764-6490</a:t>
                </a:r>
                <a:r>
                  <a:rPr lang="en-NZ" sz="1050" dirty="0">
                    <a:latin typeface="Avenir Next LT Pro" panose="020B0504020202020204" pitchFamily="34" charset="0"/>
                  </a:rPr>
                  <a:t>) (</a:t>
                </a:r>
                <a:r>
                  <a:rPr lang="en-NZ" sz="1050" dirty="0">
                    <a:latin typeface="Avenir Next LT Pro" panose="020B0504020202020204" pitchFamily="34" charset="0"/>
                    <a:hlinkClick r:id="rId4"/>
                  </a:rPr>
                  <a:t>steph.mann@op.ac.nz</a:t>
                </a:r>
                <a:r>
                  <a:rPr lang="en-NZ" sz="1050" dirty="0">
                    <a:latin typeface="Avenir Next LT Pro" panose="020B0504020202020204" pitchFamily="34" charset="0"/>
                  </a:rPr>
                  <a:t>) is the Programme Leader for Rural Animal Technology at Otago Polytechnic.  She has been with the School of Veterinary Nursing for 18 years and completed her Master of Professional Practice in 2021. Steph is based in the Wairarapa and works with her students extramurally.</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pic>
          <p:nvPicPr>
            <p:cNvPr id="18" name="Picture 17" descr="Icon&#10;&#10;Description automatically generated">
              <a:extLst>
                <a:ext uri="{FF2B5EF4-FFF2-40B4-BE49-F238E27FC236}">
                  <a16:creationId xmlns:a16="http://schemas.microsoft.com/office/drawing/2014/main" id="{C3C4A1F9-21E2-A3FF-6BCC-5D07DCBCED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1770" y="8965858"/>
              <a:ext cx="180000" cy="180000"/>
            </a:xfrm>
            <a:prstGeom prst="rect">
              <a:avLst/>
            </a:prstGeom>
          </p:spPr>
        </p:pic>
      </p:grpSp>
      <p:sp>
        <p:nvSpPr>
          <p:cNvPr id="27" name="Slide Number Placeholder 7">
            <a:extLst>
              <a:ext uri="{FF2B5EF4-FFF2-40B4-BE49-F238E27FC236}">
                <a16:creationId xmlns:a16="http://schemas.microsoft.com/office/drawing/2014/main" id="{CE32A9EA-68BB-F12E-90A1-3FFCAE06C48B}"/>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45</a:t>
            </a:fld>
            <a:endParaRPr lang="en-NZ" dirty="0"/>
          </a:p>
        </p:txBody>
      </p:sp>
      <p:sp>
        <p:nvSpPr>
          <p:cNvPr id="31" name="Footer Placeholder 4">
            <a:extLst>
              <a:ext uri="{FF2B5EF4-FFF2-40B4-BE49-F238E27FC236}">
                <a16:creationId xmlns:a16="http://schemas.microsoft.com/office/drawing/2014/main" id="{A91BCB60-EC4D-1913-BAE9-8EB13FFC41E0}"/>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485061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23761" y="556930"/>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Uptake of Offsite Construction in NZ – A Non-Supplier viewpoint </a:t>
            </a:r>
          </a:p>
        </p:txBody>
      </p:sp>
      <p:sp>
        <p:nvSpPr>
          <p:cNvPr id="11" name="TextBox 10">
            <a:extLst>
              <a:ext uri="{FF2B5EF4-FFF2-40B4-BE49-F238E27FC236}">
                <a16:creationId xmlns:a16="http://schemas.microsoft.com/office/drawing/2014/main" id="{6C4E3F0B-C7BF-4644-9D46-57B767A9443D}"/>
              </a:ext>
            </a:extLst>
          </p:cNvPr>
          <p:cNvSpPr txBox="1"/>
          <p:nvPr/>
        </p:nvSpPr>
        <p:spPr>
          <a:xfrm>
            <a:off x="2623761" y="1276134"/>
            <a:ext cx="4358591" cy="461665"/>
          </a:xfrm>
          <a:prstGeom prst="rect">
            <a:avLst/>
          </a:prstGeom>
          <a:noFill/>
        </p:spPr>
        <p:txBody>
          <a:bodyPr wrap="square" rtlCol="0">
            <a:spAutoFit/>
          </a:bodyPr>
          <a:lstStyle/>
          <a:p>
            <a:r>
              <a:rPr lang="en-NZ" sz="1200" dirty="0" err="1">
                <a:solidFill>
                  <a:srgbClr val="383F50"/>
                </a:solidFill>
                <a:latin typeface="Avenir Next LT Pro" panose="020B0504020202020204" pitchFamily="34" charset="0"/>
                <a:cs typeface="Arial" panose="020B0604020202020204" pitchFamily="34" charset="0"/>
              </a:rPr>
              <a:t>Rehan</a:t>
            </a:r>
            <a:r>
              <a:rPr lang="en-NZ" sz="1200" dirty="0">
                <a:solidFill>
                  <a:srgbClr val="383F50"/>
                </a:solidFill>
                <a:latin typeface="Avenir Next LT Pro" panose="020B0504020202020204" pitchFamily="34" charset="0"/>
                <a:cs typeface="Arial" panose="020B0604020202020204" pitchFamily="34" charset="0"/>
              </a:rPr>
              <a:t> Masood, Sadegh </a:t>
            </a:r>
            <a:r>
              <a:rPr lang="en-NZ" sz="1200" dirty="0" err="1">
                <a:solidFill>
                  <a:srgbClr val="383F50"/>
                </a:solidFill>
                <a:latin typeface="Avenir Next LT Pro" panose="020B0504020202020204" pitchFamily="34" charset="0"/>
                <a:cs typeface="Arial" panose="020B0604020202020204" pitchFamily="34" charset="0"/>
              </a:rPr>
              <a:t>Aliakbarlou</a:t>
            </a:r>
            <a:r>
              <a:rPr lang="en-NZ" sz="1200" dirty="0">
                <a:solidFill>
                  <a:srgbClr val="383F50"/>
                </a:solidFill>
                <a:latin typeface="Avenir Next LT Pro" panose="020B0504020202020204" pitchFamily="34" charset="0"/>
                <a:cs typeface="Arial" panose="020B0604020202020204" pitchFamily="34" charset="0"/>
              </a:rPr>
              <a:t>, </a:t>
            </a:r>
            <a:r>
              <a:rPr lang="en-NZ" sz="1200" dirty="0" err="1">
                <a:solidFill>
                  <a:srgbClr val="383F50"/>
                </a:solidFill>
                <a:latin typeface="Avenir Next LT Pro" panose="020B0504020202020204" pitchFamily="34" charset="0"/>
                <a:cs typeface="Arial" panose="020B0604020202020204" pitchFamily="34" charset="0"/>
              </a:rPr>
              <a:t>Luban</a:t>
            </a:r>
            <a:r>
              <a:rPr lang="en-NZ" sz="1200" dirty="0">
                <a:solidFill>
                  <a:srgbClr val="383F50"/>
                </a:solidFill>
                <a:latin typeface="Avenir Next LT Pro" panose="020B0504020202020204" pitchFamily="34" charset="0"/>
                <a:cs typeface="Arial" panose="020B0604020202020204" pitchFamily="34" charset="0"/>
              </a:rPr>
              <a:t> Chan </a:t>
            </a:r>
          </a:p>
          <a:p>
            <a:r>
              <a:rPr lang="en-NZ" sz="1200" dirty="0">
                <a:solidFill>
                  <a:srgbClr val="383F50"/>
                </a:solidFill>
                <a:latin typeface="Avenir Next LT Pro" panose="020B0504020202020204" pitchFamily="34" charset="0"/>
                <a:cs typeface="Arial" panose="020B0604020202020204" pitchFamily="34" charset="0"/>
              </a:rPr>
              <a:t>and Jesse Teo</a:t>
            </a:r>
          </a:p>
        </p:txBody>
      </p:sp>
      <p:grpSp>
        <p:nvGrpSpPr>
          <p:cNvPr id="26" name="Group 25">
            <a:extLst>
              <a:ext uri="{FF2B5EF4-FFF2-40B4-BE49-F238E27FC236}">
                <a16:creationId xmlns:a16="http://schemas.microsoft.com/office/drawing/2014/main" id="{10C945B8-B08F-F29E-2D64-C86A2DAEBFB9}"/>
              </a:ext>
            </a:extLst>
          </p:cNvPr>
          <p:cNvGrpSpPr/>
          <p:nvPr/>
        </p:nvGrpSpPr>
        <p:grpSpPr>
          <a:xfrm>
            <a:off x="491200" y="5965168"/>
            <a:ext cx="6580448" cy="3276626"/>
            <a:chOff x="491200" y="6799396"/>
            <a:chExt cx="6580448" cy="3276626"/>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3005653"/>
            </a:xfrm>
            <a:prstGeom prst="rect">
              <a:avLst/>
            </a:prstGeom>
            <a:noFill/>
          </p:spPr>
          <p:txBody>
            <a:bodyPr wrap="square" lIns="97125" bIns="50505" rtlCol="0">
              <a:spAutoFit/>
            </a:bodyPr>
            <a:lstStyle/>
            <a:p>
              <a:pPr defTabSz="6198466"/>
              <a:r>
                <a:rPr lang="en-NZ" sz="1050" dirty="0" err="1">
                  <a:latin typeface="Avenir Next LT Pro" panose="020B0504020202020204" pitchFamily="34" charset="0"/>
                </a:rPr>
                <a:t>Rehan</a:t>
              </a:r>
              <a:r>
                <a:rPr lang="en-NZ" sz="1050" dirty="0">
                  <a:latin typeface="Avenir Next LT Pro" panose="020B0504020202020204" pitchFamily="34" charset="0"/>
                </a:rPr>
                <a:t> Masood (</a:t>
              </a:r>
              <a:r>
                <a:rPr lang="en-NZ" sz="1050" dirty="0">
                  <a:latin typeface="Avenir Next LT Pro" panose="020B0504020202020204" pitchFamily="34" charset="0"/>
                  <a:hlinkClick r:id="rId2"/>
                </a:rPr>
                <a:t>rehan.masood@sit.ac.nz</a:t>
              </a:r>
              <a:r>
                <a:rPr lang="en-NZ" sz="1050" dirty="0">
                  <a:latin typeface="Avenir Next LT Pro" panose="020B0504020202020204" pitchFamily="34" charset="0"/>
                </a:rPr>
                <a:t>) is an experienced academician and is currently involved in the delivery of civil engineering, construction, quantity surveying and project management courses. His current research is related to construction education, offsite construction, supply chain management, and building information modelling. He has NZ based industry affiliations such as NZIOB, </a:t>
              </a:r>
              <a:r>
                <a:rPr lang="en-NZ" sz="1050" dirty="0" err="1">
                  <a:latin typeface="Avenir Next LT Pro" panose="020B0504020202020204" pitchFamily="34" charset="0"/>
                </a:rPr>
                <a:t>PrefabNZ</a:t>
              </a:r>
              <a:r>
                <a:rPr lang="en-NZ" sz="1050" dirty="0">
                  <a:latin typeface="Avenir Next LT Pro" panose="020B0504020202020204" pitchFamily="34" charset="0"/>
                </a:rPr>
                <a:t> and </a:t>
              </a:r>
              <a:r>
                <a:rPr lang="en-NZ" sz="1050" dirty="0" err="1">
                  <a:latin typeface="Avenir Next LT Pro" panose="020B0504020202020204" pitchFamily="34" charset="0"/>
                </a:rPr>
                <a:t>EngNZ</a:t>
              </a:r>
              <a:r>
                <a:rPr lang="en-NZ" sz="1050" dirty="0">
                  <a:latin typeface="Avenir Next LT Pro" panose="020B0504020202020204" pitchFamily="34" charset="0"/>
                </a:rPr>
                <a:t>.</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Sadegh </a:t>
              </a:r>
              <a:r>
                <a:rPr lang="en-NZ" sz="1050" dirty="0" err="1">
                  <a:latin typeface="Avenir Next LT Pro" panose="020B0504020202020204" pitchFamily="34" charset="0"/>
                </a:rPr>
                <a:t>Aliakbarlou</a:t>
              </a:r>
              <a:r>
                <a:rPr lang="en-NZ" sz="1050" dirty="0">
                  <a:latin typeface="Avenir Next LT Pro" panose="020B0504020202020204" pitchFamily="34" charset="0"/>
                </a:rPr>
                <a:t> is currently involved in academia as a senior lecturer. He achieved a Bachelor's degree in civil engineering, as well as a Master’s and a PhD degree in construction management. He is also a Chartered Civil Engineer and a Professional Quantity Surveyor. His research interest lies in post-disaster reconstruction, innovation, and advanced technologies in construction.</a:t>
              </a:r>
            </a:p>
            <a:p>
              <a:pPr defTabSz="6198466"/>
              <a:endParaRPr lang="en-NZ" sz="1050" dirty="0">
                <a:latin typeface="Avenir Next LT Pro" panose="020B0504020202020204" pitchFamily="34" charset="0"/>
              </a:endParaRPr>
            </a:p>
            <a:p>
              <a:pPr defTabSz="6198466"/>
              <a:r>
                <a:rPr lang="en-NZ" sz="1050" dirty="0" err="1">
                  <a:latin typeface="Avenir Next LT Pro" panose="020B0504020202020204" pitchFamily="34" charset="0"/>
                </a:rPr>
                <a:t>Luban</a:t>
              </a:r>
              <a:r>
                <a:rPr lang="en-NZ" sz="1050" dirty="0">
                  <a:latin typeface="Avenir Next LT Pro" panose="020B0504020202020204" pitchFamily="34" charset="0"/>
                </a:rPr>
                <a:t> Chan is a Chartered Construction Manager and a Professional Project Manager. He is contributing into teaching and research as an academic lecturer at the department of building construction, Unitec Institute of Technology. His current teaching and research is related to offsite construction and construction project management.</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Jesse Teo completed Bachelor of Construction and currently working as Quantity Surveyor at a construction supplier organization. </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376223"/>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Prefabrication, offsite construction, designers, contractors, uptake, New Zealand </a:t>
              </a:r>
            </a:p>
          </p:txBody>
        </p:sp>
      </p:grpSp>
      <p:pic>
        <p:nvPicPr>
          <p:cNvPr id="24" name="Picture 23" descr="Text&#10;&#10;Description automatically generated">
            <a:extLst>
              <a:ext uri="{FF2B5EF4-FFF2-40B4-BE49-F238E27FC236}">
                <a16:creationId xmlns:a16="http://schemas.microsoft.com/office/drawing/2014/main" id="{EEFA5AA4-3880-953E-8907-2C233BAF0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2974876"/>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Prefabrication and offsite construction have proven globally an alternate solution for the housing crisis and skilled workforce shortage. However, the pace of adoption of this innovative construction approach is slow in comparison to other OECD countries. The perception of non-prefabricated organizations as designers and contractors has a significant role in the uptake of prefabrication. This study aims to investigate the issues along with the main benefits and challenges towards enhancing the uptake level. An online questionnaire survey was conducted to collect the responses from practitioners having prefab experience and affiliations to professional bodies. The result shows there is an increasing trend in uptake level with a focus on prefab component-based and complete buildings. The top three benefits are reduction in the overall construction schedule, better building quality and high-quality control and reduction in environmental impact. The top three challenges are lack of expertise in prefabrication design and manufacturing, extensive early project planning and design, and complex code compliance and inspection process. Many strategies were proposed to address the critical issues regarding the uptake of prefabrication. This study helps educational institutes to learn the need of the industry for skills and knowledge for prefabrication. Further, prefab producers will gain knowledge about the non-supplier perspective which is helpful for supply-driven solutions and prefab uptake framework. Government bodies will get an insight into the industry practitioners' perspectives to formalise the policies and programmes. </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18" name="Footer Placeholder 4">
            <a:extLst>
              <a:ext uri="{FF2B5EF4-FFF2-40B4-BE49-F238E27FC236}">
                <a16:creationId xmlns:a16="http://schemas.microsoft.com/office/drawing/2014/main" id="{4561B294-F103-A767-7B2E-98629792FC90}"/>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7E778FF7-4253-787C-7F4F-BC7FF1316499}"/>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46</a:t>
            </a:fld>
            <a:endParaRPr lang="en-NZ" dirty="0"/>
          </a:p>
        </p:txBody>
      </p:sp>
    </p:spTree>
    <p:extLst>
      <p:ext uri="{BB962C8B-B14F-4D97-AF65-F5344CB8AC3E}">
        <p14:creationId xmlns:p14="http://schemas.microsoft.com/office/powerpoint/2010/main" val="1079263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23761" y="556930"/>
            <a:ext cx="4358591" cy="584775"/>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Establishing Quality Assurance Regime for prefabricated house building company </a:t>
            </a:r>
          </a:p>
        </p:txBody>
      </p:sp>
      <p:sp>
        <p:nvSpPr>
          <p:cNvPr id="11" name="TextBox 10">
            <a:extLst>
              <a:ext uri="{FF2B5EF4-FFF2-40B4-BE49-F238E27FC236}">
                <a16:creationId xmlns:a16="http://schemas.microsoft.com/office/drawing/2014/main" id="{6C4E3F0B-C7BF-4644-9D46-57B767A9443D}"/>
              </a:ext>
            </a:extLst>
          </p:cNvPr>
          <p:cNvSpPr txBox="1"/>
          <p:nvPr/>
        </p:nvSpPr>
        <p:spPr>
          <a:xfrm>
            <a:off x="2623761" y="1276134"/>
            <a:ext cx="4358591" cy="461665"/>
          </a:xfrm>
          <a:prstGeom prst="rect">
            <a:avLst/>
          </a:prstGeom>
          <a:noFill/>
        </p:spPr>
        <p:txBody>
          <a:bodyPr wrap="square" rtlCol="0">
            <a:spAutoFit/>
          </a:bodyPr>
          <a:lstStyle/>
          <a:p>
            <a:r>
              <a:rPr lang="en-NZ" sz="1200" dirty="0" err="1">
                <a:solidFill>
                  <a:srgbClr val="383F50"/>
                </a:solidFill>
                <a:latin typeface="Avenir Next LT Pro" panose="020B0504020202020204" pitchFamily="34" charset="0"/>
                <a:cs typeface="Arial" panose="020B0604020202020204" pitchFamily="34" charset="0"/>
              </a:rPr>
              <a:t>Rehan</a:t>
            </a:r>
            <a:r>
              <a:rPr lang="en-NZ" sz="1200" dirty="0">
                <a:solidFill>
                  <a:srgbClr val="383F50"/>
                </a:solidFill>
                <a:latin typeface="Avenir Next LT Pro" panose="020B0504020202020204" pitchFamily="34" charset="0"/>
                <a:cs typeface="Arial" panose="020B0604020202020204" pitchFamily="34" charset="0"/>
              </a:rPr>
              <a:t> Masood, </a:t>
            </a:r>
            <a:r>
              <a:rPr lang="en-NZ" sz="1200" dirty="0" err="1">
                <a:solidFill>
                  <a:srgbClr val="383F50"/>
                </a:solidFill>
                <a:latin typeface="Avenir Next LT Pro" panose="020B0504020202020204" pitchFamily="34" charset="0"/>
                <a:cs typeface="Arial" panose="020B0604020202020204" pitchFamily="34" charset="0"/>
              </a:rPr>
              <a:t>Samanthi</a:t>
            </a:r>
            <a:r>
              <a:rPr lang="en-NZ" sz="1200" dirty="0">
                <a:solidFill>
                  <a:srgbClr val="383F50"/>
                </a:solidFill>
                <a:latin typeface="Avenir Next LT Pro" panose="020B0504020202020204" pitchFamily="34" charset="0"/>
                <a:cs typeface="Arial" panose="020B0604020202020204" pitchFamily="34" charset="0"/>
              </a:rPr>
              <a:t> </a:t>
            </a:r>
            <a:r>
              <a:rPr lang="en-NZ" sz="1200" dirty="0" err="1">
                <a:solidFill>
                  <a:srgbClr val="383F50"/>
                </a:solidFill>
                <a:latin typeface="Avenir Next LT Pro" panose="020B0504020202020204" pitchFamily="34" charset="0"/>
                <a:cs typeface="Arial" panose="020B0604020202020204" pitchFamily="34" charset="0"/>
              </a:rPr>
              <a:t>Menike</a:t>
            </a:r>
            <a:r>
              <a:rPr lang="en-NZ" sz="1200" dirty="0">
                <a:solidFill>
                  <a:srgbClr val="383F50"/>
                </a:solidFill>
                <a:latin typeface="Avenir Next LT Pro" panose="020B0504020202020204" pitchFamily="34" charset="0"/>
                <a:cs typeface="Arial" panose="020B0604020202020204" pitchFamily="34" charset="0"/>
              </a:rPr>
              <a:t>, Pramod </a:t>
            </a:r>
            <a:r>
              <a:rPr lang="en-NZ" sz="1200" dirty="0" err="1">
                <a:solidFill>
                  <a:srgbClr val="383F50"/>
                </a:solidFill>
                <a:latin typeface="Avenir Next LT Pro" panose="020B0504020202020204" pitchFamily="34" charset="0"/>
                <a:cs typeface="Arial" panose="020B0604020202020204" pitchFamily="34" charset="0"/>
              </a:rPr>
              <a:t>Nerlekar</a:t>
            </a:r>
            <a:r>
              <a:rPr lang="en-NZ" sz="1200" dirty="0">
                <a:solidFill>
                  <a:srgbClr val="383F50"/>
                </a:solidFill>
                <a:latin typeface="Avenir Next LT Pro" panose="020B0504020202020204" pitchFamily="34" charset="0"/>
                <a:cs typeface="Arial" panose="020B0604020202020204" pitchFamily="34" charset="0"/>
              </a:rPr>
              <a:t> </a:t>
            </a:r>
          </a:p>
          <a:p>
            <a:r>
              <a:rPr lang="en-NZ" sz="1200" dirty="0">
                <a:solidFill>
                  <a:srgbClr val="383F50"/>
                </a:solidFill>
                <a:latin typeface="Avenir Next LT Pro" panose="020B0504020202020204" pitchFamily="34" charset="0"/>
                <a:cs typeface="Arial" panose="020B0604020202020204" pitchFamily="34" charset="0"/>
              </a:rPr>
              <a:t>and </a:t>
            </a:r>
            <a:r>
              <a:rPr lang="en-NZ" sz="1200" dirty="0" err="1">
                <a:solidFill>
                  <a:srgbClr val="383F50"/>
                </a:solidFill>
                <a:latin typeface="Avenir Next LT Pro" panose="020B0504020202020204" pitchFamily="34" charset="0"/>
                <a:cs typeface="Arial" panose="020B0604020202020204" pitchFamily="34" charset="0"/>
              </a:rPr>
              <a:t>Mujaddad</a:t>
            </a:r>
            <a:r>
              <a:rPr lang="en-NZ" sz="1200" dirty="0">
                <a:solidFill>
                  <a:srgbClr val="383F50"/>
                </a:solidFill>
                <a:latin typeface="Avenir Next LT Pro" panose="020B0504020202020204" pitchFamily="34" charset="0"/>
                <a:cs typeface="Arial" panose="020B0604020202020204" pitchFamily="34" charset="0"/>
              </a:rPr>
              <a:t> Afzal</a:t>
            </a:r>
          </a:p>
        </p:txBody>
      </p:sp>
      <p:grpSp>
        <p:nvGrpSpPr>
          <p:cNvPr id="26" name="Group 25">
            <a:extLst>
              <a:ext uri="{FF2B5EF4-FFF2-40B4-BE49-F238E27FC236}">
                <a16:creationId xmlns:a16="http://schemas.microsoft.com/office/drawing/2014/main" id="{10C945B8-B08F-F29E-2D64-C86A2DAEBFB9}"/>
              </a:ext>
            </a:extLst>
          </p:cNvPr>
          <p:cNvGrpSpPr/>
          <p:nvPr/>
        </p:nvGrpSpPr>
        <p:grpSpPr>
          <a:xfrm>
            <a:off x="491200" y="5965168"/>
            <a:ext cx="6580448" cy="3276626"/>
            <a:chOff x="491200" y="6799396"/>
            <a:chExt cx="6580448" cy="3276626"/>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3005653"/>
            </a:xfrm>
            <a:prstGeom prst="rect">
              <a:avLst/>
            </a:prstGeom>
            <a:noFill/>
          </p:spPr>
          <p:txBody>
            <a:bodyPr wrap="square" lIns="97125" bIns="50505" rtlCol="0">
              <a:spAutoFit/>
            </a:bodyPr>
            <a:lstStyle/>
            <a:p>
              <a:pPr defTabSz="6198466"/>
              <a:r>
                <a:rPr lang="en-NZ" sz="1050" dirty="0" err="1">
                  <a:latin typeface="Avenir Next LT Pro" panose="020B0504020202020204" pitchFamily="34" charset="0"/>
                </a:rPr>
                <a:t>Rehan</a:t>
              </a:r>
              <a:r>
                <a:rPr lang="en-NZ" sz="1050" dirty="0">
                  <a:latin typeface="Avenir Next LT Pro" panose="020B0504020202020204" pitchFamily="34" charset="0"/>
                </a:rPr>
                <a:t> Masood (</a:t>
              </a:r>
              <a:r>
                <a:rPr lang="en-NZ" sz="1050" dirty="0">
                  <a:latin typeface="Avenir Next LT Pro" panose="020B0504020202020204" pitchFamily="34" charset="0"/>
                  <a:hlinkClick r:id="rId2"/>
                </a:rPr>
                <a:t>rehan.masood@sit.ac.nz</a:t>
              </a:r>
              <a:r>
                <a:rPr lang="en-NZ" sz="1050" dirty="0">
                  <a:latin typeface="Avenir Next LT Pro" panose="020B0504020202020204" pitchFamily="34" charset="0"/>
                </a:rPr>
                <a:t>) is an experienced academician and is currently involved in the delivery of civil engineering, construction, quantity surveying and project management courses. His current research is related to construction education, offsite construction, supply chain management, and building information modelling. He has NZ based industry affiliations such as NZIOB, </a:t>
              </a:r>
              <a:r>
                <a:rPr lang="en-NZ" sz="1050" dirty="0" err="1">
                  <a:latin typeface="Avenir Next LT Pro" panose="020B0504020202020204" pitchFamily="34" charset="0"/>
                </a:rPr>
                <a:t>PrefabNZ</a:t>
              </a:r>
              <a:r>
                <a:rPr lang="en-NZ" sz="1050" dirty="0">
                  <a:latin typeface="Avenir Next LT Pro" panose="020B0504020202020204" pitchFamily="34" charset="0"/>
                </a:rPr>
                <a:t> and </a:t>
              </a:r>
              <a:r>
                <a:rPr lang="en-NZ" sz="1050" dirty="0" err="1">
                  <a:latin typeface="Avenir Next LT Pro" panose="020B0504020202020204" pitchFamily="34" charset="0"/>
                </a:rPr>
                <a:t>EngNZ</a:t>
              </a:r>
              <a:r>
                <a:rPr lang="en-NZ" sz="1050" dirty="0">
                  <a:latin typeface="Avenir Next LT Pro" panose="020B0504020202020204" pitchFamily="34" charset="0"/>
                </a:rPr>
                <a:t>.</a:t>
              </a:r>
            </a:p>
            <a:p>
              <a:pPr defTabSz="6198466"/>
              <a:endParaRPr lang="en-NZ" sz="1050" dirty="0">
                <a:latin typeface="Avenir Next LT Pro" panose="020B0504020202020204" pitchFamily="34" charset="0"/>
              </a:endParaRPr>
            </a:p>
            <a:p>
              <a:pPr defTabSz="6198466"/>
              <a:r>
                <a:rPr lang="en-NZ" sz="1050" dirty="0" err="1">
                  <a:latin typeface="Avenir Next LT Pro" panose="020B0504020202020204" pitchFamily="34" charset="0"/>
                </a:rPr>
                <a:t>Samanthi</a:t>
              </a:r>
              <a:r>
                <a:rPr lang="en-NZ" sz="1050" dirty="0">
                  <a:latin typeface="Avenir Next LT Pro" panose="020B0504020202020204" pitchFamily="34" charset="0"/>
                </a:rPr>
                <a:t> </a:t>
              </a:r>
              <a:r>
                <a:rPr lang="en-NZ" sz="1050" dirty="0" err="1">
                  <a:latin typeface="Avenir Next LT Pro" panose="020B0504020202020204" pitchFamily="34" charset="0"/>
                </a:rPr>
                <a:t>Menike</a:t>
              </a:r>
              <a:r>
                <a:rPr lang="en-NZ" sz="1050" dirty="0">
                  <a:latin typeface="Avenir Next LT Pro" panose="020B0504020202020204" pitchFamily="34" charset="0"/>
                </a:rPr>
                <a:t> is a Senior Lecturer and a Professional Quantity Surveyor with memberships in the RICS, NZIQS, and IQSSL. She is an Assessor for RICS South Asia and Australasia. Her research interests are in the areas of Value Management, Value Engineering, Bid Management, and Technical Auditing of Construction Projects.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Pramod </a:t>
              </a:r>
              <a:r>
                <a:rPr lang="en-NZ" sz="1050" dirty="0" err="1">
                  <a:latin typeface="Avenir Next LT Pro" panose="020B0504020202020204" pitchFamily="34" charset="0"/>
                </a:rPr>
                <a:t>Nerlekar</a:t>
              </a:r>
              <a:r>
                <a:rPr lang="en-NZ" sz="1050" dirty="0">
                  <a:latin typeface="Avenir Next LT Pro" panose="020B0504020202020204" pitchFamily="34" charset="0"/>
                </a:rPr>
                <a:t> has successfully completed Graduate Diploma in Construction specializing in Project Management. He is currently working in the industry. </a:t>
              </a:r>
            </a:p>
            <a:p>
              <a:pPr defTabSz="6198466"/>
              <a:endParaRPr lang="en-NZ" sz="1050" dirty="0">
                <a:latin typeface="Avenir Next LT Pro" panose="020B0504020202020204" pitchFamily="34" charset="0"/>
              </a:endParaRPr>
            </a:p>
            <a:p>
              <a:pPr defTabSz="6198466"/>
              <a:r>
                <a:rPr lang="en-NZ" sz="1050" dirty="0" err="1">
                  <a:latin typeface="Avenir Next LT Pro" panose="020B0504020202020204" pitchFamily="34" charset="0"/>
                </a:rPr>
                <a:t>Mujaddad</a:t>
              </a:r>
              <a:r>
                <a:rPr lang="en-NZ" sz="1050" dirty="0">
                  <a:latin typeface="Avenir Next LT Pro" panose="020B0504020202020204" pitchFamily="34" charset="0"/>
                </a:rPr>
                <a:t> Afzal is an experienced academician and is currently involved in the delivery of civil engineering, construction, and transportation engineering courses. His current research is related to road network resilience, hazard management, and traffic simulations. He has NZ based and international industry affiliations.</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376223"/>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Prefabrication, Modular houses, building compliance, quality assurance, quality control</a:t>
              </a:r>
            </a:p>
          </p:txBody>
        </p:sp>
      </p:grpSp>
      <p:pic>
        <p:nvPicPr>
          <p:cNvPr id="24" name="Picture 23" descr="Text&#10;&#10;Description automatically generated">
            <a:extLst>
              <a:ext uri="{FF2B5EF4-FFF2-40B4-BE49-F238E27FC236}">
                <a16:creationId xmlns:a16="http://schemas.microsoft.com/office/drawing/2014/main" id="{EEFA5AA4-3880-953E-8907-2C233BAF0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3313430"/>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Prefabricated house building companies are suppliers of prefab components to modular houses. Prefab construction is alternate way with relative cost-effective and potential to save time in all phases of the supply chain as most work happens in the factory environment. These companies are facing critical challenges to address the complex requirements for compliance with building consent authorities across New Zealand. Initially, regulatory requirements applied to prefabricated house buildings were studied. A typical modular house was selected to understand the complete process from concept, design, manufacturing, transportation and onsite construction in the company supply chain. The process for applying building consent was reviewed and consulted to understand relevant aspects of a given case. A quality assurance plan was developed to identify the key control points when third-party inspection could happen. Data collected for this case study research is from reports, archives, offsite observation at the factory, and interviews with practitioners and councils.  A detailed process flow chart was established showing all the key processes of building a modular house in a factory environment. All factory inspection requirements were reported. Three control points were established when the third party intervene in the supply chain. This study is one of the industry projects of the graduate diploma programme which was executed with industry collaboration. This study helps in defining the approaches to investigate the industry issues and solve them with research investigation. Speeding up the consent process for modular houses will increase the supply of the houses which in return help in achieving affordability. The proposed quality assurance process is currently in use by the industry partner. </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17" name="Slide Number Placeholder 7">
            <a:extLst>
              <a:ext uri="{FF2B5EF4-FFF2-40B4-BE49-F238E27FC236}">
                <a16:creationId xmlns:a16="http://schemas.microsoft.com/office/drawing/2014/main" id="{52D08DE6-92FC-687C-6CBB-58639463D2F0}"/>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47</a:t>
            </a:fld>
            <a:endParaRPr lang="en-NZ" dirty="0"/>
          </a:p>
        </p:txBody>
      </p:sp>
      <p:sp>
        <p:nvSpPr>
          <p:cNvPr id="28" name="Footer Placeholder 4">
            <a:extLst>
              <a:ext uri="{FF2B5EF4-FFF2-40B4-BE49-F238E27FC236}">
                <a16:creationId xmlns:a16="http://schemas.microsoft.com/office/drawing/2014/main" id="{52DC8957-F8B2-606F-0BC0-61F11BA14238}"/>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3109438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31089" y="740000"/>
            <a:ext cx="4358591" cy="584775"/>
          </a:xfrm>
          <a:prstGeom prst="rect">
            <a:avLst/>
          </a:prstGeom>
          <a:noFill/>
        </p:spPr>
        <p:txBody>
          <a:bodyPr wrap="square" rtlCol="0">
            <a:spAutoFit/>
          </a:bodyPr>
          <a:lstStyle/>
          <a:p>
            <a:pPr marL="0" algn="l" defTabSz="756300" rtl="0" eaLnBrk="1" latinLnBrk="0" hangingPunct="1"/>
            <a:r>
              <a:rPr lang="en-US" sz="1600" b="0" kern="1200" dirty="0">
                <a:solidFill>
                  <a:schemeClr val="dk1"/>
                </a:solidFill>
                <a:latin typeface="Avenir Next LT Pro" panose="020B0504020202020204" pitchFamily="34" charset="0"/>
                <a:ea typeface="+mn-ea"/>
                <a:cs typeface="Arial" panose="020B0604020202020204" pitchFamily="34" charset="0"/>
              </a:rPr>
              <a:t>Towards </a:t>
            </a:r>
            <a:r>
              <a:rPr lang="en-US" sz="1600" b="0" kern="1200" dirty="0" err="1">
                <a:solidFill>
                  <a:schemeClr val="dk1"/>
                </a:solidFill>
                <a:latin typeface="Avenir Next LT Pro" panose="020B0504020202020204" pitchFamily="34" charset="0"/>
                <a:ea typeface="+mn-ea"/>
                <a:cs typeface="Arial" panose="020B0604020202020204" pitchFamily="34" charset="0"/>
              </a:rPr>
              <a:t>HyFlex</a:t>
            </a:r>
            <a:r>
              <a:rPr lang="en-US" sz="1600" b="0" kern="1200" dirty="0">
                <a:solidFill>
                  <a:schemeClr val="dk1"/>
                </a:solidFill>
                <a:latin typeface="Avenir Next LT Pro" panose="020B0504020202020204" pitchFamily="34" charset="0"/>
                <a:ea typeface="+mn-ea"/>
                <a:cs typeface="Arial" panose="020B0604020202020204" pitchFamily="34" charset="0"/>
              </a:rPr>
              <a:t> model for architecture, engineering and construction courses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6C4E3F0B-C7BF-4644-9D46-57B767A9443D}"/>
              </a:ext>
            </a:extLst>
          </p:cNvPr>
          <p:cNvSpPr txBox="1"/>
          <p:nvPr/>
        </p:nvSpPr>
        <p:spPr>
          <a:xfrm>
            <a:off x="2623761" y="1459204"/>
            <a:ext cx="435859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200" b="0" kern="1200" dirty="0" err="1">
                <a:solidFill>
                  <a:schemeClr val="dk1"/>
                </a:solidFill>
                <a:latin typeface="Avenir Next LT Pro" panose="020B0504020202020204" pitchFamily="34" charset="0"/>
                <a:ea typeface="+mn-ea"/>
                <a:cs typeface="Arial" panose="020B0604020202020204" pitchFamily="34" charset="0"/>
              </a:rPr>
              <a:t>Rehan</a:t>
            </a:r>
            <a:r>
              <a:rPr lang="en-US" sz="1200" b="0" kern="1200" dirty="0">
                <a:solidFill>
                  <a:schemeClr val="dk1"/>
                </a:solidFill>
                <a:latin typeface="Avenir Next LT Pro" panose="020B0504020202020204" pitchFamily="34" charset="0"/>
                <a:ea typeface="+mn-ea"/>
                <a:cs typeface="Arial" panose="020B0604020202020204" pitchFamily="34" charset="0"/>
              </a:rPr>
              <a:t> Masood, </a:t>
            </a:r>
            <a:r>
              <a:rPr lang="en-NZ" sz="1200" b="0" kern="1200" dirty="0">
                <a:solidFill>
                  <a:schemeClr val="dk1"/>
                </a:solidFill>
                <a:latin typeface="Avenir Next LT Pro" panose="020B0504020202020204" pitchFamily="34" charset="0"/>
                <a:ea typeface="+mn-ea"/>
                <a:cs typeface="Arial" panose="020B0604020202020204" pitchFamily="34" charset="0"/>
              </a:rPr>
              <a:t>Kasey Ward and </a:t>
            </a:r>
            <a:r>
              <a:rPr lang="en-NZ" sz="1200" b="0" kern="1200" dirty="0" err="1">
                <a:solidFill>
                  <a:schemeClr val="dk1"/>
                </a:solidFill>
                <a:latin typeface="Avenir Next LT Pro" panose="020B0504020202020204" pitchFamily="34" charset="0"/>
                <a:ea typeface="+mn-ea"/>
                <a:cs typeface="Arial" panose="020B0604020202020204" pitchFamily="34" charset="0"/>
              </a:rPr>
              <a:t>Mujaddad</a:t>
            </a:r>
            <a:r>
              <a:rPr lang="en-NZ" sz="1200" b="0" kern="1200" dirty="0">
                <a:solidFill>
                  <a:schemeClr val="dk1"/>
                </a:solidFill>
                <a:latin typeface="Avenir Next LT Pro" panose="020B0504020202020204" pitchFamily="34" charset="0"/>
                <a:ea typeface="+mn-ea"/>
                <a:cs typeface="Arial" panose="020B0604020202020204" pitchFamily="34" charset="0"/>
              </a:rPr>
              <a:t> Afzal</a:t>
            </a:r>
          </a:p>
        </p:txBody>
      </p:sp>
      <p:grpSp>
        <p:nvGrpSpPr>
          <p:cNvPr id="26" name="Group 25">
            <a:extLst>
              <a:ext uri="{FF2B5EF4-FFF2-40B4-BE49-F238E27FC236}">
                <a16:creationId xmlns:a16="http://schemas.microsoft.com/office/drawing/2014/main" id="{10C945B8-B08F-F29E-2D64-C86A2DAEBFB9}"/>
              </a:ext>
            </a:extLst>
          </p:cNvPr>
          <p:cNvGrpSpPr/>
          <p:nvPr/>
        </p:nvGrpSpPr>
        <p:grpSpPr>
          <a:xfrm>
            <a:off x="491200" y="6578628"/>
            <a:ext cx="6580448" cy="3115044"/>
            <a:chOff x="491200" y="6799396"/>
            <a:chExt cx="6580448" cy="3115044"/>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2844071"/>
            </a:xfrm>
            <a:prstGeom prst="rect">
              <a:avLst/>
            </a:prstGeom>
            <a:noFill/>
          </p:spPr>
          <p:txBody>
            <a:bodyPr wrap="square" lIns="97125" bIns="50505" rtlCol="0">
              <a:spAutoFit/>
            </a:bodyPr>
            <a:lstStyle/>
            <a:p>
              <a:pPr defTabSz="6198466"/>
              <a:r>
                <a:rPr lang="en-NZ" sz="1050" dirty="0" err="1">
                  <a:latin typeface="Avenir Next LT Pro" panose="020B0504020202020204" pitchFamily="34" charset="0"/>
                </a:rPr>
                <a:t>Rehan</a:t>
              </a:r>
              <a:r>
                <a:rPr lang="en-NZ" sz="1050" dirty="0">
                  <a:latin typeface="Avenir Next LT Pro" panose="020B0504020202020204" pitchFamily="34" charset="0"/>
                </a:rPr>
                <a:t> Masood (</a:t>
              </a:r>
              <a:r>
                <a:rPr lang="en-NZ" sz="1050" dirty="0">
                  <a:latin typeface="Avenir Next LT Pro" panose="020B0504020202020204" pitchFamily="34" charset="0"/>
                  <a:hlinkClick r:id="rId2"/>
                </a:rPr>
                <a:t>rehan.masood@sit.ac.nz</a:t>
              </a:r>
              <a:r>
                <a:rPr lang="en-NZ" sz="1050" dirty="0">
                  <a:latin typeface="Avenir Next LT Pro" panose="020B0504020202020204" pitchFamily="34" charset="0"/>
                </a:rPr>
                <a:t>) is an experienced academician and is currently involved in the delivery of civil engineering, construction, quantity surveying and project management courses. His current research is related to construction education, offsite construction, supply chain management, and building information modelling. He has NZ based industry affiliations such as NZIOB, </a:t>
              </a:r>
              <a:r>
                <a:rPr lang="en-NZ" sz="1050" dirty="0" err="1">
                  <a:latin typeface="Avenir Next LT Pro" panose="020B0504020202020204" pitchFamily="34" charset="0"/>
                </a:rPr>
                <a:t>PrefabNZ</a:t>
              </a:r>
              <a:r>
                <a:rPr lang="en-NZ" sz="1050" dirty="0">
                  <a:latin typeface="Avenir Next LT Pro" panose="020B0504020202020204" pitchFamily="34" charset="0"/>
                </a:rPr>
                <a:t> and </a:t>
              </a:r>
              <a:r>
                <a:rPr lang="en-NZ" sz="1050" dirty="0" err="1">
                  <a:latin typeface="Avenir Next LT Pro" panose="020B0504020202020204" pitchFamily="34" charset="0"/>
                </a:rPr>
                <a:t>EngNZ</a:t>
              </a:r>
              <a:r>
                <a:rPr lang="en-NZ" sz="1050" dirty="0">
                  <a:latin typeface="Avenir Next LT Pro" panose="020B0504020202020204" pitchFamily="34" charset="0"/>
                </a:rPr>
                <a:t>.</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Kasey Ward is a tutor for Architecture Technology courses. Experienced Quality Assurance Officer in a Building Consent Authority environment. Has a technical background with time spent working for architectural firms in a drafting role as well as vetting and processing building consents during employment at Invercargill City Council. Has held leadership roles within the hospitality industry. Well versed in the Building Consent Authority Accreditation regulations, the NZ Building Act and NZ Building Code. Holds a relevant regulation 18 qualifications. Received a BOINZ Emerging Leader award in 2018.</a:t>
              </a:r>
            </a:p>
            <a:p>
              <a:pPr defTabSz="6198466"/>
              <a:endParaRPr lang="en-NZ" sz="1050" dirty="0">
                <a:latin typeface="Avenir Next LT Pro" panose="020B0504020202020204" pitchFamily="34" charset="0"/>
              </a:endParaRPr>
            </a:p>
            <a:p>
              <a:pPr defTabSz="6198466"/>
              <a:r>
                <a:rPr lang="en-NZ" sz="1050" dirty="0" err="1">
                  <a:latin typeface="Avenir Next LT Pro" panose="020B0504020202020204" pitchFamily="34" charset="0"/>
                </a:rPr>
                <a:t>Mujaddad</a:t>
              </a:r>
              <a:r>
                <a:rPr lang="en-NZ" sz="1050" dirty="0">
                  <a:latin typeface="Avenir Next LT Pro" panose="020B0504020202020204" pitchFamily="34" charset="0"/>
                </a:rPr>
                <a:t> Afzal is an experienced academician and is currently involved in the delivery of civil engineering, construction, and transportation engineering courses. His current research is related to road network resilience, hazard management, and traffic simulations. He has NZ based and international industry affiliations.</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670522"/>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Teaching practices, learning design, AEC, COVID-19, </a:t>
              </a:r>
              <a:r>
                <a:rPr lang="en-NZ" sz="1100" dirty="0" err="1">
                  <a:latin typeface="Avenir Next LT Pro" panose="020B0504020202020204" pitchFamily="34" charset="0"/>
                </a:rPr>
                <a:t>Hyflex</a:t>
              </a:r>
              <a:r>
                <a:rPr lang="en-NZ" sz="1100" dirty="0">
                  <a:latin typeface="Avenir Next LT Pro" panose="020B0504020202020204" pitchFamily="34" charset="0"/>
                </a:rPr>
                <a:t>, Te Pūkenga</a:t>
              </a:r>
            </a:p>
          </p:txBody>
        </p:sp>
      </p:grpSp>
      <p:pic>
        <p:nvPicPr>
          <p:cNvPr id="24" name="Picture 23" descr="Text&#10;&#10;Description automatically generated">
            <a:extLst>
              <a:ext uri="{FF2B5EF4-FFF2-40B4-BE49-F238E27FC236}">
                <a16:creationId xmlns:a16="http://schemas.microsoft.com/office/drawing/2014/main" id="{EEFA5AA4-3880-953E-8907-2C233BAF0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4329092"/>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COVID-19 compelled the tertiary education system to adopt hybrid and flexible learning approaches for the successful delivery of professional programmes. However, lack of necessary awareness and training, and also an increase in workload made academic faculty transition difficult from face-to-face to online delivery. This study is an attempt to investigate the andragogy for online teaching and evaluate the principles of the </a:t>
            </a:r>
            <a:r>
              <a:rPr lang="en-NZ" sz="1100" i="0" dirty="0" err="1">
                <a:latin typeface="Avenir Next LT Pro" panose="020B0504020202020204" pitchFamily="34" charset="0"/>
              </a:rPr>
              <a:t>HyFlex</a:t>
            </a:r>
            <a:r>
              <a:rPr lang="en-NZ" sz="1100" i="0" dirty="0">
                <a:latin typeface="Avenir Next LT Pro" panose="020B0504020202020204" pitchFamily="34" charset="0"/>
              </a:rPr>
              <a:t> Model for architecture technology, engineering and construction courses. </a:t>
            </a:r>
          </a:p>
          <a:p>
            <a:endParaRPr lang="en-NZ" sz="1100" i="0" dirty="0">
              <a:latin typeface="Avenir Next LT Pro" panose="020B0504020202020204" pitchFamily="34" charset="0"/>
            </a:endParaRPr>
          </a:p>
          <a:p>
            <a:r>
              <a:rPr lang="en-NZ" sz="1100" i="0" dirty="0">
                <a:latin typeface="Avenir Next LT Pro" panose="020B0504020202020204" pitchFamily="34" charset="0"/>
              </a:rPr>
              <a:t>In this study, three courses, levels 5-6, were selected from each discipline, as delivered under the faculty of Trades and Technology for diploma or bachelor’s programmes. Prime selection criteria were the inclusion of a wide range of teaching practices. Teaching methods and practices were assessed and compared, as applied during off-campus teaching based on andragogical assumptions. </a:t>
            </a:r>
            <a:r>
              <a:rPr lang="en-NZ" sz="1100" i="0" dirty="0" err="1">
                <a:latin typeface="Avenir Next LT Pro" panose="020B0504020202020204" pitchFamily="34" charset="0"/>
              </a:rPr>
              <a:t>HyFlex</a:t>
            </a:r>
            <a:r>
              <a:rPr lang="en-NZ" sz="1100" i="0" dirty="0">
                <a:latin typeface="Avenir Next LT Pro" panose="020B0504020202020204" pitchFamily="34" charset="0"/>
              </a:rPr>
              <a:t> model principles including learner choice, equivalence, reusability and accessibility were then evaluated for each course to determine the potential and viability.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comparison of the teaching practices revealed the diversified approaches toward online teaching and depends on factors like incompatible course design, time constraints, student participation and engagement, educational technology adaptation, and limited IT and media support. A </a:t>
            </a:r>
            <a:r>
              <a:rPr lang="en-NZ" sz="1100" i="0" dirty="0" err="1">
                <a:latin typeface="Avenir Next LT Pro" panose="020B0504020202020204" pitchFamily="34" charset="0"/>
              </a:rPr>
              <a:t>HyFlex</a:t>
            </a:r>
            <a:r>
              <a:rPr lang="en-NZ" sz="1100" i="0" dirty="0">
                <a:latin typeface="Avenir Next LT Pro" panose="020B0504020202020204" pitchFamily="34" charset="0"/>
              </a:rPr>
              <a:t> model has been proposed with adoption strategies in wider disciplines but there is still a need to modify considering learning outcomes, teaching approaches and assessment types. In the next stage, a survey will be conducted with relevant faculty to formulate the application.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This study helps Te Pūkenga towards the adoption of </a:t>
            </a:r>
            <a:r>
              <a:rPr lang="en-NZ" sz="1100" i="0" dirty="0" err="1">
                <a:latin typeface="Avenir Next LT Pro" panose="020B0504020202020204" pitchFamily="34" charset="0"/>
              </a:rPr>
              <a:t>Hyflex</a:t>
            </a:r>
            <a:r>
              <a:rPr lang="en-NZ" sz="1100" i="0" dirty="0">
                <a:latin typeface="Avenir Next LT Pro" panose="020B0504020202020204" pitchFamily="34" charset="0"/>
              </a:rPr>
              <a:t> as most of the programmes will be unified in the coming years despite the offering by location of the subsidies. This delivery approach has the potential to enhance enrolment which helps the community to attain high-quality professional qualifications from New Zealand's largest education provider. </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18" name="Footer Placeholder 4">
            <a:extLst>
              <a:ext uri="{FF2B5EF4-FFF2-40B4-BE49-F238E27FC236}">
                <a16:creationId xmlns:a16="http://schemas.microsoft.com/office/drawing/2014/main" id="{8E9FCCC8-08B9-EDD4-0FC4-624AF07A7DB7}"/>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5AD8F7FB-6A14-CE38-FA64-9E05DCB93AC8}"/>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48</a:t>
            </a:fld>
            <a:endParaRPr lang="en-NZ" dirty="0"/>
          </a:p>
        </p:txBody>
      </p:sp>
    </p:spTree>
    <p:extLst>
      <p:ext uri="{BB962C8B-B14F-4D97-AF65-F5344CB8AC3E}">
        <p14:creationId xmlns:p14="http://schemas.microsoft.com/office/powerpoint/2010/main" val="62123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398780"/>
            <a:ext cx="6580448" cy="1014468"/>
            <a:chOff x="491200" y="6799396"/>
            <a:chExt cx="6580448" cy="101446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Sarah McCallum (</a:t>
              </a:r>
              <a:r>
                <a:rPr lang="en-NZ" sz="1050" dirty="0">
                  <a:latin typeface="Avenir Next LT Pro" panose="020B0504020202020204" pitchFamily="34" charset="0"/>
                  <a:hlinkClick r:id="rId2"/>
                </a:rPr>
                <a:t>smccallum@op.ac.nz</a:t>
              </a:r>
              <a:r>
                <a:rPr lang="en-NZ" sz="1050" dirty="0">
                  <a:latin typeface="Avenir Next LT Pro" panose="020B0504020202020204" pitchFamily="34" charset="0"/>
                </a:rPr>
                <a:t>) is a lecturer in the Bachelor of Architectural Studies programme at Otago Polytechnic, teaching primarily in design studio courses. She has a foundation in architectural practice and is passionate about merging educational pedagogy and workplace practices. Current research interrogates educational practice in an environment that is experiencing rapid change.</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54767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Model, architecture, design, pedagogy, studio</a:t>
              </a: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3144153"/>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As a mode of expression within architectural language, the model has unmatched potential.  Communication of an architectural project or idea through technical and/or gestural drawings relies on the viewer’s ability to decode conventions, interpret scale and cross-reference images to build up a clear picture of ‘the whole’.  A well-crafted and visually compelling model, on the other hand, can serve as both an inclusive and expressive form of communication.  Within the context of a completed project, the model can embody a designer’s aesthetic, while at the same time representing core architectural elements to varying degrees of abstraction.  Despite this potential, the model is often reduced to a static object, generic in approach and aesthetic, and positioned next to a set of architectural drawings as an afterthought.  </a:t>
            </a:r>
          </a:p>
          <a:p>
            <a:endParaRPr lang="en-NZ" sz="1100" i="0" dirty="0">
              <a:latin typeface="Avenir Next LT Pro" panose="020B0504020202020204" pitchFamily="34" charset="0"/>
            </a:endParaRPr>
          </a:p>
          <a:p>
            <a:r>
              <a:rPr lang="en-NZ" sz="1100" i="0" dirty="0">
                <a:latin typeface="Avenir Next LT Pro" panose="020B0504020202020204" pitchFamily="34" charset="0"/>
              </a:rPr>
              <a:t>As a teaching and learning strategy within our programme, learners are exposed to a diverse set of approaches, technologies, and references relating to the role of the model as a tool for learning.  The use of the model within iterative design processes is well established as a method of exploring, educating (about) and experiencing architectural space.  This presentation will explore the role of the model as a means of expression, which is viewed as an elevated form of communication.  We have observed a discrepancy between the value learners place on the model as a process tool, versus the model as an expression of the finished product.  Why is this happening and what are we doing to challenge this? </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985164"/>
            <a:ext cx="4358591" cy="338554"/>
          </a:xfrm>
          <a:prstGeom prst="rect">
            <a:avLst/>
          </a:prstGeom>
          <a:noFill/>
        </p:spPr>
        <p:txBody>
          <a:bodyPr wrap="square" rtlCol="0">
            <a:spAutoFit/>
          </a:bodyPr>
          <a:lstStyle/>
          <a:p>
            <a:r>
              <a:rPr lang="en-NZ" sz="1600" dirty="0">
                <a:latin typeface="Avenir Next LT Pro" panose="020B0504020202020204" pitchFamily="34" charset="0"/>
                <a:cs typeface="Arial" panose="020B0604020202020204" pitchFamily="34" charset="0"/>
              </a:rPr>
              <a:t>Model: [Express]</a:t>
            </a:r>
            <a:endParaRPr lang="en-NZ" sz="1600" b="0" kern="1200" dirty="0">
              <a:latin typeface="Avenir Next LT Pro" panose="020B05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59204"/>
            <a:ext cx="3972271" cy="276999"/>
          </a:xfrm>
          <a:prstGeom prst="rect">
            <a:avLst/>
          </a:prstGeom>
          <a:noFill/>
        </p:spPr>
        <p:txBody>
          <a:bodyPr wrap="square" rtlCol="0">
            <a:spAutoFit/>
          </a:bodyPr>
          <a:lstStyle/>
          <a:p>
            <a:r>
              <a:rPr lang="it-IT" sz="1200" dirty="0">
                <a:solidFill>
                  <a:srgbClr val="383F50"/>
                </a:solidFill>
                <a:latin typeface="Avenir Next LT Pro" panose="020B0504020202020204" pitchFamily="34" charset="0"/>
                <a:cs typeface="Arial" panose="020B0604020202020204" pitchFamily="34" charset="0"/>
              </a:rPr>
              <a:t>Sarah McCallum</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16" name="Slide Number Placeholder 7">
            <a:extLst>
              <a:ext uri="{FF2B5EF4-FFF2-40B4-BE49-F238E27FC236}">
                <a16:creationId xmlns:a16="http://schemas.microsoft.com/office/drawing/2014/main" id="{4B5CA25D-9AFC-14EC-BC51-D1BF6BB86777}"/>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49</a:t>
            </a:fld>
            <a:endParaRPr lang="en-NZ" dirty="0"/>
          </a:p>
        </p:txBody>
      </p:sp>
      <p:sp>
        <p:nvSpPr>
          <p:cNvPr id="17" name="Footer Placeholder 4">
            <a:extLst>
              <a:ext uri="{FF2B5EF4-FFF2-40B4-BE49-F238E27FC236}">
                <a16:creationId xmlns:a16="http://schemas.microsoft.com/office/drawing/2014/main" id="{13F4DA6E-85B9-FDF4-454D-819900442879}"/>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1008146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81D0717-21DC-4903-9FB5-357057B38F91}"/>
              </a:ext>
            </a:extLst>
          </p:cNvPr>
          <p:cNvGraphicFramePr>
            <a:graphicFrameLocks noGrp="1"/>
          </p:cNvGraphicFramePr>
          <p:nvPr>
            <p:extLst>
              <p:ext uri="{D42A27DB-BD31-4B8C-83A1-F6EECF244321}">
                <p14:modId xmlns:p14="http://schemas.microsoft.com/office/powerpoint/2010/main" val="1997216671"/>
              </p:ext>
            </p:extLst>
          </p:nvPr>
        </p:nvGraphicFramePr>
        <p:xfrm>
          <a:off x="583315" y="927890"/>
          <a:ext cx="6403236" cy="9090993"/>
        </p:xfrm>
        <a:graphic>
          <a:graphicData uri="http://schemas.openxmlformats.org/drawingml/2006/table">
            <a:tbl>
              <a:tblPr firstRow="1" bandRow="1">
                <a:tableStyleId>{5C22544A-7EE6-4342-B048-85BDC9FD1C3A}</a:tableStyleId>
              </a:tblPr>
              <a:tblGrid>
                <a:gridCol w="1970131">
                  <a:extLst>
                    <a:ext uri="{9D8B030D-6E8A-4147-A177-3AD203B41FA5}">
                      <a16:colId xmlns:a16="http://schemas.microsoft.com/office/drawing/2014/main" val="2760625885"/>
                    </a:ext>
                  </a:extLst>
                </a:gridCol>
                <a:gridCol w="4433105">
                  <a:extLst>
                    <a:ext uri="{9D8B030D-6E8A-4147-A177-3AD203B41FA5}">
                      <a16:colId xmlns:a16="http://schemas.microsoft.com/office/drawing/2014/main" val="3549295261"/>
                    </a:ext>
                  </a:extLst>
                </a:gridCol>
              </a:tblGrid>
              <a:tr h="403195">
                <a:tc>
                  <a:txBody>
                    <a:bodyPr/>
                    <a:lstStyle/>
                    <a:p>
                      <a:r>
                        <a:rPr lang="en-NZ" sz="1100" b="1" dirty="0">
                          <a:solidFill>
                            <a:schemeClr val="tx1"/>
                          </a:solidFill>
                          <a:latin typeface="Avenir Next LT Pro" panose="020B0504020202020204" pitchFamily="34" charset="0"/>
                          <a:cs typeface="Arial" panose="020B0604020202020204" pitchFamily="34" charset="0"/>
                        </a:rPr>
                        <a:t>9.00 – 9.30am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Welcome </a:t>
                      </a:r>
                      <a:r>
                        <a:rPr lang="en-NZ" sz="1100" b="0" dirty="0">
                          <a:solidFill>
                            <a:schemeClr val="tx1"/>
                          </a:solidFill>
                          <a:latin typeface="Avenir Next LT Pro" panose="020B0504020202020204" pitchFamily="34" charset="0"/>
                          <a:cs typeface="Arial" panose="020B0604020202020204" pitchFamily="34" charset="0"/>
                        </a:rPr>
                        <a:t>(</a:t>
                      </a:r>
                      <a:r>
                        <a:rPr lang="en-NZ" sz="1100" b="0" dirty="0">
                          <a:solidFill>
                            <a:schemeClr val="tx1"/>
                          </a:solidFill>
                          <a:latin typeface="Avenir Next LT Pro" panose="020B0504020202020204" pitchFamily="34" charset="0"/>
                          <a:cs typeface="Arial" panose="020B0604020202020204" pitchFamily="34" charset="0"/>
                          <a:hlinkClick r:id="rId2"/>
                        </a:rPr>
                        <a:t>Click here to join</a:t>
                      </a:r>
                      <a:r>
                        <a:rPr lang="en-NZ" sz="1100" b="0" dirty="0">
                          <a:solidFill>
                            <a:schemeClr val="tx1"/>
                          </a:solidFill>
                          <a:latin typeface="Avenir Next LT Pro" panose="020B0504020202020204" pitchFamily="34" charset="0"/>
                          <a:cs typeface="Arial" panose="020B0604020202020204" pitchFamily="34" charset="0"/>
                        </a:rPr>
                        <a:t>.)</a:t>
                      </a:r>
                      <a:endParaRPr lang="en-NZ" sz="1100" b="1" dirty="0">
                        <a:solidFill>
                          <a:schemeClr val="tx1"/>
                        </a:solidFill>
                        <a:latin typeface="Avenir Next LT Pro" panose="020B0504020202020204" pitchFamily="34" charset="0"/>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572038"/>
                  </a:ext>
                </a:extLst>
              </a:tr>
              <a:tr h="490477">
                <a:tc>
                  <a:txBody>
                    <a:bodyPr/>
                    <a:lstStyle/>
                    <a:p>
                      <a:r>
                        <a:rPr lang="en-NZ" sz="1100" b="1" dirty="0">
                          <a:solidFill>
                            <a:schemeClr val="tx1"/>
                          </a:solidFill>
                          <a:latin typeface="Avenir Next LT Pro" panose="020B0504020202020204" pitchFamily="34" charset="0"/>
                          <a:cs typeface="Arial" panose="020B0604020202020204" pitchFamily="34" charset="0"/>
                        </a:rPr>
                        <a:t>9.30 – 10.30am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Session 1: Community and Professions</a:t>
                      </a:r>
                    </a:p>
                    <a:p>
                      <a:r>
                        <a:rPr lang="en-NZ" sz="1100" b="1" dirty="0">
                          <a:solidFill>
                            <a:schemeClr val="tx1"/>
                          </a:solidFill>
                          <a:latin typeface="Avenir Next LT Pro" panose="020B0504020202020204" pitchFamily="34" charset="0"/>
                          <a:cs typeface="Arial" panose="020B0604020202020204" pitchFamily="34" charset="0"/>
                        </a:rPr>
                        <a:t>– chaired by Adele Parkinson </a:t>
                      </a:r>
                      <a:r>
                        <a:rPr lang="en-NZ" sz="1100" b="0" dirty="0">
                          <a:solidFill>
                            <a:schemeClr val="tx1"/>
                          </a:solidFill>
                          <a:latin typeface="Avenir Next LT Pro" panose="020B0504020202020204" pitchFamily="34" charset="0"/>
                          <a:cs typeface="Arial" panose="020B0604020202020204" pitchFamily="34" charset="0"/>
                        </a:rPr>
                        <a:t>(3 x 15min plus question time.)</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7653980"/>
                  </a:ext>
                </a:extLst>
              </a:tr>
              <a:tr h="0">
                <a:tc>
                  <a:txBody>
                    <a:bodyPr/>
                    <a:lstStyle/>
                    <a:p>
                      <a:pPr marL="180000" lvl="1"/>
                      <a:r>
                        <a:rPr lang="en-US" sz="1100" b="0" kern="1200" dirty="0">
                          <a:solidFill>
                            <a:schemeClr val="tx1"/>
                          </a:solidFill>
                          <a:latin typeface="Avenir Next LT Pro" panose="020B0504020202020204" pitchFamily="34" charset="0"/>
                          <a:ea typeface="+mn-ea"/>
                          <a:cs typeface="Arial" panose="020B0604020202020204" pitchFamily="34" charset="0"/>
                        </a:rPr>
                        <a:t>Peter Olsen, </a:t>
                      </a:r>
                      <a:r>
                        <a:rPr lang="en-NZ" sz="1100" b="0" kern="1200" dirty="0">
                          <a:solidFill>
                            <a:schemeClr val="tx1"/>
                          </a:solidFill>
                          <a:latin typeface="Avenir Next LT Pro" panose="020B0504020202020204" pitchFamily="34" charset="0"/>
                          <a:ea typeface="+mn-ea"/>
                          <a:cs typeface="Arial" panose="020B0604020202020204" pitchFamily="34" charset="0"/>
                        </a:rPr>
                        <a:t>Michael Hamlin, Richard </a:t>
                      </a:r>
                      <a:r>
                        <a:rPr lang="en-NZ" sz="1100" b="0" kern="1200" dirty="0" err="1">
                          <a:solidFill>
                            <a:schemeClr val="tx1"/>
                          </a:solidFill>
                          <a:latin typeface="Avenir Next LT Pro" panose="020B0504020202020204" pitchFamily="34" charset="0"/>
                          <a:ea typeface="+mn-ea"/>
                          <a:cs typeface="Arial" panose="020B0604020202020204" pitchFamily="34" charset="0"/>
                        </a:rPr>
                        <a:t>Deuchrass</a:t>
                      </a:r>
                      <a:r>
                        <a:rPr lang="en-NZ" sz="1100" b="0" kern="1200" dirty="0">
                          <a:solidFill>
                            <a:schemeClr val="tx1"/>
                          </a:solidFill>
                          <a:latin typeface="Avenir Next LT Pro" panose="020B0504020202020204" pitchFamily="34" charset="0"/>
                          <a:ea typeface="+mn-ea"/>
                          <a:cs typeface="Arial" panose="020B0604020202020204" pitchFamily="34" charset="0"/>
                        </a:rPr>
                        <a:t>, Shaun Owen, James </a:t>
                      </a:r>
                      <a:r>
                        <a:rPr lang="en-NZ" sz="1100" b="0" kern="1200" dirty="0" err="1">
                          <a:solidFill>
                            <a:schemeClr val="tx1"/>
                          </a:solidFill>
                          <a:latin typeface="Avenir Next LT Pro" panose="020B0504020202020204" pitchFamily="34" charset="0"/>
                          <a:ea typeface="+mn-ea"/>
                          <a:cs typeface="Arial" panose="020B0604020202020204" pitchFamily="34" charset="0"/>
                        </a:rPr>
                        <a:t>Jowsey</a:t>
                      </a:r>
                      <a:r>
                        <a:rPr lang="en-NZ" sz="1100" b="0" kern="1200" dirty="0">
                          <a:solidFill>
                            <a:schemeClr val="tx1"/>
                          </a:solidFill>
                          <a:latin typeface="Avenir Next LT Pro" panose="020B0504020202020204" pitchFamily="34" charset="0"/>
                          <a:ea typeface="+mn-ea"/>
                          <a:cs typeface="Arial" panose="020B0604020202020204" pitchFamily="34" charset="0"/>
                        </a:rPr>
                        <a:t> and Matt Lilley</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Running demands in New Zealand club, semi-professional and professional rugby union competitions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371664"/>
                  </a:ext>
                </a:extLst>
              </a:tr>
              <a:tr h="0">
                <a:tc>
                  <a:txBody>
                    <a:bodyPr/>
                    <a:lstStyle/>
                    <a:p>
                      <a:pPr marL="180000" lvl="0"/>
                      <a:r>
                        <a:rPr lang="en-NZ" sz="1100" b="0" dirty="0">
                          <a:solidFill>
                            <a:schemeClr val="tx1"/>
                          </a:solidFill>
                          <a:latin typeface="Avenir Next LT Pro" panose="020B0504020202020204" pitchFamily="34" charset="0"/>
                          <a:cs typeface="Arial" panose="020B0604020202020204" pitchFamily="34" charset="0"/>
                        </a:rPr>
                        <a:t>Francesca Brown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Veterinary staff skill </a:t>
                      </a:r>
                      <a:r>
                        <a:rPr lang="en-US" sz="1100" b="0" kern="1200" dirty="0" err="1">
                          <a:solidFill>
                            <a:schemeClr val="tx1"/>
                          </a:solidFill>
                          <a:latin typeface="Avenir Next LT Pro" panose="020B0504020202020204" pitchFamily="34" charset="0"/>
                          <a:ea typeface="+mn-ea"/>
                          <a:cs typeface="Arial" panose="020B0604020202020204" pitchFamily="34" charset="0"/>
                        </a:rPr>
                        <a:t>utilisation</a:t>
                      </a:r>
                      <a:r>
                        <a:rPr lang="en-US" sz="1100" b="0" kern="1200" dirty="0">
                          <a:solidFill>
                            <a:schemeClr val="tx1"/>
                          </a:solidFill>
                          <a:latin typeface="Avenir Next LT Pro" panose="020B0504020202020204" pitchFamily="34" charset="0"/>
                          <a:ea typeface="+mn-ea"/>
                          <a:cs typeface="Arial" panose="020B0604020202020204" pitchFamily="34" charset="0"/>
                        </a:rPr>
                        <a:t> in companion animal veterinary clinical practice</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9329701"/>
                  </a:ext>
                </a:extLst>
              </a:tr>
              <a:tr h="624183">
                <a:tc>
                  <a:txBody>
                    <a:bodyPr/>
                    <a:lstStyle/>
                    <a:p>
                      <a:pPr marL="180000"/>
                      <a:r>
                        <a:rPr lang="en-NZ" sz="1100" b="0" dirty="0">
                          <a:solidFill>
                            <a:schemeClr val="tx1"/>
                          </a:solidFill>
                          <a:latin typeface="Avenir Next LT Pro" panose="020B0504020202020204" pitchFamily="34" charset="0"/>
                          <a:cs typeface="Arial" panose="020B0604020202020204" pitchFamily="34" charset="0"/>
                        </a:rPr>
                        <a:t>Steph Mann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Why are horse owners ending their relationship with vets for Facebook?</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7524676"/>
                  </a:ext>
                </a:extLst>
              </a:tr>
              <a:tr h="0">
                <a:tc>
                  <a:txBody>
                    <a:bodyPr/>
                    <a:lstStyle/>
                    <a:p>
                      <a:r>
                        <a:rPr lang="en-NZ" sz="1100" b="1" dirty="0">
                          <a:solidFill>
                            <a:schemeClr val="tx1"/>
                          </a:solidFill>
                          <a:latin typeface="Avenir Next LT Pro" panose="020B0504020202020204" pitchFamily="34" charset="0"/>
                          <a:cs typeface="Arial" panose="020B0604020202020204" pitchFamily="34" charset="0"/>
                        </a:rPr>
                        <a:t>10.30 – 11.00am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Group 1 </a:t>
                      </a:r>
                      <a:r>
                        <a:rPr lang="en-NZ" sz="1100" b="0" dirty="0">
                          <a:solidFill>
                            <a:schemeClr val="tx1"/>
                          </a:solidFill>
                          <a:latin typeface="Avenir Next LT Pro" panose="020B0504020202020204" pitchFamily="34" charset="0"/>
                          <a:cs typeface="Arial" panose="020B0604020202020204" pitchFamily="34" charset="0"/>
                        </a:rPr>
                        <a:t>(5 x 5min pre-recorded. </a:t>
                      </a:r>
                      <a:r>
                        <a:rPr lang="en-NZ" sz="1100" b="0" dirty="0">
                          <a:solidFill>
                            <a:schemeClr val="tx1"/>
                          </a:solidFill>
                          <a:latin typeface="Avenir Next LT Pro" panose="020B0504020202020204" pitchFamily="34" charset="0"/>
                          <a:cs typeface="Arial" panose="020B0604020202020204" pitchFamily="34" charset="0"/>
                          <a:hlinkClick r:id="rId3"/>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155832"/>
                  </a:ext>
                </a:extLst>
              </a:tr>
              <a:tr h="499055">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Carlo Gabriel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and </a:t>
                      </a:r>
                      <a:r>
                        <a:rPr lang="en-NZ" sz="1100" b="0" kern="1200" dirty="0">
                          <a:solidFill>
                            <a:schemeClr val="tx1"/>
                          </a:solidFill>
                          <a:latin typeface="Avenir Next LT Pro" panose="020B0504020202020204" pitchFamily="34" charset="0"/>
                          <a:ea typeface="+mn-ea"/>
                          <a:cs typeface="Arial" panose="020B0604020202020204" pitchFamily="34" charset="0"/>
                        </a:rPr>
                        <a:t>Jaime </a:t>
                      </a:r>
                      <a:r>
                        <a:rPr lang="en-NZ" sz="1100" b="0" kern="1200" dirty="0" err="1">
                          <a:solidFill>
                            <a:schemeClr val="tx1"/>
                          </a:solidFill>
                          <a:latin typeface="Avenir Next LT Pro" panose="020B0504020202020204" pitchFamily="34" charset="0"/>
                          <a:ea typeface="+mn-ea"/>
                          <a:cs typeface="Arial" panose="020B0604020202020204" pitchFamily="34" charset="0"/>
                        </a:rPr>
                        <a:t>Arpasi</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Design and Implementation of a Smart Traffic Signal Control System</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8729971"/>
                  </a:ext>
                </a:extLst>
              </a:tr>
              <a:tr h="322979">
                <a:tc>
                  <a:txBody>
                    <a:bodyPr/>
                    <a:lstStyle/>
                    <a:p>
                      <a:pPr marL="180000"/>
                      <a:r>
                        <a:rPr lang="en-US" sz="1100" b="0" kern="1200" dirty="0" err="1">
                          <a:solidFill>
                            <a:schemeClr val="tx1"/>
                          </a:solidFill>
                          <a:latin typeface="Avenir Next LT Pro" panose="020B0504020202020204" pitchFamily="34" charset="0"/>
                          <a:ea typeface="+mn-ea"/>
                          <a:cs typeface="Arial" panose="020B0604020202020204" pitchFamily="34" charset="0"/>
                        </a:rPr>
                        <a:t>Mujaddad</a:t>
                      </a:r>
                      <a:r>
                        <a:rPr lang="en-US" sz="1100" b="0" kern="1200" dirty="0">
                          <a:solidFill>
                            <a:schemeClr val="tx1"/>
                          </a:solidFill>
                          <a:latin typeface="Avenir Next LT Pro" panose="020B0504020202020204" pitchFamily="34" charset="0"/>
                          <a:ea typeface="+mn-ea"/>
                          <a:cs typeface="Arial" panose="020B0604020202020204" pitchFamily="34" charset="0"/>
                        </a:rPr>
                        <a:t> Afzal, </a:t>
                      </a:r>
                      <a:r>
                        <a:rPr lang="en-NZ" sz="1100" b="0" kern="1200" dirty="0" err="1">
                          <a:solidFill>
                            <a:schemeClr val="tx1"/>
                          </a:solidFill>
                          <a:latin typeface="Avenir Next LT Pro" panose="020B0504020202020204" pitchFamily="34" charset="0"/>
                          <a:ea typeface="+mn-ea"/>
                          <a:cs typeface="Arial" panose="020B0604020202020204" pitchFamily="34" charset="0"/>
                        </a:rPr>
                        <a:t>Rehan</a:t>
                      </a:r>
                      <a:r>
                        <a:rPr lang="en-NZ" sz="1100" b="0" kern="1200" dirty="0">
                          <a:solidFill>
                            <a:schemeClr val="tx1"/>
                          </a:solidFill>
                          <a:latin typeface="Avenir Next LT Pro" panose="020B0504020202020204" pitchFamily="34" charset="0"/>
                          <a:ea typeface="+mn-ea"/>
                          <a:cs typeface="Arial" panose="020B0604020202020204" pitchFamily="34" charset="0"/>
                        </a:rPr>
                        <a:t> Masood, Carlo Gabriel and Herbert Melo</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An empirical study on flexible pavement design for reconstruction of Tweed street</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670043"/>
                  </a:ext>
                </a:extLst>
              </a:tr>
              <a:tr h="230565">
                <a:tc>
                  <a:txBody>
                    <a:bodyPr/>
                    <a:lstStyle/>
                    <a:p>
                      <a:pPr marL="180000"/>
                      <a:r>
                        <a:rPr lang="en-US" sz="1100" b="0" kern="1200" dirty="0">
                          <a:solidFill>
                            <a:schemeClr val="tx1"/>
                          </a:solidFill>
                          <a:latin typeface="Avenir Next LT Pro" panose="020B0504020202020204" pitchFamily="34" charset="0"/>
                          <a:ea typeface="+mn-ea"/>
                          <a:cs typeface="Arial" panose="020B0604020202020204" pitchFamily="34" charset="0"/>
                        </a:rPr>
                        <a:t>Omer Altaf and </a:t>
                      </a:r>
                    </a:p>
                    <a:p>
                      <a:pPr marL="180000"/>
                      <a:r>
                        <a:rPr lang="en-NZ" sz="1100" b="0" kern="1200" dirty="0">
                          <a:solidFill>
                            <a:schemeClr val="tx1"/>
                          </a:solidFill>
                          <a:latin typeface="Avenir Next LT Pro" panose="020B0504020202020204" pitchFamily="34" charset="0"/>
                          <a:ea typeface="+mn-ea"/>
                          <a:cs typeface="Arial" panose="020B0604020202020204" pitchFamily="34" charset="0"/>
                        </a:rPr>
                        <a:t>Matias Kaufman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Risks and Challenges with the adoption of modular construction in New Zealand</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388335"/>
                  </a:ext>
                </a:extLst>
              </a:tr>
              <a:tr h="671148">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err="1">
                          <a:solidFill>
                            <a:schemeClr val="tx1"/>
                          </a:solidFill>
                          <a:latin typeface="Avenir Next LT Pro" panose="020B0504020202020204" pitchFamily="34" charset="0"/>
                          <a:ea typeface="+mn-ea"/>
                          <a:cs typeface="Arial" panose="020B0604020202020204" pitchFamily="34" charset="0"/>
                        </a:rPr>
                        <a:t>Rehan</a:t>
                      </a:r>
                      <a:r>
                        <a:rPr lang="en-US" sz="1100" b="0" kern="1200" dirty="0">
                          <a:solidFill>
                            <a:schemeClr val="tx1"/>
                          </a:solidFill>
                          <a:latin typeface="Avenir Next LT Pro" panose="020B0504020202020204" pitchFamily="34" charset="0"/>
                          <a:ea typeface="+mn-ea"/>
                          <a:cs typeface="Arial" panose="020B0604020202020204" pitchFamily="34" charset="0"/>
                        </a:rPr>
                        <a:t> Masood, </a:t>
                      </a:r>
                      <a:r>
                        <a:rPr lang="en-NZ" sz="1100" b="0" kern="1200" dirty="0" err="1">
                          <a:solidFill>
                            <a:schemeClr val="tx1"/>
                          </a:solidFill>
                          <a:latin typeface="Avenir Next LT Pro" panose="020B0504020202020204" pitchFamily="34" charset="0"/>
                          <a:ea typeface="+mn-ea"/>
                          <a:cs typeface="Arial" panose="020B0604020202020204" pitchFamily="34" charset="0"/>
                        </a:rPr>
                        <a:t>Samanthi</a:t>
                      </a:r>
                      <a:r>
                        <a:rPr lang="en-NZ" sz="1100" b="0" kern="1200" dirty="0">
                          <a:solidFill>
                            <a:schemeClr val="tx1"/>
                          </a:solidFill>
                          <a:latin typeface="Avenir Next LT Pro" panose="020B0504020202020204" pitchFamily="34" charset="0"/>
                          <a:ea typeface="+mn-ea"/>
                          <a:cs typeface="Arial" panose="020B0604020202020204" pitchFamily="34" charset="0"/>
                        </a:rPr>
                        <a:t> </a:t>
                      </a:r>
                      <a:r>
                        <a:rPr lang="en-NZ" sz="1100" b="0" kern="1200" dirty="0" err="1">
                          <a:solidFill>
                            <a:schemeClr val="tx1"/>
                          </a:solidFill>
                          <a:latin typeface="Avenir Next LT Pro" panose="020B0504020202020204" pitchFamily="34" charset="0"/>
                          <a:ea typeface="+mn-ea"/>
                          <a:cs typeface="Arial" panose="020B0604020202020204" pitchFamily="34" charset="0"/>
                        </a:rPr>
                        <a:t>Menike</a:t>
                      </a:r>
                      <a:r>
                        <a:rPr lang="en-NZ" sz="1100" b="0" kern="1200" dirty="0">
                          <a:solidFill>
                            <a:schemeClr val="tx1"/>
                          </a:solidFill>
                          <a:latin typeface="Avenir Next LT Pro" panose="020B0504020202020204" pitchFamily="34" charset="0"/>
                          <a:ea typeface="+mn-ea"/>
                          <a:cs typeface="Arial" panose="020B0604020202020204" pitchFamily="34" charset="0"/>
                        </a:rPr>
                        <a:t>, Pramod </a:t>
                      </a:r>
                      <a:r>
                        <a:rPr lang="en-NZ" sz="1100" b="0" kern="1200" dirty="0" err="1">
                          <a:solidFill>
                            <a:schemeClr val="tx1"/>
                          </a:solidFill>
                          <a:latin typeface="Avenir Next LT Pro" panose="020B0504020202020204" pitchFamily="34" charset="0"/>
                          <a:ea typeface="+mn-ea"/>
                          <a:cs typeface="Arial" panose="020B0604020202020204" pitchFamily="34" charset="0"/>
                        </a:rPr>
                        <a:t>Nerlekar</a:t>
                      </a:r>
                      <a:r>
                        <a:rPr lang="en-NZ" sz="1100" b="0" kern="1200" dirty="0">
                          <a:solidFill>
                            <a:schemeClr val="tx1"/>
                          </a:solidFill>
                          <a:latin typeface="Avenir Next LT Pro" panose="020B0504020202020204" pitchFamily="34" charset="0"/>
                          <a:ea typeface="+mn-ea"/>
                          <a:cs typeface="Arial" panose="020B0604020202020204" pitchFamily="34" charset="0"/>
                        </a:rPr>
                        <a:t>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and </a:t>
                      </a:r>
                      <a:r>
                        <a:rPr lang="en-NZ" sz="1100" b="0" kern="1200" dirty="0" err="1">
                          <a:solidFill>
                            <a:schemeClr val="tx1"/>
                          </a:solidFill>
                          <a:latin typeface="Avenir Next LT Pro" panose="020B0504020202020204" pitchFamily="34" charset="0"/>
                          <a:ea typeface="+mn-ea"/>
                          <a:cs typeface="Arial" panose="020B0604020202020204" pitchFamily="34" charset="0"/>
                        </a:rPr>
                        <a:t>Mujaddad</a:t>
                      </a:r>
                      <a:r>
                        <a:rPr lang="en-NZ" sz="1100" b="0" kern="1200" dirty="0">
                          <a:solidFill>
                            <a:schemeClr val="tx1"/>
                          </a:solidFill>
                          <a:latin typeface="Avenir Next LT Pro" panose="020B0504020202020204" pitchFamily="34" charset="0"/>
                          <a:ea typeface="+mn-ea"/>
                          <a:cs typeface="Arial" panose="020B0604020202020204" pitchFamily="34" charset="0"/>
                        </a:rPr>
                        <a:t> Afzal</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Establishing Quality Assurance Regime for prefabricated house building company</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7461652"/>
                  </a:ext>
                </a:extLst>
              </a:tr>
              <a:tr h="0">
                <a:tc>
                  <a:txBody>
                    <a:bodyPr/>
                    <a:lstStyle/>
                    <a:p>
                      <a:pPr marL="180000"/>
                      <a:r>
                        <a:rPr lang="en-US" sz="1100" b="0" kern="1200" dirty="0" err="1">
                          <a:solidFill>
                            <a:schemeClr val="tx1"/>
                          </a:solidFill>
                          <a:latin typeface="Avenir Next LT Pro" panose="020B0504020202020204" pitchFamily="34" charset="0"/>
                          <a:ea typeface="+mn-ea"/>
                          <a:cs typeface="Arial" panose="020B0604020202020204" pitchFamily="34" charset="0"/>
                        </a:rPr>
                        <a:t>Rehan</a:t>
                      </a:r>
                      <a:r>
                        <a:rPr lang="en-US" sz="1100" b="0" kern="1200" dirty="0">
                          <a:solidFill>
                            <a:schemeClr val="tx1"/>
                          </a:solidFill>
                          <a:latin typeface="Avenir Next LT Pro" panose="020B0504020202020204" pitchFamily="34" charset="0"/>
                          <a:ea typeface="+mn-ea"/>
                          <a:cs typeface="Arial" panose="020B0604020202020204" pitchFamily="34" charset="0"/>
                        </a:rPr>
                        <a:t> Masood, </a:t>
                      </a:r>
                      <a:r>
                        <a:rPr lang="en-NZ" sz="1100" b="0" kern="1200" dirty="0">
                          <a:solidFill>
                            <a:schemeClr val="tx1"/>
                          </a:solidFill>
                          <a:latin typeface="Avenir Next LT Pro" panose="020B0504020202020204" pitchFamily="34" charset="0"/>
                          <a:ea typeface="+mn-ea"/>
                          <a:cs typeface="Arial" panose="020B0604020202020204" pitchFamily="34" charset="0"/>
                        </a:rPr>
                        <a:t>Sadegh </a:t>
                      </a:r>
                      <a:r>
                        <a:rPr lang="en-NZ" sz="1100" b="0" kern="1200" dirty="0" err="1">
                          <a:solidFill>
                            <a:schemeClr val="tx1"/>
                          </a:solidFill>
                          <a:latin typeface="Avenir Next LT Pro" panose="020B0504020202020204" pitchFamily="34" charset="0"/>
                          <a:ea typeface="+mn-ea"/>
                          <a:cs typeface="Arial" panose="020B0604020202020204" pitchFamily="34" charset="0"/>
                        </a:rPr>
                        <a:t>Aliakbarlou</a:t>
                      </a:r>
                      <a:r>
                        <a:rPr lang="en-NZ" sz="1100" b="0" kern="1200" dirty="0">
                          <a:solidFill>
                            <a:schemeClr val="tx1"/>
                          </a:solidFill>
                          <a:latin typeface="Avenir Next LT Pro" panose="020B0504020202020204" pitchFamily="34" charset="0"/>
                          <a:ea typeface="+mn-ea"/>
                          <a:cs typeface="Arial" panose="020B0604020202020204" pitchFamily="34" charset="0"/>
                        </a:rPr>
                        <a:t>, </a:t>
                      </a:r>
                      <a:r>
                        <a:rPr lang="en-NZ" sz="1100" b="0" kern="1200" dirty="0" err="1">
                          <a:solidFill>
                            <a:schemeClr val="tx1"/>
                          </a:solidFill>
                          <a:latin typeface="Avenir Next LT Pro" panose="020B0504020202020204" pitchFamily="34" charset="0"/>
                          <a:ea typeface="+mn-ea"/>
                          <a:cs typeface="Arial" panose="020B0604020202020204" pitchFamily="34" charset="0"/>
                        </a:rPr>
                        <a:t>Luban</a:t>
                      </a:r>
                      <a:r>
                        <a:rPr lang="en-NZ" sz="1100" b="0" kern="1200" dirty="0">
                          <a:solidFill>
                            <a:schemeClr val="tx1"/>
                          </a:solidFill>
                          <a:latin typeface="Avenir Next LT Pro" panose="020B0504020202020204" pitchFamily="34" charset="0"/>
                          <a:ea typeface="+mn-ea"/>
                          <a:cs typeface="Arial" panose="020B0604020202020204" pitchFamily="34" charset="0"/>
                        </a:rPr>
                        <a:t> Chan and </a:t>
                      </a:r>
                    </a:p>
                    <a:p>
                      <a:pPr marL="180000"/>
                      <a:r>
                        <a:rPr lang="en-NZ" sz="1100" b="0" kern="1200" dirty="0">
                          <a:solidFill>
                            <a:schemeClr val="tx1"/>
                          </a:solidFill>
                          <a:latin typeface="Avenir Next LT Pro" panose="020B0504020202020204" pitchFamily="34" charset="0"/>
                          <a:ea typeface="+mn-ea"/>
                          <a:cs typeface="Arial" panose="020B0604020202020204" pitchFamily="34" charset="0"/>
                        </a:rPr>
                        <a:t>Jesse Teo</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Uptake of Offsite Construction in NZ – A Non-Supplier viewpoint</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939420"/>
                  </a:ext>
                </a:extLst>
              </a:tr>
              <a:tr h="0">
                <a:tc>
                  <a:txBody>
                    <a:bodyPr/>
                    <a:lstStyle/>
                    <a:p>
                      <a:endParaRPr lang="en-NZ" sz="1100" b="0" dirty="0">
                        <a:solidFill>
                          <a:schemeClr val="tx1"/>
                        </a:solidFill>
                        <a:latin typeface="Avenir Next LT Pro" panose="020B0504020202020204" pitchFamily="34" charset="0"/>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OR Group 5 </a:t>
                      </a:r>
                      <a:r>
                        <a:rPr lang="en-NZ" sz="1100" b="0" dirty="0">
                          <a:solidFill>
                            <a:schemeClr val="tx1"/>
                          </a:solidFill>
                          <a:latin typeface="Avenir Next LT Pro" panose="020B0504020202020204" pitchFamily="34" charset="0"/>
                          <a:cs typeface="Arial" panose="020B0604020202020204" pitchFamily="34" charset="0"/>
                        </a:rPr>
                        <a:t>(5 x 5min pre-recorded. </a:t>
                      </a:r>
                      <a:r>
                        <a:rPr lang="en-NZ" sz="1100" b="0" dirty="0">
                          <a:solidFill>
                            <a:schemeClr val="tx1"/>
                          </a:solidFill>
                          <a:latin typeface="Avenir Next LT Pro" panose="020B0504020202020204" pitchFamily="34" charset="0"/>
                          <a:cs typeface="Arial" panose="020B0604020202020204" pitchFamily="34" charset="0"/>
                          <a:hlinkClick r:id="rId4"/>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287337"/>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Yvonne Thomas, </a:t>
                      </a:r>
                      <a:r>
                        <a:rPr lang="en-NZ" sz="1100" b="0" kern="1200" dirty="0">
                          <a:solidFill>
                            <a:schemeClr val="tx1"/>
                          </a:solidFill>
                          <a:latin typeface="Avenir Next LT Pro" panose="020B0504020202020204" pitchFamily="34" charset="0"/>
                          <a:ea typeface="+mn-ea"/>
                          <a:cs typeface="Arial" panose="020B0604020202020204" pitchFamily="34" charset="0"/>
                        </a:rPr>
                        <a:t>Anna Collier, Claire Squires, Lindsey Coup and Heidi Cathcart</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Transitions from Professional Practice to Academia during COVID- 19</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014859"/>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Faye Wilson-Hill, </a:t>
                      </a:r>
                      <a:r>
                        <a:rPr lang="en-NZ" sz="1100" b="0" kern="1200" dirty="0">
                          <a:solidFill>
                            <a:schemeClr val="tx1"/>
                          </a:solidFill>
                          <a:latin typeface="Avenir Next LT Pro" panose="020B0504020202020204" pitchFamily="34" charset="0"/>
                          <a:ea typeface="+mn-ea"/>
                          <a:cs typeface="Arial" panose="020B0604020202020204" pitchFamily="34" charset="0"/>
                        </a:rPr>
                        <a:t>Hemi Hoskins, </a:t>
                      </a:r>
                      <a:r>
                        <a:rPr lang="en-NZ" sz="1100" b="0" kern="1200" dirty="0" err="1">
                          <a:solidFill>
                            <a:schemeClr val="tx1"/>
                          </a:solidFill>
                          <a:latin typeface="Avenir Next LT Pro" panose="020B0504020202020204" pitchFamily="34" charset="0"/>
                          <a:ea typeface="+mn-ea"/>
                          <a:cs typeface="Arial" panose="020B0604020202020204" pitchFamily="34" charset="0"/>
                        </a:rPr>
                        <a:t>Heperi</a:t>
                      </a:r>
                      <a:r>
                        <a:rPr lang="en-NZ" sz="1100" b="0" kern="1200" dirty="0">
                          <a:solidFill>
                            <a:schemeClr val="tx1"/>
                          </a:solidFill>
                          <a:latin typeface="Avenir Next LT Pro" panose="020B0504020202020204" pitchFamily="34" charset="0"/>
                          <a:ea typeface="+mn-ea"/>
                          <a:cs typeface="Arial" panose="020B0604020202020204" pitchFamily="34" charset="0"/>
                        </a:rPr>
                        <a:t> Harris and Niki Hannan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Mauī </a:t>
                      </a:r>
                      <a:r>
                        <a:rPr lang="en-US" sz="1100" b="0" kern="1200" dirty="0" err="1">
                          <a:solidFill>
                            <a:schemeClr val="tx1"/>
                          </a:solidFill>
                          <a:latin typeface="Avenir Next LT Pro" panose="020B0504020202020204" pitchFamily="34" charset="0"/>
                          <a:ea typeface="+mn-ea"/>
                          <a:cs typeface="Arial" panose="020B0604020202020204" pitchFamily="34" charset="0"/>
                        </a:rPr>
                        <a:t>te</a:t>
                      </a:r>
                      <a:r>
                        <a:rPr lang="en-US" sz="1100" b="0" kern="1200" dirty="0">
                          <a:solidFill>
                            <a:schemeClr val="tx1"/>
                          </a:solidFill>
                          <a:latin typeface="Avenir Next LT Pro" panose="020B0504020202020204" pitchFamily="34" charset="0"/>
                          <a:ea typeface="+mn-ea"/>
                          <a:cs typeface="Arial" panose="020B0604020202020204" pitchFamily="34" charset="0"/>
                        </a:rPr>
                        <a:t> </a:t>
                      </a:r>
                      <a:r>
                        <a:rPr lang="en-US" sz="1100" b="0" kern="1200" dirty="0" err="1">
                          <a:solidFill>
                            <a:schemeClr val="tx1"/>
                          </a:solidFill>
                          <a:latin typeface="Avenir Next LT Pro" panose="020B0504020202020204" pitchFamily="34" charset="0"/>
                          <a:ea typeface="+mn-ea"/>
                          <a:cs typeface="Arial" panose="020B0604020202020204" pitchFamily="34" charset="0"/>
                        </a:rPr>
                        <a:t>Pukenga</a:t>
                      </a:r>
                      <a:r>
                        <a:rPr lang="en-US" sz="1100" b="0" kern="1200" dirty="0">
                          <a:solidFill>
                            <a:schemeClr val="tx1"/>
                          </a:solidFill>
                          <a:latin typeface="Avenir Next LT Pro" panose="020B0504020202020204" pitchFamily="34" charset="0"/>
                          <a:ea typeface="+mn-ea"/>
                          <a:cs typeface="Arial" panose="020B0604020202020204" pitchFamily="34" charset="0"/>
                        </a:rPr>
                        <a:t> Teaching the Mauī Learner</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944102"/>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Martin Kean,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Christine Liang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and </a:t>
                      </a:r>
                      <a:r>
                        <a:rPr lang="en-NZ" sz="1100" b="0" kern="1200" dirty="0" err="1">
                          <a:solidFill>
                            <a:schemeClr val="tx1"/>
                          </a:solidFill>
                          <a:latin typeface="Avenir Next LT Pro" panose="020B0504020202020204" pitchFamily="34" charset="0"/>
                          <a:ea typeface="+mn-ea"/>
                          <a:cs typeface="Arial" panose="020B0604020202020204" pitchFamily="34" charset="0"/>
                        </a:rPr>
                        <a:t>Adon</a:t>
                      </a:r>
                      <a:r>
                        <a:rPr lang="en-NZ" sz="1100" b="0" kern="1200" dirty="0">
                          <a:solidFill>
                            <a:schemeClr val="tx1"/>
                          </a:solidFill>
                          <a:latin typeface="Avenir Next LT Pro" panose="020B0504020202020204" pitchFamily="34" charset="0"/>
                          <a:ea typeface="+mn-ea"/>
                          <a:cs typeface="Arial" panose="020B0604020202020204" pitchFamily="34" charset="0"/>
                        </a:rPr>
                        <a:t> </a:t>
                      </a:r>
                      <a:r>
                        <a:rPr lang="en-NZ" sz="1100" b="0" kern="1200" dirty="0" err="1">
                          <a:solidFill>
                            <a:schemeClr val="tx1"/>
                          </a:solidFill>
                          <a:latin typeface="Avenir Next LT Pro" panose="020B0504020202020204" pitchFamily="34" charset="0"/>
                          <a:ea typeface="+mn-ea"/>
                          <a:cs typeface="Arial" panose="020B0604020202020204" pitchFamily="34" charset="0"/>
                        </a:rPr>
                        <a:t>Moskal</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Microinvestigators website – designing a solution for future learners</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1773705"/>
                  </a:ext>
                </a:extLst>
              </a:tr>
            </a:tbl>
          </a:graphicData>
        </a:graphic>
      </p:graphicFrame>
      <p:sp>
        <p:nvSpPr>
          <p:cNvPr id="4" name="Rectangle 3">
            <a:extLst>
              <a:ext uri="{FF2B5EF4-FFF2-40B4-BE49-F238E27FC236}">
                <a16:creationId xmlns:a16="http://schemas.microsoft.com/office/drawing/2014/main" id="{4313E5C1-5EDE-42BD-B85C-02109C940968}"/>
              </a:ext>
            </a:extLst>
          </p:cNvPr>
          <p:cNvSpPr/>
          <p:nvPr/>
        </p:nvSpPr>
        <p:spPr>
          <a:xfrm>
            <a:off x="0" y="371492"/>
            <a:ext cx="6986551" cy="383106"/>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r"/>
            <a:r>
              <a:rPr lang="en-NZ" sz="1295" b="1" dirty="0">
                <a:solidFill>
                  <a:srgbClr val="FEE8B6"/>
                </a:solidFill>
                <a:latin typeface="Avenir Next LT Pro" panose="020B0504020202020204" pitchFamily="34" charset="0"/>
                <a:cs typeface="Arial" panose="020B0604020202020204" pitchFamily="34" charset="0"/>
              </a:rPr>
              <a:t>Programme – 14 July 2022</a:t>
            </a:r>
          </a:p>
        </p:txBody>
      </p:sp>
      <p:sp>
        <p:nvSpPr>
          <p:cNvPr id="8" name="Slide Number Placeholder 7">
            <a:extLst>
              <a:ext uri="{FF2B5EF4-FFF2-40B4-BE49-F238E27FC236}">
                <a16:creationId xmlns:a16="http://schemas.microsoft.com/office/drawing/2014/main" id="{ACADFD90-15A7-496D-6CD5-AD0E23899948}"/>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5</a:t>
            </a:fld>
            <a:endParaRPr lang="en-NZ"/>
          </a:p>
        </p:txBody>
      </p:sp>
      <p:sp>
        <p:nvSpPr>
          <p:cNvPr id="12" name="Footer Placeholder 4">
            <a:extLst>
              <a:ext uri="{FF2B5EF4-FFF2-40B4-BE49-F238E27FC236}">
                <a16:creationId xmlns:a16="http://schemas.microsoft.com/office/drawing/2014/main" id="{56910BBC-A705-14D4-0883-B229AF9512EC}"/>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3214402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398780"/>
            <a:ext cx="6580448" cy="1014468"/>
            <a:chOff x="491200" y="6799396"/>
            <a:chExt cx="6580448" cy="101446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Dr Caroline McCaw’s (</a:t>
              </a:r>
              <a:r>
                <a:rPr lang="en-NZ" sz="1050" dirty="0">
                  <a:latin typeface="Avenir Next LT Pro" panose="020B0504020202020204" pitchFamily="34" charset="0"/>
                  <a:hlinkClick r:id="rId2"/>
                </a:rPr>
                <a:t>caroline.mccaw@op.ac.nz</a:t>
              </a:r>
              <a:r>
                <a:rPr lang="en-NZ" sz="1050" dirty="0">
                  <a:latin typeface="Avenir Next LT Pro" panose="020B0504020202020204" pitchFamily="34" charset="0"/>
                </a:rPr>
                <a:t>) research employs creative social practice and approaches, across diverse projects and contexts. Caroline co-ordinates the Otago DESIS lab, a node in an international network of Design schools for Sustainability through Social Innovation. Caroline is an Associate Professor and Programme Manager of Communication Design at Otago Polytechnic. </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54767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Chat box, evaluating teaching, online learning</a:t>
              </a: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3144153"/>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This short paper is a provocation toward rethinking student evaluation of teaching in times of change. I will reflect on teaching a course online this year, in response to </a:t>
            </a:r>
            <a:r>
              <a:rPr lang="en-NZ" sz="1100" i="0" dirty="0"/>
              <a:t>COVID-19</a:t>
            </a:r>
            <a:r>
              <a:rPr lang="en-NZ" sz="1100" i="0" dirty="0">
                <a:latin typeface="Avenir Next LT Pro" panose="020B0504020202020204" pitchFamily="34" charset="0"/>
              </a:rPr>
              <a:t> contexts, where I experienced students participating with challenging learning (both online and offline) with high levels of engagement and project success. The course content was delivered via Teams, drawing on learners in two institutions, based in Dunedin and Vancouver. Using teleconferencing software, I found learners were very reluctant to turn on their cameras or even to answer questions verbally, but would happily demonstrate their learning via Teams chat. At the close of the course when I asked students to give feedback on my teaching not one student completed the online survey. This paper considers ways we might seek productive feedback that can help inform teaching practices, capturing evidence of engagement through our teaching and learning contexts, as and through response to change.</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paper will outline my experience and ask others to consider how they experience online teaching in times of change, and what we may need to consider about our teaching methods to engage learners in different ways. The presentation will use the ‘chat’ function in Teams to engage symposium attendees in conversation, and we will analyse our own learning from and with the presentation. Finally, we will reflect on what counts as evidence of this learning and how this evidence could augment formal teaching surveys at our own institutions</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985164"/>
            <a:ext cx="4358591" cy="338554"/>
          </a:xfrm>
          <a:prstGeom prst="rect">
            <a:avLst/>
          </a:prstGeom>
          <a:noFill/>
        </p:spPr>
        <p:txBody>
          <a:bodyPr wrap="square" rtlCol="0">
            <a:spAutoFit/>
          </a:bodyPr>
          <a:lstStyle/>
          <a:p>
            <a:r>
              <a:rPr lang="en-NZ" sz="1600" dirty="0">
                <a:latin typeface="Avenir Next LT Pro" panose="020B0504020202020204" pitchFamily="34" charset="0"/>
                <a:cs typeface="Arial" panose="020B0604020202020204" pitchFamily="34" charset="0"/>
              </a:rPr>
              <a:t>Let’s Chat!</a:t>
            </a:r>
            <a:endParaRPr lang="en-NZ" sz="1600" b="0" kern="1200" dirty="0">
              <a:latin typeface="Avenir Next LT Pro" panose="020B05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59204"/>
            <a:ext cx="3972271" cy="276999"/>
          </a:xfrm>
          <a:prstGeom prst="rect">
            <a:avLst/>
          </a:prstGeom>
          <a:noFill/>
        </p:spPr>
        <p:txBody>
          <a:bodyPr wrap="square" rtlCol="0">
            <a:spAutoFit/>
          </a:bodyPr>
          <a:lstStyle/>
          <a:p>
            <a:r>
              <a:rPr lang="it-IT" sz="1200" dirty="0">
                <a:solidFill>
                  <a:srgbClr val="383F50"/>
                </a:solidFill>
                <a:latin typeface="Avenir Next LT Pro" panose="020B0504020202020204" pitchFamily="34" charset="0"/>
                <a:cs typeface="Arial" panose="020B0604020202020204" pitchFamily="34" charset="0"/>
              </a:rPr>
              <a:t>Caro McCaw</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18" name="Footer Placeholder 4">
            <a:extLst>
              <a:ext uri="{FF2B5EF4-FFF2-40B4-BE49-F238E27FC236}">
                <a16:creationId xmlns:a16="http://schemas.microsoft.com/office/drawing/2014/main" id="{89E2EE0B-37CC-8922-644A-34A299C5DAA7}"/>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2A340026-5397-6FD6-D8EC-1A462781A805}"/>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50</a:t>
            </a:fld>
            <a:endParaRPr lang="en-NZ" dirty="0"/>
          </a:p>
        </p:txBody>
      </p:sp>
    </p:spTree>
    <p:extLst>
      <p:ext uri="{BB962C8B-B14F-4D97-AF65-F5344CB8AC3E}">
        <p14:creationId xmlns:p14="http://schemas.microsoft.com/office/powerpoint/2010/main" val="184379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9400571"/>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Set design, Pacific theatre, decolonised space, reflection on practice</a:t>
              </a:r>
            </a:p>
          </p:txBody>
        </p:sp>
      </p:grpSp>
      <p:sp>
        <p:nvSpPr>
          <p:cNvPr id="32" name="TextBox 31">
            <a:extLst>
              <a:ext uri="{FF2B5EF4-FFF2-40B4-BE49-F238E27FC236}">
                <a16:creationId xmlns:a16="http://schemas.microsoft.com/office/drawing/2014/main" id="{11FB78F6-33D0-D791-6DF6-C81096FD97AA}"/>
              </a:ext>
            </a:extLst>
          </p:cNvPr>
          <p:cNvSpPr txBox="1"/>
          <p:nvPr/>
        </p:nvSpPr>
        <p:spPr>
          <a:xfrm>
            <a:off x="491469" y="2253162"/>
            <a:ext cx="6580448" cy="3990538"/>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This conference presentation will focus on a project that I am currently working on as a set designer with Pacific Underground (PU) and the Auckland Theatre Company (ATC). This presentation explores the negotiations implicit in my position as a palagi set designer working with PU, a Pasifika collective.</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project is staging the play </a:t>
            </a:r>
            <a:r>
              <a:rPr lang="en-NZ" sz="1100" dirty="0">
                <a:latin typeface="Avenir Next LT Pro" panose="020B0504020202020204" pitchFamily="34" charset="0"/>
              </a:rPr>
              <a:t>Dawn Raids</a:t>
            </a:r>
            <a:r>
              <a:rPr lang="en-NZ" sz="1100" i="0" dirty="0">
                <a:latin typeface="Avenir Next LT Pro" panose="020B0504020202020204" pitchFamily="34" charset="0"/>
              </a:rPr>
              <a:t>, written by Oscar </a:t>
            </a:r>
            <a:r>
              <a:rPr lang="en-NZ" sz="1100" i="0" dirty="0" err="1">
                <a:latin typeface="Avenir Next LT Pro" panose="020B0504020202020204" pitchFamily="34" charset="0"/>
              </a:rPr>
              <a:t>Kightley</a:t>
            </a:r>
            <a:r>
              <a:rPr lang="en-NZ" sz="1100" i="0" dirty="0">
                <a:latin typeface="Avenir Next LT Pro" panose="020B0504020202020204" pitchFamily="34" charset="0"/>
              </a:rPr>
              <a:t>. The play deals with fictional characters set against a pivotal point in the history of Aotearoa. In the mid -1970s the Muldoon government introduced clearly racist policies against Pacific peoples. The police rounded up hundreds of Pacific people who they considered illegal immigrants or overstayers. In 1992 at a time of again high unemployment a young playwright Oscar </a:t>
            </a:r>
            <a:r>
              <a:rPr lang="en-NZ" sz="1100" i="0" dirty="0" err="1">
                <a:latin typeface="Avenir Next LT Pro" panose="020B0504020202020204" pitchFamily="34" charset="0"/>
              </a:rPr>
              <a:t>Kightley</a:t>
            </a:r>
            <a:r>
              <a:rPr lang="en-NZ" sz="1100" i="0" dirty="0">
                <a:latin typeface="Avenir Next LT Pro" panose="020B0504020202020204" pitchFamily="34" charset="0"/>
              </a:rPr>
              <a:t> wrote the play </a:t>
            </a:r>
            <a:r>
              <a:rPr lang="en-NZ" sz="1100" dirty="0">
                <a:latin typeface="Avenir Next LT Pro" panose="020B0504020202020204" pitchFamily="34" charset="0"/>
              </a:rPr>
              <a:t>Dawn Raids </a:t>
            </a:r>
            <a:r>
              <a:rPr lang="en-NZ" sz="1100" i="0" dirty="0">
                <a:latin typeface="Avenir Next LT Pro" panose="020B0504020202020204" pitchFamily="34" charset="0"/>
              </a:rPr>
              <a:t>to document these events. The play was produced by PU and staged in the Herald Theatre Auckland in 1997. I was involved in the design of this first staging of </a:t>
            </a:r>
            <a:r>
              <a:rPr lang="en-NZ" sz="1100" dirty="0">
                <a:latin typeface="Avenir Next LT Pro" panose="020B0504020202020204" pitchFamily="34" charset="0"/>
              </a:rPr>
              <a:t>Dawn Raids</a:t>
            </a:r>
            <a:r>
              <a:rPr lang="en-NZ" sz="1100" i="0" dirty="0">
                <a:latin typeface="Avenir Next LT Pro" panose="020B0504020202020204" pitchFamily="34" charset="0"/>
              </a:rPr>
              <a:t>. ATC approached Pacific Underground to collaborate on the restaging of </a:t>
            </a:r>
            <a:r>
              <a:rPr lang="en-NZ" sz="1100" dirty="0">
                <a:latin typeface="Avenir Next LT Pro" panose="020B0504020202020204" pitchFamily="34" charset="0"/>
              </a:rPr>
              <a:t>Dawn Raids </a:t>
            </a:r>
            <a:r>
              <a:rPr lang="en-NZ" sz="1100" i="0" dirty="0">
                <a:latin typeface="Avenir Next LT Pro" panose="020B0504020202020204" pitchFamily="34" charset="0"/>
              </a:rPr>
              <a:t>for 2022, following the official government apology and the recent documentary.</a:t>
            </a:r>
          </a:p>
          <a:p>
            <a:endParaRPr lang="en-NZ" sz="1100" i="0" dirty="0">
              <a:latin typeface="Avenir Next LT Pro" panose="020B0504020202020204" pitchFamily="34" charset="0"/>
            </a:endParaRPr>
          </a:p>
          <a:p>
            <a:r>
              <a:rPr lang="en-NZ" sz="1100" i="0" dirty="0">
                <a:latin typeface="Avenir Next LT Pro" panose="020B0504020202020204" pitchFamily="34" charset="0"/>
              </a:rPr>
              <a:t>This presentation explores my position as a palagi set designer working with a Pacific collective (PU). Unlike in a conventional western theatre tradition PU have created a very inclusive approach where everyone including actors are part of creating the staged work. This effects not only the aesthetics of the work but the process by which the whole project is created. </a:t>
            </a:r>
          </a:p>
          <a:p>
            <a:endParaRPr lang="en-NZ" sz="1100" i="0" dirty="0">
              <a:latin typeface="Avenir Next LT Pro" panose="020B0504020202020204" pitchFamily="34" charset="0"/>
            </a:endParaRPr>
          </a:p>
          <a:p>
            <a:r>
              <a:rPr lang="en-NZ" sz="1100" i="0" dirty="0">
                <a:latin typeface="Avenir Next LT Pro" panose="020B0504020202020204" pitchFamily="34" charset="0"/>
              </a:rPr>
              <a:t>Tanya </a:t>
            </a:r>
            <a:r>
              <a:rPr lang="en-NZ" sz="1100" i="0" dirty="0" err="1">
                <a:latin typeface="Avenir Next LT Pro" panose="020B0504020202020204" pitchFamily="34" charset="0"/>
              </a:rPr>
              <a:t>Muagututi’a</a:t>
            </a:r>
            <a:r>
              <a:rPr lang="en-NZ" sz="1100" i="0" dirty="0">
                <a:latin typeface="Avenir Next LT Pro" panose="020B0504020202020204" pitchFamily="34" charset="0"/>
              </a:rPr>
              <a:t>, the Creative Director of PU, calls this approach </a:t>
            </a:r>
            <a:r>
              <a:rPr lang="en-NZ" sz="1100" i="0" dirty="0"/>
              <a:t>the </a:t>
            </a:r>
            <a:r>
              <a:rPr lang="en-NZ" sz="1100" i="0" dirty="0">
                <a:latin typeface="Avenir Next LT Pro" panose="020B0504020202020204" pitchFamily="34" charset="0"/>
              </a:rPr>
              <a:t>‘village model’. This model of working has always been at the heart of PU – but it is a new way of working for ATC. This is a fruitful space for PU to gain traction and possibly shape a decolonised future of mainstream theatre.</a:t>
            </a:r>
          </a:p>
        </p:txBody>
      </p:sp>
      <p:sp>
        <p:nvSpPr>
          <p:cNvPr id="35" name="TextBox 34">
            <a:extLst>
              <a:ext uri="{FF2B5EF4-FFF2-40B4-BE49-F238E27FC236}">
                <a16:creationId xmlns:a16="http://schemas.microsoft.com/office/drawing/2014/main" id="{80E423AF-2F8A-CA80-A6D4-27241C16936A}"/>
              </a:ext>
            </a:extLst>
          </p:cNvPr>
          <p:cNvSpPr txBox="1"/>
          <p:nvPr/>
        </p:nvSpPr>
        <p:spPr>
          <a:xfrm>
            <a:off x="2623761" y="771298"/>
            <a:ext cx="4358591" cy="584775"/>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Theatre Design using a Pasifika ‘Village Model’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D3BE1DF9-E6BA-8695-56D9-2486C3FF6D1C}"/>
              </a:ext>
            </a:extLst>
          </p:cNvPr>
          <p:cNvSpPr txBox="1"/>
          <p:nvPr/>
        </p:nvSpPr>
        <p:spPr>
          <a:xfrm>
            <a:off x="2623761" y="1459204"/>
            <a:ext cx="3972271" cy="276999"/>
          </a:xfrm>
          <a:prstGeom prst="rect">
            <a:avLst/>
          </a:prstGeom>
          <a:noFill/>
        </p:spPr>
        <p:txBody>
          <a:bodyPr wrap="square" rtlCol="0">
            <a:spAutoFit/>
          </a:bodyPr>
          <a:lstStyle/>
          <a:p>
            <a:r>
              <a:rPr lang="pt-BR" sz="1200" dirty="0">
                <a:solidFill>
                  <a:srgbClr val="383F50"/>
                </a:solidFill>
                <a:latin typeface="Avenir Next LT Pro" panose="020B0504020202020204" pitchFamily="34" charset="0"/>
                <a:cs typeface="Arial" panose="020B0604020202020204" pitchFamily="34" charset="0"/>
              </a:rPr>
              <a:t>Mark McEntyre</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FE5BE70B-5777-45FD-6AB3-4E9ACFABA191}"/>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38" name="TextBox 37">
            <a:extLst>
              <a:ext uri="{FF2B5EF4-FFF2-40B4-BE49-F238E27FC236}">
                <a16:creationId xmlns:a16="http://schemas.microsoft.com/office/drawing/2014/main" id="{80FD1FE9-D315-E26B-E978-93BE274AB611}"/>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39" name="Picture 38">
            <a:extLst>
              <a:ext uri="{FF2B5EF4-FFF2-40B4-BE49-F238E27FC236}">
                <a16:creationId xmlns:a16="http://schemas.microsoft.com/office/drawing/2014/main" id="{274EAD1C-9976-98FE-16CC-5AD31511A4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grpSp>
        <p:nvGrpSpPr>
          <p:cNvPr id="26" name="Group 25">
            <a:extLst>
              <a:ext uri="{FF2B5EF4-FFF2-40B4-BE49-F238E27FC236}">
                <a16:creationId xmlns:a16="http://schemas.microsoft.com/office/drawing/2014/main" id="{10C945B8-B08F-F29E-2D64-C86A2DAEBFB9}"/>
              </a:ext>
            </a:extLst>
          </p:cNvPr>
          <p:cNvGrpSpPr/>
          <p:nvPr/>
        </p:nvGrpSpPr>
        <p:grpSpPr>
          <a:xfrm>
            <a:off x="493488" y="8090090"/>
            <a:ext cx="6580448" cy="1176051"/>
            <a:chOff x="491200" y="6799396"/>
            <a:chExt cx="6580448" cy="1176051"/>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905078"/>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Mark McEntyre (</a:t>
              </a:r>
              <a:r>
                <a:rPr lang="en-NZ" sz="1050" dirty="0">
                  <a:latin typeface="Avenir Next LT Pro" panose="020B0504020202020204" pitchFamily="34" charset="0"/>
                  <a:hlinkClick r:id="rId3"/>
                </a:rPr>
                <a:t>mark.mcentyre@ara.ac.nz</a:t>
              </a:r>
              <a:r>
                <a:rPr lang="en-NZ" sz="1050" dirty="0">
                  <a:latin typeface="Avenir Next LT Pro" panose="020B0504020202020204" pitchFamily="34" charset="0"/>
                </a:rPr>
                <a:t>) is a Programme Leader in Applied Visual Arts, Bachelor of Design, Ara Institute of Canterbury, and teaches into the Master’s of Creative Practice. Mark’s practice-based research is in the area of set design. His current collaborations are with </a:t>
              </a:r>
              <a:r>
                <a:rPr lang="en-NZ" sz="1050" dirty="0" err="1">
                  <a:latin typeface="Avenir Next LT Pro" panose="020B0504020202020204" pitchFamily="34" charset="0"/>
                </a:rPr>
                <a:t>Tawata</a:t>
              </a:r>
              <a:r>
                <a:rPr lang="en-NZ" sz="1050" dirty="0">
                  <a:latin typeface="Avenir Next LT Pro" panose="020B0504020202020204" pitchFamily="34" charset="0"/>
                </a:rPr>
                <a:t> Productions, Pacific Underground and Auckland Theatre Company. Mark has represented New Zealand in the Prague Quadrennial of Scenography and Theatre Architecture.</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sp>
        <p:nvSpPr>
          <p:cNvPr id="16" name="Slide Number Placeholder 7">
            <a:extLst>
              <a:ext uri="{FF2B5EF4-FFF2-40B4-BE49-F238E27FC236}">
                <a16:creationId xmlns:a16="http://schemas.microsoft.com/office/drawing/2014/main" id="{1612179A-982B-AD0A-1897-1AD2E673338F}"/>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51</a:t>
            </a:fld>
            <a:endParaRPr lang="en-NZ" dirty="0"/>
          </a:p>
        </p:txBody>
      </p:sp>
      <p:sp>
        <p:nvSpPr>
          <p:cNvPr id="18" name="Footer Placeholder 4">
            <a:extLst>
              <a:ext uri="{FF2B5EF4-FFF2-40B4-BE49-F238E27FC236}">
                <a16:creationId xmlns:a16="http://schemas.microsoft.com/office/drawing/2014/main" id="{1197D456-790B-1C96-7EE5-74292C6BD378}"/>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601688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4993778"/>
            <a:ext cx="6580448" cy="4569288"/>
            <a:chOff x="491200" y="6799396"/>
            <a:chExt cx="6580448" cy="456928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429831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Farhad Mehdipour (</a:t>
              </a:r>
              <a:r>
                <a:rPr lang="en-NZ" sz="1050" dirty="0">
                  <a:latin typeface="Avenir Next LT Pro" panose="020B0504020202020204" pitchFamily="34" charset="0"/>
                  <a:hlinkClick r:id="rId2"/>
                </a:rPr>
                <a:t>farhadm@op.ac.nz</a:t>
              </a:r>
              <a:r>
                <a:rPr lang="en-NZ" sz="1050" dirty="0">
                  <a:latin typeface="Avenir Next LT Pro" panose="020B0504020202020204" pitchFamily="34" charset="0"/>
                </a:rPr>
                <a:t>) is an educator and R&amp;D expert with over 20 years’ experience and significant achievements in trending areas of information technology including data analytics, internet-of-things, AI, cloud computing, and cybersecurity. He has led / participated in several industrial multi-disciplinary projects in different countries including Japan and New Zealand. He is currently a head of department – information technology at Otago Polytechnic Auckland International Campus (OPAIC) and Futures Skills Academy.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Dr Farzan </a:t>
              </a:r>
              <a:r>
                <a:rPr lang="en-NZ" sz="1050" dirty="0" err="1">
                  <a:latin typeface="Avenir Next LT Pro" panose="020B0504020202020204" pitchFamily="34" charset="0"/>
                </a:rPr>
                <a:t>Fallah</a:t>
              </a:r>
              <a:r>
                <a:rPr lang="en-NZ" sz="1050" dirty="0">
                  <a:latin typeface="Avenir Next LT Pro" panose="020B0504020202020204" pitchFamily="34" charset="0"/>
                </a:rPr>
                <a:t> is the founder and the CEO of US company </a:t>
              </a:r>
              <a:r>
                <a:rPr lang="en-NZ" sz="1050" dirty="0" err="1">
                  <a:latin typeface="Avenir Next LT Pro" panose="020B0504020202020204" pitchFamily="34" charset="0"/>
                </a:rPr>
                <a:t>Idelan</a:t>
              </a:r>
              <a:r>
                <a:rPr lang="en-NZ" sz="1050" dirty="0">
                  <a:latin typeface="Avenir Next LT Pro" panose="020B0504020202020204" pitchFamily="34" charset="0"/>
                </a:rPr>
                <a:t> Inc., which has developed the Ignaz app. Farzan is a highly skilled professional with a broad work experience ranging from start-ups to major companies, industry to top universities, and theoretical research to product development with a track record of excellence. He has initiated and managed many R&amp;D projects, filed 20+ patents (granted or pending) and published 70 conference and journal papers.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Syed M. Shahid, male, PhD in Medical Biochemistry from University of Karachi, Pakistan, is currently working as Postgraduate Lecturer - Health Science at Eastern Institute of Technology (EIT), Auckland Campus, New Zealand. He has recently been associated to Faculty of Medical &amp; Health Sciences (FM&amp;HS), the University of Auckland as Postdoctoral Researcher and as Senior Lecturer and Programme Leader - Health at National Tertiary Education Consortium (NTEC) Aspire2 International, Auckland, New Zealand. Dr Shahid has experience of academic administration and leadership, educational facilitation and delivery, programme and course development, assessment designing and moderation, self assessment and review as well as research project supervision at graduate and postgraduate levels in New Zealand tertiary education sector. Earlier, Dr Shahid had more than 15 years of teaching and research experience as Head of Health Biotechnology Section and Assistant Professor at KIBGE, University of Karachi, Pakistan. He has published over 50 research papers in the field of basic health science in international and national periodicals. </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54767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Hand hygiene, gamification, sanitisation, software application</a:t>
              </a: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2128490"/>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Every year hundreds of millions of people get infections in hospitals around the world according to the World Health Organization, and millions of them die. Hospital-Acquired Infections are problems in every country in the world, including New Zealand. According to the District Health Board, hand hygiene compliance rate is relatively high, 90%, in New Zealand. Yet about 10% of patients acquire an infection according to the Health Quality &amp; Safety Commission of New Zealand. This clearly shows a need to further improve the hand hygiene compliance rate. We have been working on using rewards to create an incentive for people to clean their hands. It works by gamifying hand sanitization. If a person is using hand sanitizer, he will have a chance to win a prize. This work is in collaboration with a US company, </a:t>
            </a:r>
            <a:r>
              <a:rPr lang="en-NZ" sz="1100" i="0" dirty="0" err="1">
                <a:latin typeface="Avenir Next LT Pro" panose="020B0504020202020204" pitchFamily="34" charset="0"/>
              </a:rPr>
              <a:t>Idelan</a:t>
            </a:r>
            <a:r>
              <a:rPr lang="en-NZ" sz="1100" i="0" dirty="0">
                <a:latin typeface="Avenir Next LT Pro" panose="020B0504020202020204" pitchFamily="34" charset="0"/>
              </a:rPr>
              <a:t> Inc., which has developed the technology and the software called Ignaz which runs on Android devices. In an experiment on campus, we increased hand sanitizer usage in a building 13 fold. This clearly showed that offering rewards increases hand sanitizer usage.</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985164"/>
            <a:ext cx="4358591" cy="338554"/>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Gamification of hand hygiene to save lives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59204"/>
            <a:ext cx="397227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Next LT Pro" panose="020B0504020202020204" pitchFamily="34" charset="0"/>
                <a:ea typeface="+mn-ea"/>
                <a:cs typeface="Arial" panose="020B0604020202020204" pitchFamily="34" charset="0"/>
              </a:rPr>
              <a:t>Farhad Mehdipour, Farzan </a:t>
            </a:r>
            <a:r>
              <a:rPr lang="en-US" sz="1200" b="0" kern="1200" dirty="0" err="1">
                <a:solidFill>
                  <a:schemeClr val="dk1"/>
                </a:solidFill>
                <a:latin typeface="Avenir Next LT Pro" panose="020B0504020202020204" pitchFamily="34" charset="0"/>
                <a:ea typeface="+mn-ea"/>
                <a:cs typeface="Arial" panose="020B0604020202020204" pitchFamily="34" charset="0"/>
              </a:rPr>
              <a:t>Fallah</a:t>
            </a:r>
            <a:r>
              <a:rPr lang="en-US" sz="1200" b="0" kern="1200" dirty="0">
                <a:solidFill>
                  <a:schemeClr val="dk1"/>
                </a:solidFill>
                <a:latin typeface="Avenir Next LT Pro" panose="020B0504020202020204" pitchFamily="34" charset="0"/>
                <a:ea typeface="+mn-ea"/>
                <a:cs typeface="Arial" panose="020B0604020202020204" pitchFamily="34" charset="0"/>
              </a:rPr>
              <a:t>, and Syed Shahid</a:t>
            </a:r>
            <a:endParaRPr lang="en-NZ" sz="1200" b="0" kern="1200" dirty="0">
              <a:solidFill>
                <a:schemeClr val="dk1"/>
              </a:solidFill>
              <a:latin typeface="Avenir Next LT Pro" panose="020B05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18" name="Footer Placeholder 4">
            <a:extLst>
              <a:ext uri="{FF2B5EF4-FFF2-40B4-BE49-F238E27FC236}">
                <a16:creationId xmlns:a16="http://schemas.microsoft.com/office/drawing/2014/main" id="{E7D75EC0-283D-BA10-6D4A-6CB2721FF82E}"/>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547B11DE-B702-C5ED-443A-FC7D4F05AE96}"/>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52</a:t>
            </a:fld>
            <a:endParaRPr lang="en-NZ" dirty="0"/>
          </a:p>
        </p:txBody>
      </p:sp>
    </p:spTree>
    <p:extLst>
      <p:ext uri="{BB962C8B-B14F-4D97-AF65-F5344CB8AC3E}">
        <p14:creationId xmlns:p14="http://schemas.microsoft.com/office/powerpoint/2010/main" val="2475004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23760" y="284233"/>
            <a:ext cx="4358591" cy="1077218"/>
          </a:xfrm>
          <a:prstGeom prst="rect">
            <a:avLst/>
          </a:prstGeom>
          <a:noFill/>
        </p:spPr>
        <p:txBody>
          <a:bodyPr wrap="square" rtlCol="0">
            <a:spAutoFit/>
          </a:bodyPr>
          <a:lstStyle/>
          <a:p>
            <a:r>
              <a:rPr lang="en-NZ" sz="1600" b="0" kern="1200" dirty="0">
                <a:latin typeface="Avenir Next LT Pro" panose="020B0504020202020204" pitchFamily="34" charset="0"/>
                <a:ea typeface="+mn-ea"/>
                <a:cs typeface="Arial" panose="020B0604020202020204" pitchFamily="34" charset="0"/>
              </a:rPr>
              <a:t>Enhancing the performance of student accommodation buildings at Southern Institute of Technology (SIT) through value engineering</a:t>
            </a:r>
          </a:p>
        </p:txBody>
      </p:sp>
      <p:sp>
        <p:nvSpPr>
          <p:cNvPr id="11" name="TextBox 10">
            <a:extLst>
              <a:ext uri="{FF2B5EF4-FFF2-40B4-BE49-F238E27FC236}">
                <a16:creationId xmlns:a16="http://schemas.microsoft.com/office/drawing/2014/main" id="{6C4E3F0B-C7BF-4644-9D46-57B767A9443D}"/>
              </a:ext>
            </a:extLst>
          </p:cNvPr>
          <p:cNvSpPr txBox="1"/>
          <p:nvPr/>
        </p:nvSpPr>
        <p:spPr>
          <a:xfrm>
            <a:off x="2623761" y="1464582"/>
            <a:ext cx="4358591" cy="276999"/>
          </a:xfrm>
          <a:prstGeom prst="rect">
            <a:avLst/>
          </a:prstGeom>
          <a:noFill/>
        </p:spPr>
        <p:txBody>
          <a:bodyPr wrap="square" rtlCol="0">
            <a:spAutoFit/>
          </a:bodyPr>
          <a:lstStyle/>
          <a:p>
            <a:r>
              <a:rPr lang="en-NZ" sz="1200" dirty="0" err="1">
                <a:solidFill>
                  <a:srgbClr val="383F50"/>
                </a:solidFill>
                <a:latin typeface="Avenir Next LT Pro" panose="020B0504020202020204" pitchFamily="34" charset="0"/>
                <a:cs typeface="Arial" panose="020B0604020202020204" pitchFamily="34" charset="0"/>
              </a:rPr>
              <a:t>Samanthi</a:t>
            </a:r>
            <a:r>
              <a:rPr lang="en-NZ" sz="1200" dirty="0">
                <a:solidFill>
                  <a:srgbClr val="383F50"/>
                </a:solidFill>
                <a:latin typeface="Avenir Next LT Pro" panose="020B0504020202020204" pitchFamily="34" charset="0"/>
                <a:cs typeface="Arial" panose="020B0604020202020204" pitchFamily="34" charset="0"/>
              </a:rPr>
              <a:t> </a:t>
            </a:r>
            <a:r>
              <a:rPr lang="en-NZ" sz="1200" dirty="0" err="1">
                <a:solidFill>
                  <a:srgbClr val="383F50"/>
                </a:solidFill>
                <a:latin typeface="Avenir Next LT Pro" panose="020B0504020202020204" pitchFamily="34" charset="0"/>
                <a:cs typeface="Arial" panose="020B0604020202020204" pitchFamily="34" charset="0"/>
              </a:rPr>
              <a:t>Menike</a:t>
            </a:r>
            <a:endParaRPr lang="en-NZ" sz="1200" dirty="0">
              <a:solidFill>
                <a:srgbClr val="383F50"/>
              </a:solidFill>
              <a:latin typeface="Avenir Next LT Pro" panose="020B05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10C945B8-B08F-F29E-2D64-C86A2DAEBFB9}"/>
              </a:ext>
            </a:extLst>
          </p:cNvPr>
          <p:cNvGrpSpPr/>
          <p:nvPr/>
        </p:nvGrpSpPr>
        <p:grpSpPr>
          <a:xfrm>
            <a:off x="491200" y="8152209"/>
            <a:ext cx="6580448" cy="1014468"/>
            <a:chOff x="491200" y="6799396"/>
            <a:chExt cx="6580448" cy="101446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err="1">
                  <a:latin typeface="Avenir Next LT Pro" panose="020B0504020202020204" pitchFamily="34" charset="0"/>
                </a:rPr>
                <a:t>Samanthi</a:t>
              </a:r>
              <a:r>
                <a:rPr lang="en-NZ" sz="1050" dirty="0">
                  <a:latin typeface="Avenir Next LT Pro" panose="020B0504020202020204" pitchFamily="34" charset="0"/>
                </a:rPr>
                <a:t> </a:t>
              </a:r>
              <a:r>
                <a:rPr lang="en-NZ" sz="1050" dirty="0" err="1">
                  <a:latin typeface="Avenir Next LT Pro" panose="020B0504020202020204" pitchFamily="34" charset="0"/>
                </a:rPr>
                <a:t>Menike</a:t>
              </a:r>
              <a:r>
                <a:rPr lang="en-NZ" sz="1050" dirty="0">
                  <a:latin typeface="Avenir Next LT Pro" panose="020B0504020202020204" pitchFamily="34" charset="0"/>
                </a:rPr>
                <a:t> (</a:t>
              </a:r>
              <a:r>
                <a:rPr lang="en-NZ" sz="1050" dirty="0">
                  <a:latin typeface="Avenir Next LT Pro" panose="020B0504020202020204" pitchFamily="34" charset="0"/>
                  <a:hlinkClick r:id="rId2"/>
                </a:rPr>
                <a:t>samanthi.menike@sit.ac.nz</a:t>
              </a:r>
              <a:r>
                <a:rPr lang="en-NZ" sz="1050" dirty="0">
                  <a:latin typeface="Avenir Next LT Pro" panose="020B0504020202020204" pitchFamily="34" charset="0"/>
                </a:rPr>
                <a:t>) is a Senior Lecturer and a Professional Quantity Surveyor with memberships in the RICS, NZIQS, and IQSSL. She is an Assessor for RICS South Asia and Australasia. Her research interests are in the areas of Value Management, Value Engineering, Bid Management, and Technical Auditing of Construction Projects.</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376223"/>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Student accommodation, value engineering, whole life costs (WLC), performance, Southland </a:t>
              </a:r>
            </a:p>
          </p:txBody>
        </p:sp>
      </p:grpSp>
      <p:pic>
        <p:nvPicPr>
          <p:cNvPr id="24" name="Picture 23" descr="Text&#10;&#10;Description automatically generated">
            <a:extLst>
              <a:ext uri="{FF2B5EF4-FFF2-40B4-BE49-F238E27FC236}">
                <a16:creationId xmlns:a16="http://schemas.microsoft.com/office/drawing/2014/main" id="{EEFA5AA4-3880-953E-8907-2C233BAF0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4498370"/>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Value Engineering entails identifying and eliminating unnecessary costs of a building element while securing its intended functions. In line with value engineering principles, this study analyses the current architectural, structural, mechanical, and electrical designs and materials used in construction of an existing student housing building located at Yarrow Street in Invercargill. A key aim of this research is to identify alternative design solutions that enhance performance and provide value for money for future student accommodation buildings in Southland.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whole-life costs and performance data from six building components of the existing student accommodation building were </a:t>
            </a:r>
            <a:r>
              <a:rPr lang="en-NZ" sz="1100" i="0" dirty="0" err="1">
                <a:latin typeface="Avenir Next LT Pro" panose="020B0504020202020204" pitchFamily="34" charset="0"/>
              </a:rPr>
              <a:t>analyzed</a:t>
            </a:r>
            <a:r>
              <a:rPr lang="en-NZ" sz="1100" i="0" dirty="0">
                <a:latin typeface="Avenir Next LT Pro" panose="020B0504020202020204" pitchFamily="34" charset="0"/>
              </a:rPr>
              <a:t> in this research. After assessing a long list of randomly selected items, the six components were chosen using a variety of selection strategies used in value engineering. The study determined the functions of the selected building elements and investigated several alternative design options available for achieving those functions. The whole-life costs and performance criteria, such as budget, schedule, durability, aesthetic, sustainability etc., for each option were evaluated, using descriptive analysis, to assess its suitability to meet the specified function of that element. The weighted pair-wise comparison method was used to develop a comparative scale to find out the performance value of each design option.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This study recommended sustainable options with lower whole life costing (WLC) for boundary walls, high performance floors that require fewer replacements, long-lasting and low-maintenance parking pavements, quality, reduced carbon footprint, cost-effective and easy to install structural floor options, and walling with higher performance at the same price to be incorporated into future designs of student accommodation buildings in Southland.  This opens a view of looking at the overall performance of building components over the lifetime of the building as opposed to making decisions solely based on the initial cost. A dedicated value engineering process applied on past similar projects could yield an effective impact on the set of value and cost parameters of building design for future buildings with the same use. </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17" name="Slide Number Placeholder 7">
            <a:extLst>
              <a:ext uri="{FF2B5EF4-FFF2-40B4-BE49-F238E27FC236}">
                <a16:creationId xmlns:a16="http://schemas.microsoft.com/office/drawing/2014/main" id="{DDF8615F-08A6-9BD3-2E46-A2EFE01E5E6E}"/>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53</a:t>
            </a:fld>
            <a:endParaRPr lang="en-NZ" dirty="0"/>
          </a:p>
        </p:txBody>
      </p:sp>
      <p:sp>
        <p:nvSpPr>
          <p:cNvPr id="28" name="Footer Placeholder 4">
            <a:extLst>
              <a:ext uri="{FF2B5EF4-FFF2-40B4-BE49-F238E27FC236}">
                <a16:creationId xmlns:a16="http://schemas.microsoft.com/office/drawing/2014/main" id="{FA3F0A3E-F9F0-9C6E-C8A3-DA8F75F300BD}"/>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4280992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23760" y="772009"/>
            <a:ext cx="4358591" cy="584775"/>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Numerical </a:t>
            </a:r>
            <a:r>
              <a:rPr lang="en-US" sz="1600" b="0" kern="1200" dirty="0" err="1">
                <a:solidFill>
                  <a:schemeClr val="dk1"/>
                </a:solidFill>
                <a:latin typeface="Avenir Next LT Pro" panose="020B0504020202020204" pitchFamily="34" charset="0"/>
                <a:ea typeface="+mn-ea"/>
                <a:cs typeface="Arial" panose="020B0604020202020204" pitchFamily="34" charset="0"/>
              </a:rPr>
              <a:t>characterisation</a:t>
            </a:r>
            <a:r>
              <a:rPr lang="en-US" sz="1600" b="0" kern="1200" dirty="0">
                <a:solidFill>
                  <a:schemeClr val="dk1"/>
                </a:solidFill>
                <a:latin typeface="Avenir Next LT Pro" panose="020B0504020202020204" pitchFamily="34" charset="0"/>
                <a:ea typeface="+mn-ea"/>
                <a:cs typeface="Arial" panose="020B0604020202020204" pitchFamily="34" charset="0"/>
              </a:rPr>
              <a:t> of fermentations for process control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6C4E3F0B-C7BF-4644-9D46-57B767A9443D}"/>
              </a:ext>
            </a:extLst>
          </p:cNvPr>
          <p:cNvSpPr txBox="1"/>
          <p:nvPr/>
        </p:nvSpPr>
        <p:spPr>
          <a:xfrm>
            <a:off x="2623761" y="1464582"/>
            <a:ext cx="4358591" cy="276999"/>
          </a:xfrm>
          <a:prstGeom prst="rect">
            <a:avLst/>
          </a:prstGeom>
          <a:noFill/>
        </p:spPr>
        <p:txBody>
          <a:bodyPr wrap="square" rtlCol="0">
            <a:spAutoFit/>
          </a:bodyPr>
          <a:lstStyle/>
          <a:p>
            <a:r>
              <a:rPr lang="en-NZ" sz="1200" dirty="0">
                <a:solidFill>
                  <a:srgbClr val="383F50"/>
                </a:solidFill>
                <a:latin typeface="Avenir Next LT Pro" panose="020B0504020202020204" pitchFamily="34" charset="0"/>
                <a:cs typeface="Arial" panose="020B0604020202020204" pitchFamily="34" charset="0"/>
              </a:rPr>
              <a:t>Jonathan </a:t>
            </a:r>
            <a:r>
              <a:rPr lang="en-NZ" sz="1200" dirty="0" err="1">
                <a:solidFill>
                  <a:srgbClr val="383F50"/>
                </a:solidFill>
                <a:latin typeface="Avenir Next LT Pro" panose="020B0504020202020204" pitchFamily="34" charset="0"/>
                <a:cs typeface="Arial" panose="020B0604020202020204" pitchFamily="34" charset="0"/>
              </a:rPr>
              <a:t>Muhl</a:t>
            </a:r>
            <a:endParaRPr lang="en-NZ" sz="1200" dirty="0">
              <a:solidFill>
                <a:srgbClr val="383F50"/>
              </a:solidFill>
              <a:latin typeface="Avenir Next LT Pro" panose="020B05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10C945B8-B08F-F29E-2D64-C86A2DAEBFB9}"/>
              </a:ext>
            </a:extLst>
          </p:cNvPr>
          <p:cNvGrpSpPr/>
          <p:nvPr/>
        </p:nvGrpSpPr>
        <p:grpSpPr>
          <a:xfrm>
            <a:off x="491200" y="8580147"/>
            <a:ext cx="6580448" cy="691303"/>
            <a:chOff x="491200" y="6799396"/>
            <a:chExt cx="6580448" cy="691303"/>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420330"/>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Jonathan Muhl (</a:t>
              </a:r>
              <a:r>
                <a:rPr lang="en-NZ" sz="1050" dirty="0">
                  <a:latin typeface="Avenir Next LT Pro" panose="020B0504020202020204" pitchFamily="34" charset="0"/>
                  <a:hlinkClick r:id="rId2"/>
                </a:rPr>
                <a:t>jonathan.muhl@sit.ac.nz</a:t>
              </a:r>
              <a:r>
                <a:rPr lang="en-NZ" sz="1050" dirty="0">
                  <a:latin typeface="Avenir Next LT Pro" panose="020B0504020202020204" pitchFamily="34" charset="0"/>
                </a:rPr>
                <a:t>) is an old school research engineer with current interests in engineering and circular design, and additive manufacture. </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376223"/>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Vinification, fermentation, data analysis</a:t>
              </a:r>
            </a:p>
          </p:txBody>
        </p:sp>
      </p:grpSp>
      <p:pic>
        <p:nvPicPr>
          <p:cNvPr id="24" name="Picture 23" descr="Text&#10;&#10;Description automatically generated">
            <a:extLst>
              <a:ext uri="{FF2B5EF4-FFF2-40B4-BE49-F238E27FC236}">
                <a16:creationId xmlns:a16="http://schemas.microsoft.com/office/drawing/2014/main" id="{EEFA5AA4-3880-953E-8907-2C233BAF0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3651984"/>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The wine industry is one of New Zealand’s key primary industries, with a total export value of $1.86 billion in 2021. Dealing with a large range of environmental conditions including, but not limited to, grape varieties, local, and regional variation of soils, temperatures, daylight, rainfall and other weather has resulted in a high level of craft in the industry. Small scale experiments (micro fermentation) undertaken by researchers, such as the Wine Science group at the University of Auckland’s School of Chemistry attempt to address these issues and provide valuable insights back to industry. However, while showing good consistency of results within experiments, a lack of standardisation in volumes, equipment and process parameters makes comparisons with other experiments, let alone industrial processes, difficult.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This presentation will investigate the use of engineering data analysis methods to identify process dependencies from existing data from the University of Auckland. Existing fermentation weight loss data will be analysed with respect to mass and estimated CO2 production. As experiments are typically stopped before all fermentations have completed, characteristic points other than end point will be identified and used to investigate correlations between different experimental conditions.</a:t>
            </a:r>
          </a:p>
          <a:p>
            <a:endParaRPr lang="en-NZ" sz="1100" i="0" dirty="0">
              <a:latin typeface="Avenir Next LT Pro" panose="020B0504020202020204" pitchFamily="34" charset="0"/>
            </a:endParaRPr>
          </a:p>
          <a:p>
            <a:r>
              <a:rPr lang="en-NZ" sz="1100" i="0" dirty="0">
                <a:latin typeface="Avenir Next LT Pro" panose="020B0504020202020204" pitchFamily="34" charset="0"/>
              </a:rPr>
              <a:t>This represents a small step in an ongoing project to apply engineering design methodologies to the work in Auckland to greatly increase the experimental and enable better correlation between individual experiments and industrial fermentation processes. In addition to academic and industrial value it provides valuable teaching opportunities in mathematics, design and engineering projects.</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18" name="Footer Placeholder 4">
            <a:extLst>
              <a:ext uri="{FF2B5EF4-FFF2-40B4-BE49-F238E27FC236}">
                <a16:creationId xmlns:a16="http://schemas.microsoft.com/office/drawing/2014/main" id="{E3E3B798-CE26-554D-A669-0E3107203BA5}"/>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7C0EB500-ED09-5F41-1E30-9BB0494B30CA}"/>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54</a:t>
            </a:fld>
            <a:endParaRPr lang="en-NZ" dirty="0"/>
          </a:p>
        </p:txBody>
      </p:sp>
    </p:spTree>
    <p:extLst>
      <p:ext uri="{BB962C8B-B14F-4D97-AF65-F5344CB8AC3E}">
        <p14:creationId xmlns:p14="http://schemas.microsoft.com/office/powerpoint/2010/main" val="2709303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23760" y="528812"/>
            <a:ext cx="4358591" cy="830997"/>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600" b="0" kern="1200" dirty="0">
                <a:solidFill>
                  <a:schemeClr val="dk1"/>
                </a:solidFill>
                <a:latin typeface="Avenir Next LT Pro" panose="020B0504020202020204" pitchFamily="34" charset="0"/>
                <a:ea typeface="+mn-ea"/>
                <a:cs typeface="Arial" panose="020B0604020202020204" pitchFamily="34" charset="0"/>
              </a:rPr>
              <a:t>Artificial Intelligence and Software Quality Assurance: Critical Perspectives for Information Technology Teaching </a:t>
            </a:r>
          </a:p>
        </p:txBody>
      </p:sp>
      <p:sp>
        <p:nvSpPr>
          <p:cNvPr id="11" name="TextBox 10">
            <a:extLst>
              <a:ext uri="{FF2B5EF4-FFF2-40B4-BE49-F238E27FC236}">
                <a16:creationId xmlns:a16="http://schemas.microsoft.com/office/drawing/2014/main" id="{6C4E3F0B-C7BF-4644-9D46-57B767A9443D}"/>
              </a:ext>
            </a:extLst>
          </p:cNvPr>
          <p:cNvSpPr txBox="1"/>
          <p:nvPr/>
        </p:nvSpPr>
        <p:spPr>
          <a:xfrm>
            <a:off x="2623761" y="1464582"/>
            <a:ext cx="4358591" cy="276999"/>
          </a:xfrm>
          <a:prstGeom prst="rect">
            <a:avLst/>
          </a:prstGeom>
          <a:noFill/>
        </p:spPr>
        <p:txBody>
          <a:bodyPr wrap="square" rtlCol="0">
            <a:spAutoFit/>
          </a:bodyPr>
          <a:lstStyle/>
          <a:p>
            <a:r>
              <a:rPr lang="en-NZ" sz="1200" dirty="0">
                <a:solidFill>
                  <a:srgbClr val="383F50"/>
                </a:solidFill>
                <a:latin typeface="Avenir Next LT Pro" panose="020B0504020202020204" pitchFamily="34" charset="0"/>
                <a:cs typeface="Arial" panose="020B0604020202020204" pitchFamily="34" charset="0"/>
              </a:rPr>
              <a:t>John Mumford</a:t>
            </a:r>
          </a:p>
        </p:txBody>
      </p:sp>
      <p:grpSp>
        <p:nvGrpSpPr>
          <p:cNvPr id="25" name="Group 24">
            <a:extLst>
              <a:ext uri="{FF2B5EF4-FFF2-40B4-BE49-F238E27FC236}">
                <a16:creationId xmlns:a16="http://schemas.microsoft.com/office/drawing/2014/main" id="{63563CBB-78D7-2838-99FB-F4FF5BF12DD8}"/>
              </a:ext>
            </a:extLst>
          </p:cNvPr>
          <p:cNvGrpSpPr/>
          <p:nvPr/>
        </p:nvGrpSpPr>
        <p:grpSpPr>
          <a:xfrm>
            <a:off x="491200" y="9376223"/>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Artificial Intelligence, Software Quality Assurance, Critical Thinking, Algorithm</a:t>
              </a:r>
            </a:p>
          </p:txBody>
        </p:sp>
      </p:grpSp>
      <p:pic>
        <p:nvPicPr>
          <p:cNvPr id="24" name="Picture 23" descr="Text&#10;&#10;Description automatically generated">
            <a:extLst>
              <a:ext uri="{FF2B5EF4-FFF2-40B4-BE49-F238E27FC236}">
                <a16:creationId xmlns:a16="http://schemas.microsoft.com/office/drawing/2014/main" id="{EEFA5AA4-3880-953E-8907-2C233BAF0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2974876"/>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This research explores the nature of the relationship among the prevalence of critical thinking references within Information Technology (IT) curriculum documentation, interpretation of these by teachers and the experience of Critical Thinking (CT) for students within the School of Computing. The second phase of this research involves a questionnaire exploring teaching staff perspectives on CT in their respective IT fields supported by relevant literature in the fields of Artificial Intelligence (AI) and Software Quality Assurance (SQA). Qualitative and quantitative data collection from the questionnaire responses with ethics approval is employed. Key themes and summary statistics are used to illuminate staff reflections on CT and how it may shape their teaching practices. CT is crucial with the rise of AI and the increasing reliance on AI in diverse contexts. AI utilises diverse forms of data using highly complex algorithms to mimic human intelligence. Provisional findings from the AI literature indicate risks including algorithmic complexity and the challenges of testing AI, which face computing teachers and IT industry employees. Issues in testing AI include the test oracle problem, the data used, the large input space, and intractability of white box testing. AI testing demands interdisciplinary knowledge. AI can create its own code and testing is technically demanding. AI has limitations to detect potential vulnerabilities within itself. This raises questions about SQA and AI testability. Academics must model CT to students by critiquing AI generated code and the testing of AI algorithms to mitigate the risks of unexpected software behaviour for optimal SQA.</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3" name="Group 2">
            <a:extLst>
              <a:ext uri="{FF2B5EF4-FFF2-40B4-BE49-F238E27FC236}">
                <a16:creationId xmlns:a16="http://schemas.microsoft.com/office/drawing/2014/main" id="{2ED7AC84-4CC7-7ECA-981E-FABA9E8233FA}"/>
              </a:ext>
            </a:extLst>
          </p:cNvPr>
          <p:cNvGrpSpPr/>
          <p:nvPr/>
        </p:nvGrpSpPr>
        <p:grpSpPr>
          <a:xfrm>
            <a:off x="491200" y="8018607"/>
            <a:ext cx="6580448" cy="1176051"/>
            <a:chOff x="491200" y="8018607"/>
            <a:chExt cx="6580448" cy="1176051"/>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018607"/>
              <a:ext cx="6580448" cy="1176051"/>
              <a:chOff x="491200" y="6799396"/>
              <a:chExt cx="6580448" cy="1176051"/>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905078"/>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John Mumford (      </a:t>
                </a:r>
                <a:r>
                  <a:rPr lang="en-NZ" sz="1050" dirty="0">
                    <a:latin typeface="Avenir Next LT Pro" panose="020B0504020202020204" pitchFamily="34" charset="0"/>
                    <a:hlinkClick r:id="rId3"/>
                  </a:rPr>
                  <a:t>0000-0003-3000-7820</a:t>
                </a:r>
                <a:r>
                  <a:rPr lang="en-NZ" sz="1050" dirty="0">
                    <a:latin typeface="Avenir Next LT Pro" panose="020B0504020202020204" pitchFamily="34" charset="0"/>
                  </a:rPr>
                  <a:t>) (</a:t>
                </a:r>
                <a:r>
                  <a:rPr lang="en-NZ" sz="1050" dirty="0">
                    <a:latin typeface="Avenir Next LT Pro" panose="020B0504020202020204" pitchFamily="34" charset="0"/>
                    <a:hlinkClick r:id="rId4"/>
                  </a:rPr>
                  <a:t>john.mumford@sit.ac.nz</a:t>
                </a:r>
                <a:r>
                  <a:rPr lang="en-NZ" sz="1050" dirty="0">
                    <a:latin typeface="Avenir Next LT Pro" panose="020B0504020202020204" pitchFamily="34" charset="0"/>
                  </a:rPr>
                  <a:t>) is an IT Teacher at the Southern Institute of Technology, whose research interests include Teaching Innovation, Mathematics Education, Adult Literacy and Numeracy and Postgraduate Education. John has a Master of Adult Literacy and Numeracy and is dedicated to empowering learners to develop their critical thinking skills and dispositions.</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pic>
          <p:nvPicPr>
            <p:cNvPr id="18" name="Picture 17" descr="Icon&#10;&#10;Description automatically generated">
              <a:extLst>
                <a:ext uri="{FF2B5EF4-FFF2-40B4-BE49-F238E27FC236}">
                  <a16:creationId xmlns:a16="http://schemas.microsoft.com/office/drawing/2014/main" id="{64F0AE25-AF22-1DEC-0A57-8259F42FCC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0099" y="8318409"/>
              <a:ext cx="180000" cy="180000"/>
            </a:xfrm>
            <a:prstGeom prst="rect">
              <a:avLst/>
            </a:prstGeom>
          </p:spPr>
        </p:pic>
      </p:grpSp>
      <p:sp>
        <p:nvSpPr>
          <p:cNvPr id="28" name="Slide Number Placeholder 7">
            <a:extLst>
              <a:ext uri="{FF2B5EF4-FFF2-40B4-BE49-F238E27FC236}">
                <a16:creationId xmlns:a16="http://schemas.microsoft.com/office/drawing/2014/main" id="{26E003C6-6689-65AA-19A5-28743D65A83A}"/>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55</a:t>
            </a:fld>
            <a:endParaRPr lang="en-NZ" dirty="0"/>
          </a:p>
        </p:txBody>
      </p:sp>
      <p:sp>
        <p:nvSpPr>
          <p:cNvPr id="30" name="Footer Placeholder 4">
            <a:extLst>
              <a:ext uri="{FF2B5EF4-FFF2-40B4-BE49-F238E27FC236}">
                <a16:creationId xmlns:a16="http://schemas.microsoft.com/office/drawing/2014/main" id="{590B23EE-72A9-8272-D557-426FD46DECFF}"/>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3262449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398780"/>
            <a:ext cx="6580448" cy="1014468"/>
            <a:chOff x="491200" y="6799396"/>
            <a:chExt cx="6580448" cy="101446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Morgan Oliver (</a:t>
              </a:r>
              <a:r>
                <a:rPr lang="en-NZ" sz="1050" dirty="0">
                  <a:latin typeface="Avenir Next LT Pro" panose="020B0504020202020204" pitchFamily="34" charset="0"/>
                  <a:hlinkClick r:id="rId2"/>
                </a:rPr>
                <a:t>morgan.oliver@op.ac.nz</a:t>
              </a:r>
              <a:r>
                <a:rPr lang="en-NZ" sz="1050" dirty="0">
                  <a:latin typeface="Avenir Next LT Pro" panose="020B0504020202020204" pitchFamily="34" charset="0"/>
                </a:rPr>
                <a:t>) is an interactive artist and designer, lecturing in Communication Design at Otago Polytechnic. He holds a Master of Fine Arts from the Dunedin School of Art at OP. Morgan has exhibited at the Dunedin Public Art Gallery, Blue Oyster Gallery, The Honeymoon Suite and The High Street Project (Christchurch).</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25" name="Group 24">
            <a:extLst>
              <a:ext uri="{FF2B5EF4-FFF2-40B4-BE49-F238E27FC236}">
                <a16:creationId xmlns:a16="http://schemas.microsoft.com/office/drawing/2014/main" id="{63563CBB-78D7-2838-99FB-F4FF5BF12DD8}"/>
              </a:ext>
            </a:extLst>
          </p:cNvPr>
          <p:cNvGrpSpPr/>
          <p:nvPr/>
        </p:nvGrpSpPr>
        <p:grpSpPr>
          <a:xfrm>
            <a:off x="491200" y="954767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Pastoral Care, MS Teams, Pandemic</a:t>
              </a: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4159815"/>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b="1" i="0" dirty="0">
                <a:latin typeface="Avenir Next LT Pro" panose="020B0504020202020204" pitchFamily="34" charset="0"/>
              </a:rPr>
              <a:t>The research aim</a:t>
            </a:r>
            <a:r>
              <a:rPr lang="en-NZ" sz="1100" i="0" dirty="0">
                <a:latin typeface="Avenir Next LT Pro" panose="020B0504020202020204" pitchFamily="34" charset="0"/>
              </a:rPr>
              <a:t>:</a:t>
            </a:r>
          </a:p>
          <a:p>
            <a:r>
              <a:rPr lang="en-NZ" sz="1100" i="0" dirty="0">
                <a:latin typeface="Avenir Next LT Pro" panose="020B0504020202020204" pitchFamily="34" charset="0"/>
              </a:rPr>
              <a:t>How we can best use digital technologies to assist in pastoral care during prolonged periods of remote learning and </a:t>
            </a:r>
            <a:r>
              <a:rPr lang="en-NZ" sz="1100" i="0" dirty="0"/>
              <a:t>COVID-19</a:t>
            </a:r>
            <a:r>
              <a:rPr lang="en-NZ" sz="1100" i="0" dirty="0">
                <a:latin typeface="Avenir Next LT Pro" panose="020B0504020202020204" pitchFamily="34" charset="0"/>
              </a:rPr>
              <a:t> affected teaching. In a large design school with a diverse student body, we needed to adapt quickly to meet the challenges of the global pandemic. This research looks at the usage and implementation of a variety of digital tools and processes that enabled us to manage learner wellbeing and success through more than two years of disruption from COVID-19.</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The research methodology</a:t>
            </a:r>
            <a:r>
              <a:rPr lang="en-NZ" sz="1100" i="0" dirty="0">
                <a:latin typeface="Avenir Next LT Pro" panose="020B0504020202020204" pitchFamily="34" charset="0"/>
              </a:rPr>
              <a:t>:</a:t>
            </a:r>
          </a:p>
          <a:p>
            <a:r>
              <a:rPr lang="en-NZ" sz="1100" i="0" dirty="0">
                <a:latin typeface="Avenir Next LT Pro" panose="020B0504020202020204" pitchFamily="34" charset="0"/>
              </a:rPr>
              <a:t>Using Action Research methodology, we were able to quickly implement strategies, collect data, and analyse and reflect critically on that data. We were able to continue this loop to create and refine meaningful processes that directly empowered staff and enabled learners to continue studying despite significant challenges.</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The findings</a:t>
            </a:r>
            <a:r>
              <a:rPr lang="en-NZ" sz="1100" i="0" dirty="0">
                <a:latin typeface="Avenir Next LT Pro" panose="020B0504020202020204" pitchFamily="34" charset="0"/>
              </a:rPr>
              <a:t>:</a:t>
            </a:r>
          </a:p>
          <a:p>
            <a:r>
              <a:rPr lang="en-NZ" sz="1100" i="0" dirty="0">
                <a:latin typeface="Avenir Next LT Pro" panose="020B0504020202020204" pitchFamily="34" charset="0"/>
              </a:rPr>
              <a:t>Despite the challenges of the pandemic, our 2021 learner data shows that course completions and overall satisfaction with our programme were higher than 2020, and compared very favourably against other similar programmes. By combining high tech solutions with principles of </a:t>
            </a:r>
            <a:r>
              <a:rPr lang="en-NZ" sz="1100" i="0" dirty="0" err="1">
                <a:latin typeface="Avenir Next LT Pro" panose="020B0504020202020204" pitchFamily="34" charset="0"/>
              </a:rPr>
              <a:t>manaakitanga</a:t>
            </a:r>
            <a:r>
              <a:rPr lang="en-NZ" sz="1100" i="0" dirty="0">
                <a:latin typeface="Avenir Next LT Pro" panose="020B0504020202020204" pitchFamily="34" charset="0"/>
              </a:rPr>
              <a:t>, we are successfully weathering the pandemic and maintaining a high level of pastoral care for our learners.</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The implications</a:t>
            </a:r>
            <a:r>
              <a:rPr lang="en-NZ" sz="1100" i="0" dirty="0">
                <a:latin typeface="Avenir Next LT Pro" panose="020B0504020202020204" pitchFamily="34" charset="0"/>
              </a:rPr>
              <a:t>:</a:t>
            </a:r>
          </a:p>
          <a:p>
            <a:r>
              <a:rPr lang="en-NZ" sz="1100" i="0" dirty="0">
                <a:latin typeface="Avenir Next LT Pro" panose="020B0504020202020204" pitchFamily="34" charset="0"/>
              </a:rPr>
              <a:t>The research discussed here directly benefits our learners and stakeholders. Keeping a high level of care at the forefront of our efforts means our learners have remained resilient and versatile. We have developed processes and strategies that we can continue to rely on in a post pandemic landscape.</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771298"/>
            <a:ext cx="4358591" cy="584775"/>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Student Tracking: Reflections on Pastoral Care through a Pandemic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59204"/>
            <a:ext cx="397227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Next LT Pro" panose="020B0504020202020204" pitchFamily="34" charset="0"/>
                <a:ea typeface="+mn-ea"/>
                <a:cs typeface="Arial" panose="020B0604020202020204" pitchFamily="34" charset="0"/>
              </a:rPr>
              <a:t>Morgan Oliver</a:t>
            </a:r>
            <a:endParaRPr lang="en-NZ" sz="1200" b="0" kern="1200" dirty="0">
              <a:solidFill>
                <a:schemeClr val="dk1"/>
              </a:solidFill>
              <a:latin typeface="Avenir Next LT Pro" panose="020B05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18" name="Footer Placeholder 4">
            <a:extLst>
              <a:ext uri="{FF2B5EF4-FFF2-40B4-BE49-F238E27FC236}">
                <a16:creationId xmlns:a16="http://schemas.microsoft.com/office/drawing/2014/main" id="{1C9F09B7-890E-9DE7-7F36-6755166B1949}"/>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A58300BA-E627-4E17-C7B7-6C11AE402308}"/>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56</a:t>
            </a:fld>
            <a:endParaRPr lang="en-NZ" dirty="0"/>
          </a:p>
        </p:txBody>
      </p:sp>
    </p:spTree>
    <p:extLst>
      <p:ext uri="{BB962C8B-B14F-4D97-AF65-F5344CB8AC3E}">
        <p14:creationId xmlns:p14="http://schemas.microsoft.com/office/powerpoint/2010/main" val="2667010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9585769"/>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GPS, rugby, specificity</a:t>
              </a:r>
            </a:p>
          </p:txBody>
        </p:sp>
      </p:grpSp>
      <p:sp>
        <p:nvSpPr>
          <p:cNvPr id="32" name="TextBox 31">
            <a:extLst>
              <a:ext uri="{FF2B5EF4-FFF2-40B4-BE49-F238E27FC236}">
                <a16:creationId xmlns:a16="http://schemas.microsoft.com/office/drawing/2014/main" id="{11FB78F6-33D0-D791-6DF6-C81096FD97AA}"/>
              </a:ext>
            </a:extLst>
          </p:cNvPr>
          <p:cNvSpPr txBox="1"/>
          <p:nvPr/>
        </p:nvSpPr>
        <p:spPr>
          <a:xfrm>
            <a:off x="491469" y="2253162"/>
            <a:ext cx="6580448" cy="3144153"/>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Game demands of professional rugby players are well documented, however, there is minimal research on the running demands in amateur and semi-professional competitions. To the authors’ knowledge, no research has compared the running demands in club, national (division 1 (NPC) and division 2 (Heartland)) or international provincial (Super Rugby) competitions.  Information on the running demands of each competition would enable trainers to develop training programs specific to player’s needs and assist in the transition of players between competitions. Players from a team in each competition level wore a 10 Hz GPS unit during all games in a rugby season.  Total distance (m), running distance (≥7 km.h-1(m)) and high intensity running (≥16 km.h-1(m)) were recorded.  The research was approved by an Institutional Ethics Board and the NZ Rugby Union.  Lower competition (club and division 2) players covered greater distances (150m to 400m) per game than higher level players.  As in total distance, division 2 players ran (≥7 km.h-1) more in games (120m) compared to higher level players.  However, club players typically covered less running distance than higher level players (3102m vs 3237 to 3319m, p=0.10 to 0.00).  In contrast, Super rugby players typically ran greater distances (962m) at higher speeds (≥16 km.h-1) per game. This information could assist in the development of competition-specific training programs, and the monitoring of training loads during a season and when a player returns from an injury. Further analysis will investigate running demands of rugby positions in each competition to enable the development of position-specific-training programs. </a:t>
            </a:r>
          </a:p>
        </p:txBody>
      </p:sp>
      <p:sp>
        <p:nvSpPr>
          <p:cNvPr id="35" name="TextBox 34">
            <a:extLst>
              <a:ext uri="{FF2B5EF4-FFF2-40B4-BE49-F238E27FC236}">
                <a16:creationId xmlns:a16="http://schemas.microsoft.com/office/drawing/2014/main" id="{80E423AF-2F8A-CA80-A6D4-27241C16936A}"/>
              </a:ext>
            </a:extLst>
          </p:cNvPr>
          <p:cNvSpPr txBox="1"/>
          <p:nvPr/>
        </p:nvSpPr>
        <p:spPr>
          <a:xfrm>
            <a:off x="2623761" y="346446"/>
            <a:ext cx="4358591" cy="830997"/>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Running demands in New Zealand club, semi-professional and professional rugby union competitions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D3BE1DF9-E6BA-8695-56D9-2486C3FF6D1C}"/>
              </a:ext>
            </a:extLst>
          </p:cNvPr>
          <p:cNvSpPr txBox="1"/>
          <p:nvPr/>
        </p:nvSpPr>
        <p:spPr>
          <a:xfrm>
            <a:off x="2623761" y="1277172"/>
            <a:ext cx="3972271" cy="461665"/>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Next LT Pro" panose="020B0504020202020204" pitchFamily="34" charset="0"/>
                <a:ea typeface="+mn-ea"/>
                <a:cs typeface="Arial" panose="020B0604020202020204" pitchFamily="34" charset="0"/>
              </a:rPr>
              <a:t>Peter Olsen, </a:t>
            </a:r>
            <a:r>
              <a:rPr lang="en-NZ" sz="1200" b="0" kern="1200" dirty="0">
                <a:solidFill>
                  <a:schemeClr val="dk1"/>
                </a:solidFill>
                <a:latin typeface="Avenir Next LT Pro" panose="020B0504020202020204" pitchFamily="34" charset="0"/>
                <a:ea typeface="+mn-ea"/>
                <a:cs typeface="Arial" panose="020B0604020202020204" pitchFamily="34" charset="0"/>
              </a:rPr>
              <a:t>Michael Hamlin, Richard </a:t>
            </a:r>
            <a:r>
              <a:rPr lang="en-NZ" sz="1200" b="0" kern="1200" dirty="0" err="1">
                <a:solidFill>
                  <a:schemeClr val="dk1"/>
                </a:solidFill>
                <a:latin typeface="Avenir Next LT Pro" panose="020B0504020202020204" pitchFamily="34" charset="0"/>
                <a:ea typeface="+mn-ea"/>
                <a:cs typeface="Arial" panose="020B0604020202020204" pitchFamily="34" charset="0"/>
              </a:rPr>
              <a:t>Deuchrass</a:t>
            </a:r>
            <a:r>
              <a:rPr lang="en-NZ" sz="1200" b="0" kern="1200" dirty="0">
                <a:solidFill>
                  <a:schemeClr val="dk1"/>
                </a:solidFill>
                <a:latin typeface="Avenir Next LT Pro" panose="020B0504020202020204" pitchFamily="34" charset="0"/>
                <a:ea typeface="+mn-ea"/>
                <a:cs typeface="Arial" panose="020B0604020202020204" pitchFamily="34" charset="0"/>
              </a:rPr>
              <a:t>, Shaun Owen,  James </a:t>
            </a:r>
            <a:r>
              <a:rPr lang="en-NZ" sz="1200" b="0" kern="1200" dirty="0" err="1">
                <a:solidFill>
                  <a:schemeClr val="dk1"/>
                </a:solidFill>
                <a:latin typeface="Avenir Next LT Pro" panose="020B0504020202020204" pitchFamily="34" charset="0"/>
                <a:ea typeface="+mn-ea"/>
                <a:cs typeface="Arial" panose="020B0604020202020204" pitchFamily="34" charset="0"/>
              </a:rPr>
              <a:t>Jowsey</a:t>
            </a:r>
            <a:r>
              <a:rPr lang="en-NZ" sz="1200" b="0" kern="1200" dirty="0">
                <a:solidFill>
                  <a:schemeClr val="dk1"/>
                </a:solidFill>
                <a:latin typeface="Avenir Next LT Pro" panose="020B0504020202020204" pitchFamily="34" charset="0"/>
                <a:ea typeface="+mn-ea"/>
                <a:cs typeface="Arial" panose="020B0604020202020204" pitchFamily="34" charset="0"/>
              </a:rPr>
              <a:t> and Matt Lilley</a:t>
            </a:r>
          </a:p>
        </p:txBody>
      </p:sp>
      <p:sp>
        <p:nvSpPr>
          <p:cNvPr id="37" name="Rectangle 36">
            <a:extLst>
              <a:ext uri="{FF2B5EF4-FFF2-40B4-BE49-F238E27FC236}">
                <a16:creationId xmlns:a16="http://schemas.microsoft.com/office/drawing/2014/main" id="{FE5BE70B-5777-45FD-6AB3-4E9ACFABA191}"/>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38" name="TextBox 37">
            <a:extLst>
              <a:ext uri="{FF2B5EF4-FFF2-40B4-BE49-F238E27FC236}">
                <a16:creationId xmlns:a16="http://schemas.microsoft.com/office/drawing/2014/main" id="{80FD1FE9-D315-E26B-E978-93BE274AB611}"/>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39" name="Picture 38">
            <a:extLst>
              <a:ext uri="{FF2B5EF4-FFF2-40B4-BE49-F238E27FC236}">
                <a16:creationId xmlns:a16="http://schemas.microsoft.com/office/drawing/2014/main" id="{274EAD1C-9976-98FE-16CC-5AD31511A4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grpSp>
        <p:nvGrpSpPr>
          <p:cNvPr id="3" name="Group 2">
            <a:extLst>
              <a:ext uri="{FF2B5EF4-FFF2-40B4-BE49-F238E27FC236}">
                <a16:creationId xmlns:a16="http://schemas.microsoft.com/office/drawing/2014/main" id="{A22C0D2A-8218-46E2-5E3A-7FAD82D8F6CD}"/>
              </a:ext>
            </a:extLst>
          </p:cNvPr>
          <p:cNvGrpSpPr/>
          <p:nvPr/>
        </p:nvGrpSpPr>
        <p:grpSpPr>
          <a:xfrm>
            <a:off x="491200" y="5449272"/>
            <a:ext cx="6580448" cy="4246122"/>
            <a:chOff x="491200" y="5449272"/>
            <a:chExt cx="6580448" cy="4246122"/>
          </a:xfrm>
        </p:grpSpPr>
        <p:grpSp>
          <p:nvGrpSpPr>
            <p:cNvPr id="2" name="Group 1">
              <a:extLst>
                <a:ext uri="{FF2B5EF4-FFF2-40B4-BE49-F238E27FC236}">
                  <a16:creationId xmlns:a16="http://schemas.microsoft.com/office/drawing/2014/main" id="{46B7E537-970B-746D-1FA6-3630A877B672}"/>
                </a:ext>
              </a:extLst>
            </p:cNvPr>
            <p:cNvGrpSpPr/>
            <p:nvPr/>
          </p:nvGrpSpPr>
          <p:grpSpPr>
            <a:xfrm>
              <a:off x="491200" y="5449272"/>
              <a:ext cx="6580448" cy="4246122"/>
              <a:chOff x="491200" y="8437063"/>
              <a:chExt cx="6580448" cy="4246122"/>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437063"/>
                <a:ext cx="6580448" cy="4246122"/>
                <a:chOff x="491200" y="6799396"/>
                <a:chExt cx="6580448" cy="4246122"/>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3975149"/>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Peter Olsen (      </a:t>
                  </a:r>
                  <a:r>
                    <a:rPr lang="en-NZ" sz="1050" dirty="0">
                      <a:latin typeface="Avenir Next LT Pro" panose="020B0504020202020204" pitchFamily="34" charset="0"/>
                      <a:hlinkClick r:id="rId3"/>
                    </a:rPr>
                    <a:t>0000-0001-7815-215X</a:t>
                  </a:r>
                  <a:r>
                    <a:rPr lang="en-NZ" sz="1050" dirty="0">
                      <a:latin typeface="Avenir Next LT Pro" panose="020B0504020202020204" pitchFamily="34" charset="0"/>
                    </a:rPr>
                    <a:t>) (</a:t>
                  </a:r>
                  <a:r>
                    <a:rPr lang="en-NZ" sz="1050" dirty="0">
                      <a:latin typeface="Avenir Next LT Pro" panose="020B0504020202020204" pitchFamily="34" charset="0"/>
                      <a:hlinkClick r:id="rId4"/>
                    </a:rPr>
                    <a:t>peter.Olsen@ara.ac.nz</a:t>
                  </a:r>
                  <a:r>
                    <a:rPr lang="en-NZ" sz="1050" dirty="0">
                      <a:latin typeface="Avenir Next LT Pro" panose="020B0504020202020204" pitchFamily="34" charset="0"/>
                    </a:rPr>
                    <a:t>) is a Principal Lecturer and Programme Leader for the Bachelor of Applied Science in Sport, Nutrition, and Health Promotion.  He has a passion for teaching and sport science, especially in areas such as critical thinking and research.  His recent research has focused on equity in sport and exercise settings.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Mike Hamlin’s (      </a:t>
                  </a:r>
                  <a:r>
                    <a:rPr lang="en-NZ" sz="1050" dirty="0">
                      <a:latin typeface="Avenir Next LT Pro" panose="020B0504020202020204" pitchFamily="34" charset="0"/>
                      <a:hlinkClick r:id="rId5"/>
                    </a:rPr>
                    <a:t>0000-0001-7941-8554</a:t>
                  </a:r>
                  <a:r>
                    <a:rPr lang="en-NZ" sz="1050" dirty="0">
                      <a:latin typeface="Avenir Next LT Pro" panose="020B0504020202020204" pitchFamily="34" charset="0"/>
                    </a:rPr>
                    <a:t>) research specialises in the effects of exercise on human physiology and he is a world expert on altitude/hypoxic training. His research is theoretical (regarding the physiological mechanisms behind exercise training adaptation) as well as practical (how does altitude training effect a rugby player’s sprinting and game performance?).</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Richard </a:t>
                  </a:r>
                  <a:r>
                    <a:rPr lang="en-NZ" sz="1050" dirty="0" err="1">
                      <a:latin typeface="Avenir Next LT Pro" panose="020B0504020202020204" pitchFamily="34" charset="0"/>
                    </a:rPr>
                    <a:t>Deuchrass</a:t>
                  </a:r>
                  <a:r>
                    <a:rPr lang="en-NZ" sz="1050" dirty="0">
                      <a:latin typeface="Avenir Next LT Pro" panose="020B0504020202020204" pitchFamily="34" charset="0"/>
                    </a:rPr>
                    <a:t> has been an Athletic Performance Manager at Lincoln University for more than 17 years.  He has a passion for strength and conditioning and has held many positions in this area and trained athletes and teams that have competed at the National and International level.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Shaun Owen has a PhD in sport performance and has worked with elite sports teams from New Zealand, Japan, South Africa and the United States.</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James </a:t>
                  </a:r>
                  <a:r>
                    <a:rPr lang="en-NZ" sz="1050" dirty="0" err="1">
                      <a:latin typeface="Avenir Next LT Pro" panose="020B0504020202020204" pitchFamily="34" charset="0"/>
                    </a:rPr>
                    <a:t>Jowsey</a:t>
                  </a:r>
                  <a:r>
                    <a:rPr lang="en-NZ" sz="1050" dirty="0">
                      <a:latin typeface="Avenir Next LT Pro" panose="020B0504020202020204" pitchFamily="34" charset="0"/>
                    </a:rPr>
                    <a:t> is a Manager at Ara Institute of Canterbury and also a coach.  He is passionate about Leadership and Coaching, and thinking outside of the square to help teams and individuals achieve their goals.  He is a World Rugby Accredited Coach Educator and has had many coaching roles with club and representative teams.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Matt </a:t>
                  </a:r>
                  <a:r>
                    <a:rPr lang="en-NZ" sz="1050" dirty="0" err="1">
                      <a:latin typeface="Avenir Next LT Pro" panose="020B0504020202020204" pitchFamily="34" charset="0"/>
                    </a:rPr>
                    <a:t>Liley</a:t>
                  </a:r>
                  <a:r>
                    <a:rPr lang="en-NZ" sz="1050" dirty="0">
                      <a:latin typeface="Avenir Next LT Pro" panose="020B0504020202020204" pitchFamily="34" charset="0"/>
                    </a:rPr>
                    <a:t> is a sport science graduate who participated in the research as part of his final year of study at Ara Institute of Canterbury. </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pic>
            <p:nvPicPr>
              <p:cNvPr id="16" name="Picture 15" descr="Icon&#10;&#10;Description automatically generated">
                <a:extLst>
                  <a:ext uri="{FF2B5EF4-FFF2-40B4-BE49-F238E27FC236}">
                    <a16:creationId xmlns:a16="http://schemas.microsoft.com/office/drawing/2014/main" id="{3CCEBC00-CD2F-FF9B-5C77-663073D738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2796" y="8730572"/>
                <a:ext cx="180000" cy="180000"/>
              </a:xfrm>
              <a:prstGeom prst="rect">
                <a:avLst/>
              </a:prstGeom>
            </p:spPr>
          </p:pic>
        </p:grpSp>
        <p:pic>
          <p:nvPicPr>
            <p:cNvPr id="18" name="Picture 17" descr="Icon&#10;&#10;Description automatically generated">
              <a:extLst>
                <a:ext uri="{FF2B5EF4-FFF2-40B4-BE49-F238E27FC236}">
                  <a16:creationId xmlns:a16="http://schemas.microsoft.com/office/drawing/2014/main" id="{FE30B4EE-F126-A574-4E20-60D2EFAE0A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9142" y="6543363"/>
              <a:ext cx="180000" cy="180000"/>
            </a:xfrm>
            <a:prstGeom prst="rect">
              <a:avLst/>
            </a:prstGeom>
          </p:spPr>
        </p:pic>
      </p:grpSp>
      <p:sp>
        <p:nvSpPr>
          <p:cNvPr id="24" name="Slide Number Placeholder 7">
            <a:extLst>
              <a:ext uri="{FF2B5EF4-FFF2-40B4-BE49-F238E27FC236}">
                <a16:creationId xmlns:a16="http://schemas.microsoft.com/office/drawing/2014/main" id="{C1C2F2B7-6441-91E3-A551-D746911BBF95}"/>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57</a:t>
            </a:fld>
            <a:endParaRPr lang="en-NZ" dirty="0"/>
          </a:p>
        </p:txBody>
      </p:sp>
      <p:sp>
        <p:nvSpPr>
          <p:cNvPr id="27" name="Footer Placeholder 4">
            <a:extLst>
              <a:ext uri="{FF2B5EF4-FFF2-40B4-BE49-F238E27FC236}">
                <a16:creationId xmlns:a16="http://schemas.microsoft.com/office/drawing/2014/main" id="{8CCD73DA-6063-E871-381C-E5E1AA2D6DEE}"/>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2668866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954767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Postgraduate, education, international students, goal engagement, perceived value of education</a:t>
              </a: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2128490"/>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This study examined international students’ (IS) perceptions of the value of New Zealand postgraduate education. Perceived values are evaluated from the following perspectives: motivation for coming to study in New Zealand, how IS engaged to achieve their goals, how IS were supported by their institutions towards learning, and overall perceptions of IS on value of New Zealand postgraduate education. The study evaluated personal and professional values that IS receive from postgraduate institutions. Findings indicated that students’ professional outcomes are relatively lower than their expected professional development goals. Though students’ personal goal outcomes were relatively higher than they anticipated. Study identifies and discusses areas of institutional support needed for students to realize and achieve goals. Findings indicated that practical experience acquired by students were relatively lower than their expectation. However, international students require more assistance in the acquisition of practical experience. Suggestions were made to redeem this negative trend.</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519416"/>
            <a:ext cx="4358591" cy="830997"/>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Exploring International Students’ Perceptions of the Value of New Zealand Postgraduate Education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59204"/>
            <a:ext cx="397227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Next LT Pro" panose="020B0504020202020204" pitchFamily="34" charset="0"/>
                <a:ea typeface="+mn-ea"/>
                <a:cs typeface="Arial" panose="020B0604020202020204" pitchFamily="34" charset="0"/>
              </a:rPr>
              <a:t>Olufemi </a:t>
            </a:r>
            <a:r>
              <a:rPr lang="en-US" sz="1200" b="0" kern="1200" dirty="0" err="1">
                <a:solidFill>
                  <a:schemeClr val="dk1"/>
                </a:solidFill>
                <a:latin typeface="Avenir Next LT Pro" panose="020B0504020202020204" pitchFamily="34" charset="0"/>
                <a:ea typeface="+mn-ea"/>
                <a:cs typeface="Arial" panose="020B0604020202020204" pitchFamily="34" charset="0"/>
              </a:rPr>
              <a:t>Muibi</a:t>
            </a:r>
            <a:r>
              <a:rPr lang="en-US" sz="1200" b="0" kern="1200" dirty="0">
                <a:solidFill>
                  <a:schemeClr val="dk1"/>
                </a:solidFill>
                <a:latin typeface="Avenir Next LT Pro" panose="020B0504020202020204" pitchFamily="34" charset="0"/>
                <a:ea typeface="+mn-ea"/>
                <a:cs typeface="Arial" panose="020B0604020202020204" pitchFamily="34" charset="0"/>
              </a:rPr>
              <a:t> Omisakin and </a:t>
            </a:r>
            <a:r>
              <a:rPr lang="en-NZ" sz="1200" b="0" kern="1200" dirty="0" err="1">
                <a:solidFill>
                  <a:schemeClr val="dk1"/>
                </a:solidFill>
                <a:latin typeface="Avenir Next LT Pro" panose="020B0504020202020204" pitchFamily="34" charset="0"/>
                <a:ea typeface="+mn-ea"/>
                <a:cs typeface="Arial" panose="020B0604020202020204" pitchFamily="34" charset="0"/>
              </a:rPr>
              <a:t>Indrapriya</a:t>
            </a:r>
            <a:r>
              <a:rPr lang="en-NZ" sz="1200" b="0" kern="1200" dirty="0">
                <a:solidFill>
                  <a:schemeClr val="dk1"/>
                </a:solidFill>
                <a:latin typeface="Avenir Next LT Pro" panose="020B0504020202020204" pitchFamily="34" charset="0"/>
                <a:ea typeface="+mn-ea"/>
                <a:cs typeface="Arial" panose="020B0604020202020204" pitchFamily="34" charset="0"/>
              </a:rPr>
              <a:t> </a:t>
            </a:r>
            <a:r>
              <a:rPr lang="en-NZ" sz="1200" b="0" kern="1200" dirty="0" err="1">
                <a:solidFill>
                  <a:schemeClr val="dk1"/>
                </a:solidFill>
                <a:latin typeface="Avenir Next LT Pro" panose="020B0504020202020204" pitchFamily="34" charset="0"/>
                <a:ea typeface="+mn-ea"/>
                <a:cs typeface="Arial" panose="020B0604020202020204" pitchFamily="34" charset="0"/>
              </a:rPr>
              <a:t>Kularatne</a:t>
            </a:r>
            <a:endParaRPr lang="en-NZ" sz="1200" b="0" kern="1200" dirty="0">
              <a:solidFill>
                <a:schemeClr val="dk1"/>
              </a:solidFill>
              <a:latin typeface="Avenir Next LT Pro" panose="020B05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2" name="Group 1">
            <a:extLst>
              <a:ext uri="{FF2B5EF4-FFF2-40B4-BE49-F238E27FC236}">
                <a16:creationId xmlns:a16="http://schemas.microsoft.com/office/drawing/2014/main" id="{5E9AD133-2C13-3D21-7A16-9EFD69D1EAF1}"/>
              </a:ext>
            </a:extLst>
          </p:cNvPr>
          <p:cNvGrpSpPr/>
          <p:nvPr/>
        </p:nvGrpSpPr>
        <p:grpSpPr>
          <a:xfrm>
            <a:off x="491200" y="7449912"/>
            <a:ext cx="6580448" cy="1983965"/>
            <a:chOff x="491200" y="7426506"/>
            <a:chExt cx="6580448" cy="1983965"/>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7426506"/>
              <a:ext cx="6580448" cy="1983965"/>
              <a:chOff x="491200" y="6799396"/>
              <a:chExt cx="6580448" cy="1983965"/>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1712992"/>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Olufemi </a:t>
                </a:r>
                <a:r>
                  <a:rPr lang="en-NZ" sz="1050" dirty="0" err="1">
                    <a:latin typeface="Avenir Next LT Pro" panose="020B0504020202020204" pitchFamily="34" charset="0"/>
                  </a:rPr>
                  <a:t>Muibi</a:t>
                </a:r>
                <a:r>
                  <a:rPr lang="en-NZ" sz="1050" dirty="0">
                    <a:latin typeface="Avenir Next LT Pro" panose="020B0504020202020204" pitchFamily="34" charset="0"/>
                  </a:rPr>
                  <a:t> Omisakin (      </a:t>
                </a:r>
                <a:r>
                  <a:rPr lang="en-NZ" sz="1050" dirty="0">
                    <a:latin typeface="Avenir Next LT Pro" panose="020B0504020202020204" pitchFamily="34" charset="0"/>
                    <a:hlinkClick r:id="rId3"/>
                  </a:rPr>
                  <a:t>0000-0003-2008-0426</a:t>
                </a:r>
                <a:r>
                  <a:rPr lang="en-NZ" sz="1050" dirty="0">
                    <a:latin typeface="Avenir Next LT Pro" panose="020B0504020202020204" pitchFamily="34" charset="0"/>
                  </a:rPr>
                  <a:t>) (</a:t>
                </a:r>
                <a:r>
                  <a:rPr lang="en-NZ" sz="1050" dirty="0">
                    <a:latin typeface="Avenir Next LT Pro" panose="020B0504020202020204" pitchFamily="34" charset="0"/>
                    <a:hlinkClick r:id="rId4"/>
                  </a:rPr>
                  <a:t>olufemi.omisakin@op.ac.nz</a:t>
                </a:r>
                <a:r>
                  <a:rPr lang="en-NZ" sz="1050" dirty="0">
                    <a:latin typeface="Avenir Next LT Pro" panose="020B0504020202020204" pitchFamily="34" charset="0"/>
                  </a:rPr>
                  <a:t>) is a senior lecturer at Otago Polytechnic Auckland International campus, Auckland New Zealand. He obtained his PhD from Auckland University of Technology (AACSB accredited), Auckland, New Zealand. His main research interests are migration and migrants’ entrepreneurship, small and medium enterprises, sustainable practice, international business, and organizational management.</a:t>
                </a:r>
              </a:p>
              <a:p>
                <a:pPr defTabSz="6198466"/>
                <a:endParaRPr lang="en-NZ" sz="1050" dirty="0">
                  <a:latin typeface="Avenir Next LT Pro" panose="020B0504020202020204" pitchFamily="34" charset="0"/>
                </a:endParaRPr>
              </a:p>
              <a:p>
                <a:pPr defTabSz="6198466"/>
                <a:r>
                  <a:rPr lang="en-NZ" sz="1050" dirty="0" err="1">
                    <a:latin typeface="Avenir Next LT Pro" panose="020B0504020202020204" pitchFamily="34" charset="0"/>
                  </a:rPr>
                  <a:t>Indrapriya</a:t>
                </a:r>
                <a:r>
                  <a:rPr lang="en-NZ" sz="1050" dirty="0">
                    <a:latin typeface="Avenir Next LT Pro" panose="020B0504020202020204" pitchFamily="34" charset="0"/>
                  </a:rPr>
                  <a:t> </a:t>
                </a:r>
                <a:r>
                  <a:rPr lang="en-NZ" sz="1050" dirty="0" err="1">
                    <a:latin typeface="Avenir Next LT Pro" panose="020B0504020202020204" pitchFamily="34" charset="0"/>
                  </a:rPr>
                  <a:t>Kularatne</a:t>
                </a:r>
                <a:r>
                  <a:rPr lang="en-NZ" sz="1050" dirty="0">
                    <a:latin typeface="Avenir Next LT Pro" panose="020B0504020202020204" pitchFamily="34" charset="0"/>
                  </a:rPr>
                  <a:t> is a Principal Lecturer at Otago Polytechnic Auckland International Campus New Zealand. He has obtained his Ph.D. from the University of Auckland, Master of Management from Massey University. His research focuses on sustainability, environmental management, employability skills, project management and corporate social responsibility.</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pic>
          <p:nvPicPr>
            <p:cNvPr id="18" name="Picture 17" descr="Icon&#10;&#10;Description automatically generated">
              <a:extLst>
                <a:ext uri="{FF2B5EF4-FFF2-40B4-BE49-F238E27FC236}">
                  <a16:creationId xmlns:a16="http://schemas.microsoft.com/office/drawing/2014/main" id="{37F8B165-D80D-5755-5325-D8ECA779FE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252" y="7719912"/>
              <a:ext cx="180000" cy="180000"/>
            </a:xfrm>
            <a:prstGeom prst="rect">
              <a:avLst/>
            </a:prstGeom>
          </p:spPr>
        </p:pic>
      </p:grpSp>
      <p:sp>
        <p:nvSpPr>
          <p:cNvPr id="23" name="Footer Placeholder 4">
            <a:extLst>
              <a:ext uri="{FF2B5EF4-FFF2-40B4-BE49-F238E27FC236}">
                <a16:creationId xmlns:a16="http://schemas.microsoft.com/office/drawing/2014/main" id="{8AB661A4-59E8-4FEA-28B2-B06682027B51}"/>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4" name="Slide Number Placeholder 5">
            <a:extLst>
              <a:ext uri="{FF2B5EF4-FFF2-40B4-BE49-F238E27FC236}">
                <a16:creationId xmlns:a16="http://schemas.microsoft.com/office/drawing/2014/main" id="{E1554A4D-47BA-466E-7F7E-39D8D35EBB39}"/>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58</a:t>
            </a:fld>
            <a:endParaRPr lang="en-NZ" dirty="0"/>
          </a:p>
        </p:txBody>
      </p:sp>
    </p:spTree>
    <p:extLst>
      <p:ext uri="{BB962C8B-B14F-4D97-AF65-F5344CB8AC3E}">
        <p14:creationId xmlns:p14="http://schemas.microsoft.com/office/powerpoint/2010/main" val="1619205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9585769"/>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Social justice, radicalism, neoliberalism, community development, resistance</a:t>
              </a:r>
            </a:p>
          </p:txBody>
        </p:sp>
      </p:grpSp>
      <p:sp>
        <p:nvSpPr>
          <p:cNvPr id="32" name="TextBox 31">
            <a:extLst>
              <a:ext uri="{FF2B5EF4-FFF2-40B4-BE49-F238E27FC236}">
                <a16:creationId xmlns:a16="http://schemas.microsoft.com/office/drawing/2014/main" id="{11FB78F6-33D0-D791-6DF6-C81096FD97AA}"/>
              </a:ext>
            </a:extLst>
          </p:cNvPr>
          <p:cNvSpPr txBox="1"/>
          <p:nvPr/>
        </p:nvSpPr>
        <p:spPr>
          <a:xfrm>
            <a:off x="491469" y="2253162"/>
            <a:ext cx="6580448" cy="1620659"/>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Radical responses to social injustice are said to lie at the heart of social work yet in Aotearoa New Zealand (A/NZ), beyond small pockets of dissent, the social work profession has remained publicly silent in the face of four decades of neoliberal damage to inequality rates, marginalised populations, social policies, social welfare, and social service delivery.  This presentation considers findings from a theoretical article currently in progress.  An understanding of the impact of neoliberalism on the radical roots of the social work profession will be explored through the lenses of institutional logics, organisational hybridisation theory, and the work of Bourdieu.  Strategies to counter values loss will be suggested.  This presentation may have application to other professions similarly impacted by neoliberal discourse. </a:t>
            </a:r>
          </a:p>
        </p:txBody>
      </p:sp>
      <p:sp>
        <p:nvSpPr>
          <p:cNvPr id="35" name="TextBox 34">
            <a:extLst>
              <a:ext uri="{FF2B5EF4-FFF2-40B4-BE49-F238E27FC236}">
                <a16:creationId xmlns:a16="http://schemas.microsoft.com/office/drawing/2014/main" id="{80E423AF-2F8A-CA80-A6D4-27241C16936A}"/>
              </a:ext>
            </a:extLst>
          </p:cNvPr>
          <p:cNvSpPr txBox="1"/>
          <p:nvPr/>
        </p:nvSpPr>
        <p:spPr>
          <a:xfrm>
            <a:off x="2623761" y="492720"/>
            <a:ext cx="4358591" cy="830997"/>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Are we really who we say we are: Changing values or conflicting values within the social work profession in Aotearoa New Zealand?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D3BE1DF9-E6BA-8695-56D9-2486C3FF6D1C}"/>
              </a:ext>
            </a:extLst>
          </p:cNvPr>
          <p:cNvSpPr txBox="1"/>
          <p:nvPr/>
        </p:nvSpPr>
        <p:spPr>
          <a:xfrm>
            <a:off x="2623761" y="1459204"/>
            <a:ext cx="397227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200" b="0" kern="1200" dirty="0">
                <a:solidFill>
                  <a:schemeClr val="dk1"/>
                </a:solidFill>
                <a:latin typeface="Avenir Next LT Pro" panose="020B0504020202020204" pitchFamily="34" charset="0"/>
                <a:ea typeface="+mn-ea"/>
                <a:cs typeface="Arial" panose="020B0604020202020204" pitchFamily="34" charset="0"/>
              </a:rPr>
              <a:t>Adele Parkinson</a:t>
            </a:r>
          </a:p>
        </p:txBody>
      </p:sp>
      <p:sp>
        <p:nvSpPr>
          <p:cNvPr id="37" name="Rectangle 36">
            <a:extLst>
              <a:ext uri="{FF2B5EF4-FFF2-40B4-BE49-F238E27FC236}">
                <a16:creationId xmlns:a16="http://schemas.microsoft.com/office/drawing/2014/main" id="{FE5BE70B-5777-45FD-6AB3-4E9ACFABA191}"/>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38" name="TextBox 37">
            <a:extLst>
              <a:ext uri="{FF2B5EF4-FFF2-40B4-BE49-F238E27FC236}">
                <a16:creationId xmlns:a16="http://schemas.microsoft.com/office/drawing/2014/main" id="{80FD1FE9-D315-E26B-E978-93BE274AB611}"/>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39" name="Picture 38">
            <a:extLst>
              <a:ext uri="{FF2B5EF4-FFF2-40B4-BE49-F238E27FC236}">
                <a16:creationId xmlns:a16="http://schemas.microsoft.com/office/drawing/2014/main" id="{274EAD1C-9976-98FE-16CC-5AD31511A4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grpSp>
        <p:nvGrpSpPr>
          <p:cNvPr id="2" name="Group 1">
            <a:extLst>
              <a:ext uri="{FF2B5EF4-FFF2-40B4-BE49-F238E27FC236}">
                <a16:creationId xmlns:a16="http://schemas.microsoft.com/office/drawing/2014/main" id="{46B7E537-970B-746D-1FA6-3630A877B672}"/>
              </a:ext>
            </a:extLst>
          </p:cNvPr>
          <p:cNvGrpSpPr/>
          <p:nvPr/>
        </p:nvGrpSpPr>
        <p:grpSpPr>
          <a:xfrm>
            <a:off x="491200" y="8437063"/>
            <a:ext cx="6580448" cy="1014468"/>
            <a:chOff x="491200" y="8437063"/>
            <a:chExt cx="6580448" cy="1014468"/>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437063"/>
              <a:ext cx="6580448" cy="1014468"/>
              <a:chOff x="491200" y="6799396"/>
              <a:chExt cx="6580448" cy="101446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Adele Parkinson (      </a:t>
                </a:r>
                <a:r>
                  <a:rPr lang="en-NZ" sz="1050" dirty="0">
                    <a:latin typeface="Avenir Next LT Pro" panose="020B0504020202020204" pitchFamily="34" charset="0"/>
                    <a:hlinkClick r:id="rId3"/>
                  </a:rPr>
                  <a:t>0000-0002-7776-7280</a:t>
                </a:r>
                <a:r>
                  <a:rPr lang="en-NZ" sz="1050" dirty="0">
                    <a:latin typeface="Avenir Next LT Pro" panose="020B0504020202020204" pitchFamily="34" charset="0"/>
                  </a:rPr>
                  <a:t>) (</a:t>
                </a:r>
                <a:r>
                  <a:rPr lang="en-NZ" sz="1050" dirty="0">
                    <a:latin typeface="Avenir Next LT Pro" panose="020B0504020202020204" pitchFamily="34" charset="0"/>
                    <a:hlinkClick r:id="rId4"/>
                  </a:rPr>
                  <a:t>adele.parkinson@ara.ac.nz</a:t>
                </a:r>
                <a:r>
                  <a:rPr lang="en-NZ" sz="1050" dirty="0">
                    <a:latin typeface="Avenir Next LT Pro" panose="020B0504020202020204" pitchFamily="34" charset="0"/>
                  </a:rPr>
                  <a:t>) worked for 10 years in social work practice, primarily with families affected by parental mental illness and associated psychosocial factors.  Following PhD research in this field, Adele is now in academia where she enjoys teaching and mentoring future social workers, whilst also engaging in research. </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pic>
          <p:nvPicPr>
            <p:cNvPr id="16" name="Picture 15" descr="Icon&#10;&#10;Description automatically generated">
              <a:extLst>
                <a:ext uri="{FF2B5EF4-FFF2-40B4-BE49-F238E27FC236}">
                  <a16:creationId xmlns:a16="http://schemas.microsoft.com/office/drawing/2014/main" id="{3CCEBC00-CD2F-FF9B-5C77-663073D738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0588" y="8730572"/>
              <a:ext cx="180000" cy="180000"/>
            </a:xfrm>
            <a:prstGeom prst="rect">
              <a:avLst/>
            </a:prstGeom>
          </p:spPr>
        </p:pic>
      </p:grpSp>
      <p:sp>
        <p:nvSpPr>
          <p:cNvPr id="18" name="Slide Number Placeholder 7">
            <a:extLst>
              <a:ext uri="{FF2B5EF4-FFF2-40B4-BE49-F238E27FC236}">
                <a16:creationId xmlns:a16="http://schemas.microsoft.com/office/drawing/2014/main" id="{B563F6FD-ABED-E230-5206-45A35B98D0AE}"/>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59</a:t>
            </a:fld>
            <a:endParaRPr lang="en-NZ" dirty="0"/>
          </a:p>
        </p:txBody>
      </p:sp>
      <p:sp>
        <p:nvSpPr>
          <p:cNvPr id="24" name="Footer Placeholder 4">
            <a:extLst>
              <a:ext uri="{FF2B5EF4-FFF2-40B4-BE49-F238E27FC236}">
                <a16:creationId xmlns:a16="http://schemas.microsoft.com/office/drawing/2014/main" id="{61374651-B091-23D8-18BE-515A0D91824E}"/>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297124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81D0717-21DC-4903-9FB5-357057B38F91}"/>
              </a:ext>
            </a:extLst>
          </p:cNvPr>
          <p:cNvGraphicFramePr>
            <a:graphicFrameLocks noGrp="1"/>
          </p:cNvGraphicFramePr>
          <p:nvPr>
            <p:extLst>
              <p:ext uri="{D42A27DB-BD31-4B8C-83A1-F6EECF244321}">
                <p14:modId xmlns:p14="http://schemas.microsoft.com/office/powerpoint/2010/main" val="193830811"/>
              </p:ext>
            </p:extLst>
          </p:nvPr>
        </p:nvGraphicFramePr>
        <p:xfrm>
          <a:off x="576299" y="927890"/>
          <a:ext cx="6403236" cy="8678511"/>
        </p:xfrm>
        <a:graphic>
          <a:graphicData uri="http://schemas.openxmlformats.org/drawingml/2006/table">
            <a:tbl>
              <a:tblPr firstRow="1" bandRow="1">
                <a:tableStyleId>{5C22544A-7EE6-4342-B048-85BDC9FD1C3A}</a:tableStyleId>
              </a:tblPr>
              <a:tblGrid>
                <a:gridCol w="1970131">
                  <a:extLst>
                    <a:ext uri="{9D8B030D-6E8A-4147-A177-3AD203B41FA5}">
                      <a16:colId xmlns:a16="http://schemas.microsoft.com/office/drawing/2014/main" val="2760625885"/>
                    </a:ext>
                  </a:extLst>
                </a:gridCol>
                <a:gridCol w="4433105">
                  <a:extLst>
                    <a:ext uri="{9D8B030D-6E8A-4147-A177-3AD203B41FA5}">
                      <a16:colId xmlns:a16="http://schemas.microsoft.com/office/drawing/2014/main" val="3549295261"/>
                    </a:ext>
                  </a:extLst>
                </a:gridCol>
              </a:tblGrid>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Phillip </a:t>
                      </a:r>
                      <a:r>
                        <a:rPr lang="en-US" sz="1100" b="0" kern="1200" dirty="0" err="1">
                          <a:solidFill>
                            <a:schemeClr val="tx1"/>
                          </a:solidFill>
                          <a:latin typeface="Avenir Next LT Pro" panose="020B0504020202020204" pitchFamily="34" charset="0"/>
                          <a:ea typeface="+mn-ea"/>
                          <a:cs typeface="Arial" panose="020B0604020202020204" pitchFamily="34" charset="0"/>
                        </a:rPr>
                        <a:t>Roxborogh</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Out of Field Teaching in the Polytech Sector - Learner Benefits</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572038"/>
                  </a:ext>
                </a:extLst>
              </a:tr>
              <a:tr h="624169">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Sundeep Daggubati and </a:t>
                      </a:r>
                      <a:r>
                        <a:rPr lang="en-NZ" sz="1100" b="0" kern="1200" dirty="0">
                          <a:solidFill>
                            <a:schemeClr val="tx1"/>
                          </a:solidFill>
                          <a:latin typeface="Avenir Next LT Pro" panose="020B0504020202020204" pitchFamily="34" charset="0"/>
                          <a:ea typeface="+mn-ea"/>
                          <a:cs typeface="Arial" panose="020B0604020202020204" pitchFamily="34" charset="0"/>
                        </a:rPr>
                        <a:t>Kam Cheng</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Recognition of Prior Learning based on Organizational Training and Skill Development Records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7653980"/>
                  </a:ext>
                </a:extLst>
              </a:tr>
              <a:tr h="0">
                <a:tc>
                  <a:txBody>
                    <a:bodyPr/>
                    <a:lstStyle/>
                    <a:p>
                      <a:pPr marL="0" lvl="1"/>
                      <a:r>
                        <a:rPr lang="en-NZ" sz="1100" b="1" kern="1200" dirty="0">
                          <a:solidFill>
                            <a:schemeClr val="tx1"/>
                          </a:solidFill>
                          <a:latin typeface="Avenir Next LT Pro" panose="020B0504020202020204" pitchFamily="34" charset="0"/>
                          <a:ea typeface="+mn-ea"/>
                          <a:cs typeface="Arial" panose="020B0604020202020204" pitchFamily="34" charset="0"/>
                        </a:rPr>
                        <a:t>11.00 – 12.00 noon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Session 2: Community and Professions</a:t>
                      </a:r>
                    </a:p>
                    <a:p>
                      <a:r>
                        <a:rPr lang="en-NZ" sz="1100" b="1" dirty="0">
                          <a:solidFill>
                            <a:schemeClr val="tx1"/>
                          </a:solidFill>
                          <a:latin typeface="Avenir Next LT Pro" panose="020B0504020202020204" pitchFamily="34" charset="0"/>
                          <a:cs typeface="Arial" panose="020B0604020202020204" pitchFamily="34" charset="0"/>
                        </a:rPr>
                        <a:t>– chaired by Selena Coburn </a:t>
                      </a:r>
                    </a:p>
                    <a:p>
                      <a:r>
                        <a:rPr lang="en-NZ" sz="1100" b="0" dirty="0">
                          <a:solidFill>
                            <a:schemeClr val="tx1"/>
                          </a:solidFill>
                          <a:latin typeface="Avenir Next LT Pro" panose="020B0504020202020204" pitchFamily="34" charset="0"/>
                          <a:cs typeface="Arial" panose="020B0604020202020204" pitchFamily="34" charset="0"/>
                        </a:rPr>
                        <a:t>(3 x 15min plus question time. </a:t>
                      </a:r>
                      <a:r>
                        <a:rPr lang="en-NZ" sz="1100" b="0" dirty="0">
                          <a:solidFill>
                            <a:schemeClr val="tx1"/>
                          </a:solidFill>
                          <a:latin typeface="Avenir Next LT Pro" panose="020B0504020202020204" pitchFamily="34" charset="0"/>
                          <a:cs typeface="Arial" panose="020B0604020202020204" pitchFamily="34" charset="0"/>
                          <a:hlinkClick r:id="rId2"/>
                        </a:rPr>
                        <a:t>Click here to join</a:t>
                      </a:r>
                      <a:r>
                        <a:rPr lang="en-NZ" sz="1100" b="0" dirty="0">
                          <a:solidFill>
                            <a:schemeClr val="tx1"/>
                          </a:solidFill>
                          <a:latin typeface="Avenir Next LT Pro" panose="020B0504020202020204" pitchFamily="34" charset="0"/>
                          <a:cs typeface="Arial" panose="020B0604020202020204" pitchFamily="34" charset="0"/>
                        </a:rPr>
                        <a:t>.) </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371664"/>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Naveed </a:t>
                      </a:r>
                      <a:r>
                        <a:rPr lang="en-US" sz="1100" b="0" kern="1200" dirty="0" err="1">
                          <a:solidFill>
                            <a:schemeClr val="tx1"/>
                          </a:solidFill>
                          <a:latin typeface="Avenir Next LT Pro" panose="020B0504020202020204" pitchFamily="34" charset="0"/>
                          <a:ea typeface="+mn-ea"/>
                          <a:cs typeface="Arial" panose="020B0604020202020204" pitchFamily="34" charset="0"/>
                        </a:rPr>
                        <a:t>ur</a:t>
                      </a:r>
                      <a:r>
                        <a:rPr lang="en-US" sz="1100" b="0" kern="1200" dirty="0">
                          <a:solidFill>
                            <a:schemeClr val="tx1"/>
                          </a:solidFill>
                          <a:latin typeface="Avenir Next LT Pro" panose="020B0504020202020204" pitchFamily="34" charset="0"/>
                          <a:ea typeface="+mn-ea"/>
                          <a:cs typeface="Arial" panose="020B0604020202020204" pitchFamily="34" charset="0"/>
                        </a:rPr>
                        <a:t> Rehman</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Breaking A Historical Legacy of Solar Concentrator Shape using Artificial Intelligence</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9329701"/>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Emma Fairs</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The New Zealand Osteopathic Profession’s Understanding of Continuing Professional Development</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7524676"/>
                  </a:ext>
                </a:extLst>
              </a:tr>
              <a:tr h="599828">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Adele Parkinson</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Are we really who we say we are: Changing values or conflicting values within the social work profession in Aotearoa New Zealand?</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155832"/>
                  </a:ext>
                </a:extLst>
              </a:tr>
              <a:tr h="405114">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1" kern="1200" dirty="0">
                          <a:solidFill>
                            <a:schemeClr val="tx1"/>
                          </a:solidFill>
                          <a:latin typeface="Avenir Next LT Pro" panose="020B0504020202020204" pitchFamily="34" charset="0"/>
                          <a:ea typeface="+mn-ea"/>
                          <a:cs typeface="Arial" panose="020B0604020202020204" pitchFamily="34" charset="0"/>
                        </a:rPr>
                        <a:t>12.00 – 12.30pm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kern="1200" dirty="0">
                          <a:solidFill>
                            <a:schemeClr val="tx1"/>
                          </a:solidFill>
                          <a:latin typeface="Avenir Next LT Pro" panose="020B0504020202020204" pitchFamily="34" charset="0"/>
                          <a:ea typeface="+mn-ea"/>
                          <a:cs typeface="Arial" panose="020B0604020202020204" pitchFamily="34" charset="0"/>
                        </a:rPr>
                        <a:t>Lunch break</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8729971"/>
                  </a:ext>
                </a:extLst>
              </a:tr>
              <a:tr h="322979">
                <a:tc>
                  <a:txBody>
                    <a:bodyPr/>
                    <a:lstStyle/>
                    <a:p>
                      <a:pPr marL="0"/>
                      <a:r>
                        <a:rPr lang="en-NZ" sz="1100" b="1" kern="1200" dirty="0">
                          <a:solidFill>
                            <a:schemeClr val="tx1"/>
                          </a:solidFill>
                          <a:latin typeface="Avenir Next LT Pro" panose="020B0504020202020204" pitchFamily="34" charset="0"/>
                          <a:ea typeface="+mn-ea"/>
                          <a:cs typeface="Arial" panose="020B0604020202020204" pitchFamily="34" charset="0"/>
                        </a:rPr>
                        <a:t>12.30 – 1.00pm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1" dirty="0">
                          <a:solidFill>
                            <a:schemeClr val="tx1"/>
                          </a:solidFill>
                          <a:latin typeface="Avenir Next LT Pro" panose="020B0504020202020204" pitchFamily="34" charset="0"/>
                          <a:cs typeface="Arial" panose="020B0604020202020204" pitchFamily="34" charset="0"/>
                        </a:rPr>
                        <a:t>Group 2 </a:t>
                      </a:r>
                      <a:r>
                        <a:rPr lang="en-NZ" sz="1100" b="0" dirty="0">
                          <a:solidFill>
                            <a:schemeClr val="tx1"/>
                          </a:solidFill>
                          <a:latin typeface="Avenir Next LT Pro" panose="020B0504020202020204" pitchFamily="34" charset="0"/>
                          <a:cs typeface="Arial" panose="020B0604020202020204" pitchFamily="34" charset="0"/>
                        </a:rPr>
                        <a:t>(5 x 5min pre-recorded. </a:t>
                      </a:r>
                      <a:r>
                        <a:rPr lang="en-NZ" sz="1100" b="0" dirty="0">
                          <a:solidFill>
                            <a:schemeClr val="tx1"/>
                          </a:solidFill>
                          <a:latin typeface="Avenir Next LT Pro" panose="020B0504020202020204" pitchFamily="34" charset="0"/>
                          <a:cs typeface="Arial" panose="020B0604020202020204" pitchFamily="34" charset="0"/>
                          <a:hlinkClick r:id="rId3"/>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670043"/>
                  </a:ext>
                </a:extLst>
              </a:tr>
              <a:tr h="230565">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Aica Rivero,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Malinda Spencer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and Analise Wilson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Using the Boardgame The Floor© to describe the </a:t>
                      </a:r>
                      <a:r>
                        <a:rPr lang="en-US" sz="1100" b="0" kern="1200" dirty="0" err="1">
                          <a:solidFill>
                            <a:schemeClr val="tx1"/>
                          </a:solidFill>
                          <a:latin typeface="Avenir Next LT Pro" panose="020B0504020202020204" pitchFamily="34" charset="0"/>
                          <a:ea typeface="+mn-ea"/>
                          <a:cs typeface="Arial" panose="020B0604020202020204" pitchFamily="34" charset="0"/>
                        </a:rPr>
                        <a:t>Gameful</a:t>
                      </a:r>
                      <a:r>
                        <a:rPr lang="en-US" sz="1100" b="0" kern="1200" dirty="0">
                          <a:solidFill>
                            <a:schemeClr val="tx1"/>
                          </a:solidFill>
                          <a:latin typeface="Avenir Next LT Pro" panose="020B0504020202020204" pitchFamily="34" charset="0"/>
                          <a:ea typeface="+mn-ea"/>
                          <a:cs typeface="Arial" panose="020B0604020202020204" pitchFamily="34" charset="0"/>
                        </a:rPr>
                        <a:t> Experience of Nursing Students</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388335"/>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Andy Ang and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Marcelo Rodrigues </a:t>
                      </a:r>
                      <a:r>
                        <a:rPr lang="en-NZ" sz="1100" b="0" kern="1200" dirty="0" err="1">
                          <a:solidFill>
                            <a:schemeClr val="tx1"/>
                          </a:solidFill>
                          <a:latin typeface="Avenir Next LT Pro" panose="020B0504020202020204" pitchFamily="34" charset="0"/>
                          <a:ea typeface="+mn-ea"/>
                          <a:cs typeface="Arial" panose="020B0604020202020204" pitchFamily="34" charset="0"/>
                        </a:rPr>
                        <a:t>Magioli</a:t>
                      </a:r>
                      <a:r>
                        <a:rPr lang="en-NZ" sz="1100" b="0" kern="1200" dirty="0">
                          <a:solidFill>
                            <a:schemeClr val="tx1"/>
                          </a:solidFill>
                          <a:latin typeface="Avenir Next LT Pro" panose="020B0504020202020204" pitchFamily="34" charset="0"/>
                          <a:ea typeface="+mn-ea"/>
                          <a:cs typeface="Arial" panose="020B0604020202020204" pitchFamily="34" charset="0"/>
                        </a:rPr>
                        <a:t> Sereno</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Applying an Asymmetric Approach to Gamification application research</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7461652"/>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err="1">
                          <a:solidFill>
                            <a:schemeClr val="tx1"/>
                          </a:solidFill>
                          <a:latin typeface="Avenir Next LT Pro" panose="020B0504020202020204" pitchFamily="34" charset="0"/>
                          <a:ea typeface="+mn-ea"/>
                          <a:cs typeface="Arial" panose="020B0604020202020204" pitchFamily="34" charset="0"/>
                        </a:rPr>
                        <a:t>Prabesh</a:t>
                      </a:r>
                      <a:r>
                        <a:rPr lang="en-NZ" sz="1100" b="0" kern="1200" dirty="0">
                          <a:solidFill>
                            <a:schemeClr val="tx1"/>
                          </a:solidFill>
                          <a:latin typeface="Avenir Next LT Pro" panose="020B0504020202020204" pitchFamily="34" charset="0"/>
                          <a:ea typeface="+mn-ea"/>
                          <a:cs typeface="Arial" panose="020B0604020202020204" pitchFamily="34" charset="0"/>
                        </a:rPr>
                        <a:t> Gautam, </a:t>
                      </a:r>
                      <a:r>
                        <a:rPr lang="en-US" sz="1100" b="0" kern="1200" dirty="0">
                          <a:solidFill>
                            <a:schemeClr val="tx1"/>
                          </a:solidFill>
                          <a:latin typeface="Avenir Next LT Pro" panose="020B0504020202020204" pitchFamily="34" charset="0"/>
                          <a:ea typeface="+mn-ea"/>
                          <a:cs typeface="Arial" panose="020B0604020202020204" pitchFamily="34" charset="0"/>
                        </a:rPr>
                        <a:t>Edwin Rajah</a:t>
                      </a:r>
                      <a:r>
                        <a:rPr lang="en-NZ" sz="1100" b="0" kern="1200" dirty="0">
                          <a:solidFill>
                            <a:schemeClr val="tx1"/>
                          </a:solidFill>
                          <a:latin typeface="Avenir Next LT Pro" panose="020B0504020202020204" pitchFamily="34" charset="0"/>
                          <a:ea typeface="+mn-ea"/>
                          <a:cs typeface="Arial" panose="020B0604020202020204" pitchFamily="34" charset="0"/>
                        </a:rPr>
                        <a:t> and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Shafiq Alam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Effects of Gamification Mechanisms on the </a:t>
                      </a:r>
                      <a:r>
                        <a:rPr lang="en-US" sz="1100" b="0" kern="1200" dirty="0" err="1">
                          <a:solidFill>
                            <a:schemeClr val="tx1"/>
                          </a:solidFill>
                          <a:latin typeface="Avenir Next LT Pro" panose="020B0504020202020204" pitchFamily="34" charset="0"/>
                          <a:ea typeface="+mn-ea"/>
                          <a:cs typeface="Arial" panose="020B0604020202020204" pitchFamily="34" charset="0"/>
                        </a:rPr>
                        <a:t>Behaviour</a:t>
                      </a:r>
                      <a:r>
                        <a:rPr lang="en-US" sz="1100" b="0" kern="1200" dirty="0">
                          <a:solidFill>
                            <a:schemeClr val="tx1"/>
                          </a:solidFill>
                          <a:latin typeface="Avenir Next LT Pro" panose="020B0504020202020204" pitchFamily="34" charset="0"/>
                          <a:ea typeface="+mn-ea"/>
                          <a:cs typeface="Arial" panose="020B0604020202020204" pitchFamily="34" charset="0"/>
                        </a:rPr>
                        <a:t> of Bank Customers Using Credit Cards</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939420"/>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err="1">
                          <a:solidFill>
                            <a:schemeClr val="tx1"/>
                          </a:solidFill>
                          <a:latin typeface="Avenir Next LT Pro" panose="020B0504020202020204" pitchFamily="34" charset="0"/>
                          <a:ea typeface="+mn-ea"/>
                          <a:cs typeface="Arial" panose="020B0604020202020204" pitchFamily="34" charset="0"/>
                        </a:rPr>
                        <a:t>Prasadie</a:t>
                      </a:r>
                      <a:r>
                        <a:rPr lang="en-NZ" sz="1100" b="0" kern="1200" dirty="0">
                          <a:solidFill>
                            <a:schemeClr val="tx1"/>
                          </a:solidFill>
                          <a:latin typeface="Avenir Next LT Pro" panose="020B0504020202020204" pitchFamily="34" charset="0"/>
                          <a:ea typeface="+mn-ea"/>
                          <a:cs typeface="Arial" panose="020B0604020202020204" pitchFamily="34" charset="0"/>
                        </a:rPr>
                        <a:t> </a:t>
                      </a:r>
                      <a:r>
                        <a:rPr lang="en-NZ" sz="1100" b="0" kern="1200" dirty="0" err="1">
                          <a:solidFill>
                            <a:schemeClr val="tx1"/>
                          </a:solidFill>
                          <a:latin typeface="Avenir Next LT Pro" panose="020B0504020202020204" pitchFamily="34" charset="0"/>
                          <a:ea typeface="+mn-ea"/>
                          <a:cs typeface="Arial" panose="020B0604020202020204" pitchFamily="34" charset="0"/>
                        </a:rPr>
                        <a:t>Rashmini</a:t>
                      </a:r>
                      <a:r>
                        <a:rPr lang="en-NZ" sz="1100" b="0" kern="1200" dirty="0">
                          <a:solidFill>
                            <a:schemeClr val="tx1"/>
                          </a:solidFill>
                          <a:latin typeface="Avenir Next LT Pro" panose="020B0504020202020204" pitchFamily="34" charset="0"/>
                          <a:ea typeface="+mn-ea"/>
                          <a:cs typeface="Arial" panose="020B0604020202020204" pitchFamily="34" charset="0"/>
                        </a:rPr>
                        <a:t> </a:t>
                      </a:r>
                      <a:r>
                        <a:rPr lang="en-NZ" sz="1100" b="0" kern="1200" dirty="0" err="1">
                          <a:solidFill>
                            <a:schemeClr val="tx1"/>
                          </a:solidFill>
                          <a:latin typeface="Avenir Next LT Pro" panose="020B0504020202020204" pitchFamily="34" charset="0"/>
                          <a:ea typeface="+mn-ea"/>
                          <a:cs typeface="Arial" panose="020B0604020202020204" pitchFamily="34" charset="0"/>
                        </a:rPr>
                        <a:t>Manawaduge</a:t>
                      </a:r>
                      <a:r>
                        <a:rPr lang="en-NZ" sz="1100" b="0" kern="1200" dirty="0">
                          <a:solidFill>
                            <a:schemeClr val="tx1"/>
                          </a:solidFill>
                          <a:latin typeface="Avenir Next LT Pro" panose="020B0504020202020204" pitchFamily="34" charset="0"/>
                          <a:ea typeface="+mn-ea"/>
                          <a:cs typeface="Arial" panose="020B0604020202020204" pitchFamily="34" charset="0"/>
                        </a:rPr>
                        <a:t> Silva, </a:t>
                      </a:r>
                      <a:r>
                        <a:rPr lang="en-NZ" sz="1100" b="0" kern="1200" dirty="0" err="1">
                          <a:solidFill>
                            <a:schemeClr val="tx1"/>
                          </a:solidFill>
                          <a:latin typeface="Avenir Next LT Pro" panose="020B0504020202020204" pitchFamily="34" charset="0"/>
                          <a:ea typeface="+mn-ea"/>
                          <a:cs typeface="Arial" panose="020B0604020202020204" pitchFamily="34" charset="0"/>
                        </a:rPr>
                        <a:t>Indrapriya</a:t>
                      </a:r>
                      <a:r>
                        <a:rPr lang="en-NZ" sz="1100" b="0" kern="1200" dirty="0">
                          <a:solidFill>
                            <a:schemeClr val="tx1"/>
                          </a:solidFill>
                          <a:latin typeface="Avenir Next LT Pro" panose="020B0504020202020204" pitchFamily="34" charset="0"/>
                          <a:ea typeface="+mn-ea"/>
                          <a:cs typeface="Arial" panose="020B0604020202020204" pitchFamily="34" charset="0"/>
                        </a:rPr>
                        <a:t> </a:t>
                      </a:r>
                      <a:r>
                        <a:rPr lang="en-NZ" sz="1100" b="0" kern="1200" dirty="0" err="1">
                          <a:solidFill>
                            <a:schemeClr val="tx1"/>
                          </a:solidFill>
                          <a:latin typeface="Avenir Next LT Pro" panose="020B0504020202020204" pitchFamily="34" charset="0"/>
                          <a:ea typeface="+mn-ea"/>
                          <a:cs typeface="Arial" panose="020B0604020202020204" pitchFamily="34" charset="0"/>
                        </a:rPr>
                        <a:t>Kularatne</a:t>
                      </a:r>
                      <a:r>
                        <a:rPr lang="en-NZ" sz="1100" b="0" kern="1200" dirty="0">
                          <a:solidFill>
                            <a:schemeClr val="tx1"/>
                          </a:solidFill>
                          <a:latin typeface="Avenir Next LT Pro" panose="020B0504020202020204" pitchFamily="34" charset="0"/>
                          <a:ea typeface="+mn-ea"/>
                          <a:cs typeface="Arial" panose="020B0604020202020204" pitchFamily="34" charset="0"/>
                        </a:rPr>
                        <a:t> and </a:t>
                      </a:r>
                      <a:r>
                        <a:rPr lang="en-US" sz="1100" b="0" kern="1200" dirty="0">
                          <a:solidFill>
                            <a:schemeClr val="tx1"/>
                          </a:solidFill>
                          <a:latin typeface="Avenir Next LT Pro" panose="020B0504020202020204" pitchFamily="34" charset="0"/>
                          <a:ea typeface="+mn-ea"/>
                          <a:cs typeface="Arial" panose="020B0604020202020204" pitchFamily="34" charset="0"/>
                        </a:rPr>
                        <a:t>Edwin Rajah</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Facilitators and Barriers to Healthy Eating </a:t>
                      </a:r>
                      <a:r>
                        <a:rPr lang="en-US" sz="1100" b="0" kern="1200" dirty="0" err="1">
                          <a:solidFill>
                            <a:schemeClr val="tx1"/>
                          </a:solidFill>
                          <a:latin typeface="Avenir Next LT Pro" panose="020B0504020202020204" pitchFamily="34" charset="0"/>
                          <a:ea typeface="+mn-ea"/>
                          <a:cs typeface="Arial" panose="020B0604020202020204" pitchFamily="34" charset="0"/>
                        </a:rPr>
                        <a:t>Behaviour</a:t>
                      </a:r>
                      <a:r>
                        <a:rPr lang="en-US" sz="1100" b="0" kern="1200" dirty="0">
                          <a:solidFill>
                            <a:schemeClr val="tx1"/>
                          </a:solidFill>
                          <a:latin typeface="Avenir Next LT Pro" panose="020B0504020202020204" pitchFamily="34" charset="0"/>
                          <a:ea typeface="+mn-ea"/>
                          <a:cs typeface="Arial" panose="020B0604020202020204" pitchFamily="34" charset="0"/>
                        </a:rPr>
                        <a:t> and Physical Activity Level of Office-Based Workers in New Zealand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287337"/>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Farhad Mehdipour, Farzan </a:t>
                      </a:r>
                      <a:r>
                        <a:rPr lang="en-US" sz="1100" b="0" kern="1200" dirty="0" err="1">
                          <a:solidFill>
                            <a:schemeClr val="tx1"/>
                          </a:solidFill>
                          <a:latin typeface="Avenir Next LT Pro" panose="020B0504020202020204" pitchFamily="34" charset="0"/>
                          <a:ea typeface="+mn-ea"/>
                          <a:cs typeface="Arial" panose="020B0604020202020204" pitchFamily="34" charset="0"/>
                        </a:rPr>
                        <a:t>Fallah</a:t>
                      </a:r>
                      <a:r>
                        <a:rPr lang="en-US" sz="1100" b="0" kern="1200" dirty="0">
                          <a:solidFill>
                            <a:schemeClr val="tx1"/>
                          </a:solidFill>
                          <a:latin typeface="Avenir Next LT Pro" panose="020B0504020202020204" pitchFamily="34" charset="0"/>
                          <a:ea typeface="+mn-ea"/>
                          <a:cs typeface="Arial" panose="020B0604020202020204" pitchFamily="34" charset="0"/>
                        </a:rPr>
                        <a:t>, and Syed Shahid</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Gamification of hand hygiene to save lives</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014859"/>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NZ" sz="1100" b="1" kern="1200" dirty="0">
                          <a:solidFill>
                            <a:schemeClr val="tx1"/>
                          </a:solidFill>
                          <a:latin typeface="Avenir Next LT Pro" panose="020B0504020202020204" pitchFamily="34" charset="0"/>
                          <a:ea typeface="+mn-ea"/>
                          <a:cs typeface="Arial" panose="020B0604020202020204" pitchFamily="34" charset="0"/>
                        </a:rPr>
                        <a:t>OR Group 6 </a:t>
                      </a:r>
                      <a:r>
                        <a:rPr lang="en-NZ" sz="1100" b="0" kern="1200" dirty="0">
                          <a:solidFill>
                            <a:schemeClr val="tx1"/>
                          </a:solidFill>
                          <a:latin typeface="Avenir Next LT Pro" panose="020B0504020202020204" pitchFamily="34" charset="0"/>
                          <a:ea typeface="+mn-ea"/>
                          <a:cs typeface="Arial" panose="020B0604020202020204" pitchFamily="34" charset="0"/>
                        </a:rPr>
                        <a:t>(4</a:t>
                      </a:r>
                      <a:r>
                        <a:rPr lang="en-NZ" sz="1100" b="0" dirty="0">
                          <a:solidFill>
                            <a:schemeClr val="tx1"/>
                          </a:solidFill>
                          <a:latin typeface="Avenir Next LT Pro" panose="020B0504020202020204" pitchFamily="34" charset="0"/>
                          <a:cs typeface="Arial" panose="020B0604020202020204" pitchFamily="34" charset="0"/>
                        </a:rPr>
                        <a:t> x 5min pre-recorded. </a:t>
                      </a:r>
                      <a:r>
                        <a:rPr lang="en-NZ" sz="1100" b="0" dirty="0">
                          <a:solidFill>
                            <a:schemeClr val="tx1"/>
                          </a:solidFill>
                          <a:latin typeface="Avenir Next LT Pro" panose="020B0504020202020204" pitchFamily="34" charset="0"/>
                          <a:cs typeface="Arial" panose="020B0604020202020204" pitchFamily="34" charset="0"/>
                          <a:hlinkClick r:id="rId4"/>
                        </a:rPr>
                        <a:t>Click here to join</a:t>
                      </a:r>
                      <a:r>
                        <a:rPr lang="en-NZ" sz="1100" b="0" dirty="0">
                          <a:solidFill>
                            <a:schemeClr val="tx1"/>
                          </a:solidFill>
                          <a:latin typeface="Avenir Next LT Pro" panose="020B0504020202020204" pitchFamily="34" charset="0"/>
                          <a:cs typeface="Arial" panose="020B0604020202020204" pitchFamily="34" charset="0"/>
                        </a:rPr>
                        <a:t>.)</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944102"/>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err="1">
                          <a:solidFill>
                            <a:schemeClr val="tx1"/>
                          </a:solidFill>
                          <a:latin typeface="Avenir Next LT Pro" panose="020B0504020202020204" pitchFamily="34" charset="0"/>
                          <a:ea typeface="+mn-ea"/>
                          <a:cs typeface="Arial" panose="020B0604020202020204" pitchFamily="34" charset="0"/>
                        </a:rPr>
                        <a:t>Samanthi</a:t>
                      </a:r>
                      <a:r>
                        <a:rPr lang="en-US" sz="1100" b="0" kern="1200" dirty="0">
                          <a:solidFill>
                            <a:schemeClr val="tx1"/>
                          </a:solidFill>
                          <a:latin typeface="Avenir Next LT Pro" panose="020B0504020202020204" pitchFamily="34" charset="0"/>
                          <a:ea typeface="+mn-ea"/>
                          <a:cs typeface="Arial" panose="020B0604020202020204" pitchFamily="34" charset="0"/>
                        </a:rPr>
                        <a:t> </a:t>
                      </a:r>
                      <a:r>
                        <a:rPr lang="en-US" sz="1100" b="0" kern="1200" dirty="0" err="1">
                          <a:solidFill>
                            <a:schemeClr val="tx1"/>
                          </a:solidFill>
                          <a:latin typeface="Avenir Next LT Pro" panose="020B0504020202020204" pitchFamily="34" charset="0"/>
                          <a:ea typeface="+mn-ea"/>
                          <a:cs typeface="Arial" panose="020B0604020202020204" pitchFamily="34" charset="0"/>
                        </a:rPr>
                        <a:t>Menike</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Enhance the performance of student accommodation buildings at Southern Institute of Technology (SIT) through value engineering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815885"/>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Barbara </a:t>
                      </a:r>
                      <a:r>
                        <a:rPr lang="en-US" sz="1100" b="0" kern="1200" dirty="0" err="1">
                          <a:solidFill>
                            <a:schemeClr val="tx1"/>
                          </a:solidFill>
                          <a:latin typeface="Avenir Next LT Pro" panose="020B0504020202020204" pitchFamily="34" charset="0"/>
                          <a:ea typeface="+mn-ea"/>
                          <a:cs typeface="Arial" panose="020B0604020202020204" pitchFamily="34" charset="0"/>
                        </a:rPr>
                        <a:t>Dolamore</a:t>
                      </a:r>
                      <a:r>
                        <a:rPr lang="en-US" sz="1100" b="0" kern="1200" dirty="0">
                          <a:solidFill>
                            <a:schemeClr val="tx1"/>
                          </a:solidFill>
                          <a:latin typeface="Avenir Next LT Pro" panose="020B0504020202020204" pitchFamily="34" charset="0"/>
                          <a:ea typeface="+mn-ea"/>
                          <a:cs typeface="Arial" panose="020B0604020202020204" pitchFamily="34" charset="0"/>
                        </a:rPr>
                        <a:t>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and </a:t>
                      </a:r>
                      <a:r>
                        <a:rPr lang="en-NZ" sz="1100" b="0" kern="1200" dirty="0">
                          <a:solidFill>
                            <a:schemeClr val="tx1"/>
                          </a:solidFill>
                          <a:latin typeface="Avenir Next LT Pro" panose="020B0504020202020204" pitchFamily="34" charset="0"/>
                          <a:ea typeface="+mn-ea"/>
                          <a:cs typeface="Arial" panose="020B0604020202020204" pitchFamily="34" charset="0"/>
                        </a:rPr>
                        <a:t>James </a:t>
                      </a:r>
                      <a:r>
                        <a:rPr lang="en-NZ" sz="1100" b="0" kern="1200" dirty="0" err="1">
                          <a:solidFill>
                            <a:schemeClr val="tx1"/>
                          </a:solidFill>
                          <a:latin typeface="Avenir Next LT Pro" panose="020B0504020202020204" pitchFamily="34" charset="0"/>
                          <a:ea typeface="+mn-ea"/>
                          <a:cs typeface="Arial" panose="020B0604020202020204" pitchFamily="34" charset="0"/>
                        </a:rPr>
                        <a:t>Kandor</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How hot are </a:t>
                      </a:r>
                      <a:r>
                        <a:rPr lang="en-US" sz="1100" b="0" kern="1200" dirty="0" err="1">
                          <a:solidFill>
                            <a:schemeClr val="tx1"/>
                          </a:solidFill>
                          <a:latin typeface="Avenir Next LT Pro" panose="020B0504020202020204" pitchFamily="34" charset="0"/>
                          <a:ea typeface="+mn-ea"/>
                          <a:cs typeface="Arial" panose="020B0604020202020204" pitchFamily="34" charset="0"/>
                        </a:rPr>
                        <a:t>chilli</a:t>
                      </a:r>
                      <a:r>
                        <a:rPr lang="en-US" sz="1100" b="0" kern="1200" dirty="0">
                          <a:solidFill>
                            <a:schemeClr val="tx1"/>
                          </a:solidFill>
                          <a:latin typeface="Avenir Next LT Pro" panose="020B0504020202020204" pitchFamily="34" charset="0"/>
                          <a:ea typeface="+mn-ea"/>
                          <a:cs typeface="Arial" panose="020B0604020202020204" pitchFamily="34" charset="0"/>
                        </a:rPr>
                        <a:t> sauces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571125"/>
                  </a:ext>
                </a:extLst>
              </a:tr>
            </a:tbl>
          </a:graphicData>
        </a:graphic>
      </p:graphicFrame>
      <p:sp>
        <p:nvSpPr>
          <p:cNvPr id="4" name="Rectangle 3">
            <a:extLst>
              <a:ext uri="{FF2B5EF4-FFF2-40B4-BE49-F238E27FC236}">
                <a16:creationId xmlns:a16="http://schemas.microsoft.com/office/drawing/2014/main" id="{4313E5C1-5EDE-42BD-B85C-02109C940968}"/>
              </a:ext>
            </a:extLst>
          </p:cNvPr>
          <p:cNvSpPr/>
          <p:nvPr/>
        </p:nvSpPr>
        <p:spPr>
          <a:xfrm>
            <a:off x="576299" y="371492"/>
            <a:ext cx="6986551" cy="383106"/>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NZ" sz="1295" b="1" dirty="0">
                <a:solidFill>
                  <a:srgbClr val="FEE8B6"/>
                </a:solidFill>
                <a:latin typeface="Avenir Next LT Pro" panose="020B0504020202020204" pitchFamily="34" charset="0"/>
                <a:cs typeface="Arial" panose="020B0604020202020204" pitchFamily="34" charset="0"/>
              </a:rPr>
              <a:t>Programme – 14 July 2022</a:t>
            </a:r>
          </a:p>
        </p:txBody>
      </p:sp>
      <p:sp>
        <p:nvSpPr>
          <p:cNvPr id="6" name="Footer Placeholder 4">
            <a:extLst>
              <a:ext uri="{FF2B5EF4-FFF2-40B4-BE49-F238E27FC236}">
                <a16:creationId xmlns:a16="http://schemas.microsoft.com/office/drawing/2014/main" id="{17602E12-482E-0B90-4844-5438A68130BF}"/>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7" name="Slide Number Placeholder 5">
            <a:extLst>
              <a:ext uri="{FF2B5EF4-FFF2-40B4-BE49-F238E27FC236}">
                <a16:creationId xmlns:a16="http://schemas.microsoft.com/office/drawing/2014/main" id="{14A805D6-A542-1044-E87A-7CAD8DD00BF7}"/>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6</a:t>
            </a:fld>
            <a:endParaRPr lang="en-NZ" dirty="0"/>
          </a:p>
        </p:txBody>
      </p:sp>
    </p:spTree>
    <p:extLst>
      <p:ext uri="{BB962C8B-B14F-4D97-AF65-F5344CB8AC3E}">
        <p14:creationId xmlns:p14="http://schemas.microsoft.com/office/powerpoint/2010/main" val="2951491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954767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Capabilities, SDG, sustainability, nursing, </a:t>
              </a:r>
              <a:r>
                <a:rPr lang="en-NZ" sz="1100" dirty="0" err="1">
                  <a:latin typeface="Avenir Next LT Pro" panose="020B0504020202020204" pitchFamily="34" charset="0"/>
                </a:rPr>
                <a:t>microcredentials</a:t>
              </a:r>
              <a:endParaRPr lang="en-NZ" sz="1100" dirty="0">
                <a:latin typeface="Avenir Next LT Pro" panose="020B0504020202020204" pitchFamily="34" charset="0"/>
              </a:endParaRP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3821261"/>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We have integrated Learner Capabilities (transferable skills) and </a:t>
            </a:r>
            <a:r>
              <a:rPr lang="en-NZ" sz="1100" i="0" dirty="0" err="1">
                <a:latin typeface="Avenir Next LT Pro" panose="020B0504020202020204" pitchFamily="34" charset="0"/>
              </a:rPr>
              <a:t>microcredentials</a:t>
            </a:r>
            <a:r>
              <a:rPr lang="en-NZ" sz="1100" i="0" dirty="0">
                <a:latin typeface="Avenir Next LT Pro" panose="020B0504020202020204" pitchFamily="34" charset="0"/>
              </a:rPr>
              <a:t> into our Year 3 Bachelor of Nursing community project where their focus is to become Community Development Practitioners. The students have been working towards other learner capabilities during the past two years of their study and are using these to help with future employment, and nursing registration. </a:t>
            </a:r>
          </a:p>
          <a:p>
            <a:r>
              <a:rPr lang="en-NZ" sz="1100" i="0" dirty="0">
                <a:latin typeface="Avenir Next LT Pro" panose="020B0504020202020204" pitchFamily="34" charset="0"/>
              </a:rPr>
              <a:t>Core community development practitioner values guide and underpin their practice including commitment and dedication to partner together with respect of different ideas and cultures; being patient and mindful of responsive communication while maintaining ethical practice with the aim to improve health status through change, empowerment and education.</a:t>
            </a:r>
          </a:p>
          <a:p>
            <a:endParaRPr lang="en-NZ" sz="1100" i="0" dirty="0">
              <a:latin typeface="Avenir Next LT Pro" panose="020B0504020202020204" pitchFamily="34" charset="0"/>
            </a:endParaRPr>
          </a:p>
          <a:p>
            <a:r>
              <a:rPr lang="en-NZ" sz="1100" i="0" dirty="0">
                <a:latin typeface="Avenir Next LT Pro" panose="020B0504020202020204" pitchFamily="34" charset="0"/>
              </a:rPr>
              <a:t>We have developed a mega-credential package where the students complete their community project in small groups as part of their assessment for their 700-level course. Through this work they are awarded </a:t>
            </a:r>
            <a:r>
              <a:rPr lang="en-NZ" sz="1100" i="0" dirty="0" err="1">
                <a:latin typeface="Avenir Next LT Pro" panose="020B0504020202020204" pitchFamily="34" charset="0"/>
              </a:rPr>
              <a:t>Microcredentials</a:t>
            </a:r>
            <a:r>
              <a:rPr lang="en-NZ" sz="1100" i="0" dirty="0">
                <a:latin typeface="Avenir Next LT Pro" panose="020B0504020202020204" pitchFamily="34" charset="0"/>
              </a:rPr>
              <a:t> for Learner Capabilities and also the UNESCO Sustainable Development Goal/s that they were focusing on. For our learners it is showing them that not only does their project make a difference in the health sphere, but it is also setting them up for success in whatever career they decide to work in as these are transferable skills.</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students use a problem-solving cycle and focus on:</a:t>
            </a:r>
          </a:p>
          <a:p>
            <a:pPr marL="171450" indent="-171450">
              <a:buFont typeface="Arial" panose="020B0604020202020204" pitchFamily="34" charset="0"/>
              <a:buChar char="•"/>
            </a:pPr>
            <a:r>
              <a:rPr lang="en-NZ" sz="1100" i="0" dirty="0">
                <a:latin typeface="Avenir Next LT Pro" panose="020B0504020202020204" pitchFamily="34" charset="0"/>
              </a:rPr>
              <a:t>Thinking Critically - Kia </a:t>
            </a:r>
            <a:r>
              <a:rPr lang="en-NZ" sz="1100" i="0" dirty="0" err="1">
                <a:latin typeface="Avenir Next LT Pro" panose="020B0504020202020204" pitchFamily="34" charset="0"/>
              </a:rPr>
              <a:t>hōhonu</a:t>
            </a:r>
            <a:r>
              <a:rPr lang="en-NZ" sz="1100" i="0" dirty="0">
                <a:latin typeface="Avenir Next LT Pro" panose="020B0504020202020204" pitchFamily="34" charset="0"/>
              </a:rPr>
              <a:t> </a:t>
            </a:r>
            <a:r>
              <a:rPr lang="en-NZ" sz="1100" i="0" dirty="0" err="1">
                <a:latin typeface="Avenir Next LT Pro" panose="020B0504020202020204" pitchFamily="34" charset="0"/>
              </a:rPr>
              <a:t>kā</a:t>
            </a:r>
            <a:r>
              <a:rPr lang="en-NZ" sz="1100" i="0" dirty="0">
                <a:latin typeface="Avenir Next LT Pro" panose="020B0504020202020204" pitchFamily="34" charset="0"/>
              </a:rPr>
              <a:t> whakairo</a:t>
            </a:r>
          </a:p>
          <a:p>
            <a:pPr marL="171450" indent="-171450">
              <a:buFont typeface="Arial" panose="020B0604020202020204" pitchFamily="34" charset="0"/>
              <a:buChar char="•"/>
            </a:pPr>
            <a:r>
              <a:rPr lang="en-NZ" sz="1100" i="0" dirty="0">
                <a:latin typeface="Avenir Next LT Pro" panose="020B0504020202020204" pitchFamily="34" charset="0"/>
              </a:rPr>
              <a:t>Practices Ethically - Kia </a:t>
            </a:r>
            <a:r>
              <a:rPr lang="en-NZ" sz="1100" i="0" dirty="0" err="1">
                <a:latin typeface="Avenir Next LT Pro" panose="020B0504020202020204" pitchFamily="34" charset="0"/>
              </a:rPr>
              <a:t>matatika</a:t>
            </a:r>
            <a:r>
              <a:rPr lang="en-NZ" sz="1100" i="0" dirty="0">
                <a:latin typeface="Avenir Next LT Pro" panose="020B0504020202020204" pitchFamily="34" charset="0"/>
              </a:rPr>
              <a:t> </a:t>
            </a:r>
            <a:r>
              <a:rPr lang="en-NZ" sz="1100" i="0" dirty="0" err="1">
                <a:latin typeface="Avenir Next LT Pro" panose="020B0504020202020204" pitchFamily="34" charset="0"/>
              </a:rPr>
              <a:t>kā</a:t>
            </a:r>
            <a:r>
              <a:rPr lang="en-NZ" sz="1100" i="0" dirty="0">
                <a:latin typeface="Avenir Next LT Pro" panose="020B0504020202020204" pitchFamily="34" charset="0"/>
              </a:rPr>
              <a:t> mahi</a:t>
            </a:r>
          </a:p>
          <a:p>
            <a:pPr marL="171450" indent="-171450">
              <a:buFont typeface="Arial" panose="020B0604020202020204" pitchFamily="34" charset="0"/>
              <a:buChar char="•"/>
            </a:pPr>
            <a:r>
              <a:rPr lang="en-NZ" sz="1100" i="0" dirty="0">
                <a:latin typeface="Avenir Next LT Pro" panose="020B0504020202020204" pitchFamily="34" charset="0"/>
              </a:rPr>
              <a:t>Participates in Behaviour Change - Kia </a:t>
            </a:r>
            <a:r>
              <a:rPr lang="en-NZ" sz="1100" i="0" dirty="0" err="1">
                <a:latin typeface="Avenir Next LT Pro" panose="020B0504020202020204" pitchFamily="34" charset="0"/>
              </a:rPr>
              <a:t>panoni</a:t>
            </a:r>
            <a:r>
              <a:rPr lang="en-NZ" sz="1100" i="0" dirty="0">
                <a:latin typeface="Avenir Next LT Pro" panose="020B0504020202020204" pitchFamily="34" charset="0"/>
              </a:rPr>
              <a:t> </a:t>
            </a:r>
            <a:r>
              <a:rPr lang="en-NZ" sz="1100" i="0" dirty="0" err="1">
                <a:latin typeface="Avenir Next LT Pro" panose="020B0504020202020204" pitchFamily="34" charset="0"/>
              </a:rPr>
              <a:t>whanoka</a:t>
            </a:r>
            <a:endParaRPr lang="en-NZ" sz="1100" i="0" dirty="0">
              <a:latin typeface="Avenir Next LT Pro" panose="020B0504020202020204" pitchFamily="34" charset="0"/>
            </a:endParaRPr>
          </a:p>
          <a:p>
            <a:pPr marL="171450" indent="-171450">
              <a:buFont typeface="Arial" panose="020B0604020202020204" pitchFamily="34" charset="0"/>
              <a:buChar char="•"/>
            </a:pPr>
            <a:r>
              <a:rPr lang="en-NZ" sz="1100" i="0" dirty="0">
                <a:latin typeface="Avenir Next LT Pro" panose="020B0504020202020204" pitchFamily="34" charset="0"/>
              </a:rPr>
              <a:t>Performs Community Service - Kia </a:t>
            </a:r>
            <a:r>
              <a:rPr lang="en-NZ" sz="1100" i="0" dirty="0" err="1">
                <a:latin typeface="Avenir Next LT Pro" panose="020B0504020202020204" pitchFamily="34" charset="0"/>
              </a:rPr>
              <a:t>hāpai</a:t>
            </a:r>
            <a:r>
              <a:rPr lang="en-NZ" sz="1100" i="0" dirty="0">
                <a:latin typeface="Avenir Next LT Pro" panose="020B0504020202020204" pitchFamily="34" charset="0"/>
              </a:rPr>
              <a:t> </a:t>
            </a:r>
            <a:r>
              <a:rPr lang="en-NZ" sz="1100" i="0" dirty="0" err="1">
                <a:latin typeface="Avenir Next LT Pro" panose="020B0504020202020204" pitchFamily="34" charset="0"/>
              </a:rPr>
              <a:t>i</a:t>
            </a:r>
            <a:r>
              <a:rPr lang="en-NZ" sz="1100" i="0" dirty="0">
                <a:latin typeface="Avenir Next LT Pro" panose="020B0504020202020204" pitchFamily="34" charset="0"/>
              </a:rPr>
              <a:t>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hāpori</a:t>
            </a:r>
            <a:endParaRPr lang="en-NZ" sz="1100" i="0" dirty="0">
              <a:latin typeface="Avenir Next LT Pro" panose="020B0504020202020204" pitchFamily="34" charset="0"/>
            </a:endParaRPr>
          </a:p>
          <a:p>
            <a:pPr marL="171450" indent="-171450">
              <a:buFont typeface="Arial" panose="020B0604020202020204" pitchFamily="34" charset="0"/>
              <a:buChar char="•"/>
            </a:pPr>
            <a:r>
              <a:rPr lang="en-NZ" sz="1100" i="0" dirty="0">
                <a:latin typeface="Avenir Next LT Pro" panose="020B0504020202020204" pitchFamily="34" charset="0"/>
              </a:rPr>
              <a:t>Solves Problems - Kia </a:t>
            </a:r>
            <a:r>
              <a:rPr lang="en-NZ" sz="1100" i="0" dirty="0" err="1">
                <a:latin typeface="Avenir Next LT Pro" panose="020B0504020202020204" pitchFamily="34" charset="0"/>
              </a:rPr>
              <a:t>whakatika</a:t>
            </a:r>
            <a:r>
              <a:rPr lang="en-NZ" sz="1100" i="0" dirty="0">
                <a:latin typeface="Avenir Next LT Pro" panose="020B0504020202020204" pitchFamily="34" charset="0"/>
              </a:rPr>
              <a:t> </a:t>
            </a:r>
            <a:r>
              <a:rPr lang="en-NZ" sz="1100" i="0" dirty="0" err="1">
                <a:latin typeface="Avenir Next LT Pro" panose="020B0504020202020204" pitchFamily="34" charset="0"/>
              </a:rPr>
              <a:t>i</a:t>
            </a:r>
            <a:r>
              <a:rPr lang="en-NZ" sz="1100" i="0" dirty="0">
                <a:latin typeface="Avenir Next LT Pro" panose="020B0504020202020204" pitchFamily="34" charset="0"/>
              </a:rPr>
              <a:t> </a:t>
            </a:r>
            <a:r>
              <a:rPr lang="en-NZ" sz="1100" i="0" dirty="0" err="1">
                <a:latin typeface="Avenir Next LT Pro" panose="020B0504020202020204" pitchFamily="34" charset="0"/>
              </a:rPr>
              <a:t>kā</a:t>
            </a:r>
            <a:r>
              <a:rPr lang="en-NZ" sz="1100" i="0" dirty="0">
                <a:latin typeface="Avenir Next LT Pro" panose="020B0504020202020204" pitchFamily="34" charset="0"/>
              </a:rPr>
              <a:t> </a:t>
            </a:r>
            <a:r>
              <a:rPr lang="en-NZ" sz="1100" i="0" dirty="0" err="1">
                <a:latin typeface="Avenir Next LT Pro" panose="020B0504020202020204" pitchFamily="34" charset="0"/>
              </a:rPr>
              <a:t>raruraru</a:t>
            </a:r>
            <a:endParaRPr lang="en-NZ" sz="1100" i="0" dirty="0">
              <a:latin typeface="Avenir Next LT Pro" panose="020B0504020202020204" pitchFamily="34" charset="0"/>
            </a:endParaRP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519416"/>
            <a:ext cx="4358591" cy="830997"/>
          </a:xfrm>
          <a:prstGeom prst="rect">
            <a:avLst/>
          </a:prstGeom>
          <a:noFill/>
        </p:spPr>
        <p:txBody>
          <a:bodyPr wrap="square" rtlCol="0">
            <a:spAutoFit/>
          </a:bodyPr>
          <a:lstStyle/>
          <a:p>
            <a:r>
              <a:rPr lang="en-US" sz="1600" b="0" kern="1200" dirty="0">
                <a:solidFill>
                  <a:schemeClr val="dk1"/>
                </a:solidFill>
                <a:latin typeface="Avenir Next LT Pro" panose="020B0504020202020204" pitchFamily="34" charset="0"/>
                <a:ea typeface="+mn-ea"/>
                <a:cs typeface="Arial" panose="020B0604020202020204" pitchFamily="34" charset="0"/>
              </a:rPr>
              <a:t>Embedding Capabilities and Sustainable Development Goals into Nursing Community Development Projects</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59204"/>
            <a:ext cx="397227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200" b="0" kern="1200" dirty="0">
                <a:solidFill>
                  <a:schemeClr val="dk1"/>
                </a:solidFill>
                <a:latin typeface="Avenir Next LT Pro" panose="020B0504020202020204" pitchFamily="34" charset="0"/>
                <a:ea typeface="+mn-ea"/>
                <a:cs typeface="Arial" panose="020B0604020202020204" pitchFamily="34" charset="0"/>
              </a:rPr>
              <a:t>Amber Paterson</a:t>
            </a: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2" name="Group 1">
            <a:extLst>
              <a:ext uri="{FF2B5EF4-FFF2-40B4-BE49-F238E27FC236}">
                <a16:creationId xmlns:a16="http://schemas.microsoft.com/office/drawing/2014/main" id="{5E9AD133-2C13-3D21-7A16-9EFD69D1EAF1}"/>
              </a:ext>
            </a:extLst>
          </p:cNvPr>
          <p:cNvGrpSpPr/>
          <p:nvPr/>
        </p:nvGrpSpPr>
        <p:grpSpPr>
          <a:xfrm>
            <a:off x="491200" y="8434541"/>
            <a:ext cx="6580448" cy="1014468"/>
            <a:chOff x="491200" y="7426506"/>
            <a:chExt cx="6580448" cy="1014468"/>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7426506"/>
              <a:ext cx="6580448" cy="1014468"/>
              <a:chOff x="491200" y="6799396"/>
              <a:chExt cx="6580448" cy="101446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Amber Paterson (      </a:t>
                </a:r>
                <a:r>
                  <a:rPr lang="en-NZ" sz="1050" dirty="0">
                    <a:latin typeface="Avenir Next LT Pro" panose="020B0504020202020204" pitchFamily="34" charset="0"/>
                    <a:hlinkClick r:id="rId3"/>
                  </a:rPr>
                  <a:t>0000-0002-4337-5334</a:t>
                </a:r>
                <a:r>
                  <a:rPr lang="en-NZ" sz="1050" dirty="0">
                    <a:latin typeface="Avenir Next LT Pro" panose="020B0504020202020204" pitchFamily="34" charset="0"/>
                  </a:rPr>
                  <a:t>) (</a:t>
                </a:r>
                <a:r>
                  <a:rPr lang="en-NZ" sz="1050" dirty="0">
                    <a:latin typeface="Avenir Next LT Pro" panose="020B0504020202020204" pitchFamily="34" charset="0"/>
                    <a:hlinkClick r:id="rId4"/>
                  </a:rPr>
                  <a:t>amber.paterson@op.ac.nz</a:t>
                </a:r>
                <a:r>
                  <a:rPr lang="en-NZ" sz="1050" dirty="0">
                    <a:latin typeface="Avenir Next LT Pro" panose="020B0504020202020204" pitchFamily="34" charset="0"/>
                  </a:rPr>
                  <a:t>) is a Learning and Teaching Specialist and Senior Lecturer at Otago Polytechnic. Amber is the Year 1 Coordinator for the Graduate Diploma of Tertiary Education and facilitates on this programme. Amber also leads the implementation of the Learner Capability Framework and </a:t>
                </a:r>
                <a:r>
                  <a:rPr lang="en-NZ" sz="1050" dirty="0" err="1">
                    <a:latin typeface="Avenir Next LT Pro" panose="020B0504020202020204" pitchFamily="34" charset="0"/>
                  </a:rPr>
                  <a:t>iamcapable</a:t>
                </a:r>
                <a:r>
                  <a:rPr lang="en-NZ" sz="1050" dirty="0">
                    <a:latin typeface="Avenir Next LT Pro" panose="020B0504020202020204" pitchFamily="34" charset="0"/>
                  </a:rPr>
                  <a:t> both at OP and with external clients.</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pic>
          <p:nvPicPr>
            <p:cNvPr id="18" name="Picture 17" descr="Icon&#10;&#10;Description automatically generated">
              <a:extLst>
                <a:ext uri="{FF2B5EF4-FFF2-40B4-BE49-F238E27FC236}">
                  <a16:creationId xmlns:a16="http://schemas.microsoft.com/office/drawing/2014/main" id="{37F8B165-D80D-5755-5325-D8ECA779FE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9542" y="7719912"/>
              <a:ext cx="180000" cy="180000"/>
            </a:xfrm>
            <a:prstGeom prst="rect">
              <a:avLst/>
            </a:prstGeom>
          </p:spPr>
        </p:pic>
      </p:grpSp>
      <p:sp>
        <p:nvSpPr>
          <p:cNvPr id="23" name="Footer Placeholder 4">
            <a:extLst>
              <a:ext uri="{FF2B5EF4-FFF2-40B4-BE49-F238E27FC236}">
                <a16:creationId xmlns:a16="http://schemas.microsoft.com/office/drawing/2014/main" id="{A446574B-51CB-0690-6B58-F02FF29DA649}"/>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4" name="Slide Number Placeholder 5">
            <a:extLst>
              <a:ext uri="{FF2B5EF4-FFF2-40B4-BE49-F238E27FC236}">
                <a16:creationId xmlns:a16="http://schemas.microsoft.com/office/drawing/2014/main" id="{385E9258-4D89-EFD0-F5F4-9FDB92BA6390}"/>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60</a:t>
            </a:fld>
            <a:endParaRPr lang="en-NZ" dirty="0"/>
          </a:p>
        </p:txBody>
      </p:sp>
    </p:spTree>
    <p:extLst>
      <p:ext uri="{BB962C8B-B14F-4D97-AF65-F5344CB8AC3E}">
        <p14:creationId xmlns:p14="http://schemas.microsoft.com/office/powerpoint/2010/main" val="3491197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954767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err="1">
                  <a:latin typeface="Avenir Next LT Pro" panose="020B0504020202020204" pitchFamily="34" charset="0"/>
                </a:rPr>
                <a:t>Tikaka</a:t>
              </a:r>
              <a:r>
                <a:rPr lang="en-NZ" sz="1100" dirty="0">
                  <a:latin typeface="Avenir Next LT Pro" panose="020B0504020202020204" pitchFamily="34" charset="0"/>
                </a:rPr>
                <a:t> Māori, </a:t>
              </a:r>
              <a:r>
                <a:rPr lang="en-NZ" sz="1100" dirty="0" err="1">
                  <a:latin typeface="Avenir Next LT Pro" panose="020B0504020202020204" pitchFamily="34" charset="0"/>
                </a:rPr>
                <a:t>Matauranga</a:t>
              </a:r>
              <a:r>
                <a:rPr lang="en-NZ" sz="1100" dirty="0">
                  <a:latin typeface="Avenir Next LT Pro" panose="020B0504020202020204" pitchFamily="34" charset="0"/>
                </a:rPr>
                <a:t> Māori, Te </a:t>
              </a:r>
              <a:r>
                <a:rPr lang="en-NZ" sz="1100" dirty="0" err="1">
                  <a:latin typeface="Avenir Next LT Pro" panose="020B0504020202020204" pitchFamily="34" charset="0"/>
                </a:rPr>
                <a:t>Reo</a:t>
              </a:r>
              <a:r>
                <a:rPr lang="en-NZ" sz="1100" dirty="0">
                  <a:latin typeface="Avenir Next LT Pro" panose="020B0504020202020204" pitchFamily="34" charset="0"/>
                </a:rPr>
                <a:t> Māori</a:t>
              </a: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4329092"/>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This research is just at the start and we are still forming our ideas. So far we have: </a:t>
            </a:r>
          </a:p>
          <a:p>
            <a:endParaRPr lang="en-NZ" sz="1100" i="0" dirty="0">
              <a:latin typeface="Avenir Next LT Pro" panose="020B0504020202020204" pitchFamily="34" charset="0"/>
            </a:endParaRPr>
          </a:p>
          <a:p>
            <a:r>
              <a:rPr lang="en-NZ" sz="1100" i="0" dirty="0">
                <a:latin typeface="Avenir Next LT Pro" panose="020B0504020202020204" pitchFamily="34" charset="0"/>
              </a:rPr>
              <a:t>What is the lasting impact on students of studying in a programme?</a:t>
            </a:r>
          </a:p>
          <a:p>
            <a:endParaRPr lang="en-NZ" sz="1100" i="0" dirty="0">
              <a:latin typeface="Avenir Next LT Pro" panose="020B0504020202020204" pitchFamily="34" charset="0"/>
            </a:endParaRPr>
          </a:p>
          <a:p>
            <a:r>
              <a:rPr lang="en-NZ" sz="1100" i="0" dirty="0">
                <a:latin typeface="Avenir Next LT Pro" panose="020B0504020202020204" pitchFamily="34" charset="0"/>
              </a:rPr>
              <a:t>Evaluate the change and progression of understanding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reo</a:t>
            </a:r>
            <a:r>
              <a:rPr lang="en-NZ" sz="1100" i="0" dirty="0">
                <a:latin typeface="Avenir Next LT Pro" panose="020B0504020202020204" pitchFamily="34" charset="0"/>
              </a:rPr>
              <a:t> and tikanga by students who have taken a programme - the idea is that we will follow Health Bridging Certificate learners this year and then follow them into whatever courses they do in 2023 to see how their knowledge has changed.</a:t>
            </a:r>
          </a:p>
          <a:p>
            <a:endParaRPr lang="en-NZ" sz="1100" i="0" dirty="0">
              <a:latin typeface="Avenir Next LT Pro" panose="020B0504020202020204" pitchFamily="34" charset="0"/>
            </a:endParaRPr>
          </a:p>
          <a:p>
            <a:r>
              <a:rPr lang="en-NZ" sz="1100" i="0" dirty="0">
                <a:latin typeface="Avenir Next LT Pro" panose="020B0504020202020204" pitchFamily="34" charset="0"/>
              </a:rPr>
              <a:t>Māori Strategic Framework priority 4: “Programmes of learning at Otago Polytechnic integrate </a:t>
            </a:r>
            <a:r>
              <a:rPr lang="en-NZ" sz="1100" i="0" dirty="0" err="1">
                <a:latin typeface="Avenir Next LT Pro" panose="020B0504020202020204" pitchFamily="34" charset="0"/>
              </a:rPr>
              <a:t>mātauraka</a:t>
            </a:r>
            <a:r>
              <a:rPr lang="en-NZ" sz="1100" i="0" dirty="0">
                <a:latin typeface="Avenir Next LT Pro" panose="020B0504020202020204" pitchFamily="34" charset="0"/>
              </a:rPr>
              <a:t> Māori in a relevant and meaningful way (as well as being discipline-specific and embed sustainability, this includes the use of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reo</a:t>
            </a:r>
            <a:r>
              <a:rPr lang="en-NZ" sz="1100" i="0" dirty="0">
                <a:latin typeface="Avenir Next LT Pro" panose="020B0504020202020204" pitchFamily="34" charset="0"/>
              </a:rPr>
              <a:t> Māori, </a:t>
            </a:r>
            <a:r>
              <a:rPr lang="en-NZ" sz="1100" i="0" dirty="0" err="1">
                <a:latin typeface="Avenir Next LT Pro" panose="020B0504020202020204" pitchFamily="34" charset="0"/>
              </a:rPr>
              <a:t>tikaka</a:t>
            </a:r>
            <a:r>
              <a:rPr lang="en-NZ" sz="1100" i="0" dirty="0">
                <a:latin typeface="Avenir Next LT Pro" panose="020B0504020202020204" pitchFamily="34" charset="0"/>
              </a:rPr>
              <a:t> Māori, Māori values and perspectives)”.</a:t>
            </a:r>
          </a:p>
          <a:p>
            <a:endParaRPr lang="en-NZ" sz="1100" i="0" dirty="0">
              <a:latin typeface="Avenir Next LT Pro" panose="020B0504020202020204" pitchFamily="34" charset="0"/>
            </a:endParaRPr>
          </a:p>
          <a:p>
            <a:r>
              <a:rPr lang="en-NZ" sz="1100" i="0" dirty="0">
                <a:latin typeface="Avenir Next LT Pro" panose="020B0504020202020204" pitchFamily="34" charset="0"/>
              </a:rPr>
              <a:t>Focus areas:</a:t>
            </a:r>
          </a:p>
          <a:p>
            <a:endParaRPr lang="en-NZ" sz="1100" i="0" dirty="0">
              <a:latin typeface="Avenir Next LT Pro" panose="020B0504020202020204" pitchFamily="34" charset="0"/>
            </a:endParaRPr>
          </a:p>
          <a:p>
            <a:pPr marL="228600" indent="-228600">
              <a:buFont typeface="+mj-lt"/>
              <a:buAutoNum type="arabicPeriod"/>
            </a:pPr>
            <a:r>
              <a:rPr lang="en-NZ" sz="1100" i="0" dirty="0">
                <a:latin typeface="Avenir Next LT Pro" panose="020B0504020202020204" pitchFamily="34" charset="0"/>
              </a:rPr>
              <a:t>Staff uptake and embedding in programmes and courses:</a:t>
            </a:r>
          </a:p>
          <a:p>
            <a:pPr marL="685800" lvl="1" indent="-228600">
              <a:buFont typeface="+mj-lt"/>
              <a:buAutoNum type="alphaLcPeriod"/>
            </a:pPr>
            <a:r>
              <a:rPr lang="en-NZ" sz="1100" i="0" dirty="0">
                <a:latin typeface="Avenir Next LT Pro" panose="020B0504020202020204" pitchFamily="34" charset="0"/>
              </a:rPr>
              <a:t>Programme docs, blueprints, ask them to create a glossary of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reo</a:t>
            </a:r>
            <a:r>
              <a:rPr lang="en-NZ" sz="1100" i="0" dirty="0">
                <a:latin typeface="Avenir Next LT Pro" panose="020B0504020202020204" pitchFamily="34" charset="0"/>
              </a:rPr>
              <a:t> words, terms and core concepts used (for student post- survey)</a:t>
            </a:r>
          </a:p>
          <a:p>
            <a:pPr marL="685800" lvl="1" indent="-228600">
              <a:buFont typeface="+mj-lt"/>
              <a:buAutoNum type="alphaLcPeriod"/>
            </a:pPr>
            <a:r>
              <a:rPr lang="en-NZ" sz="1100" i="0" dirty="0">
                <a:latin typeface="Avenir Next LT Pro" panose="020B0504020202020204" pitchFamily="34" charset="0"/>
              </a:rPr>
              <a:t>Effectiveness of embedding in dev &amp; delivery – conversations/interviews</a:t>
            </a:r>
          </a:p>
          <a:p>
            <a:pPr marL="685800" lvl="1" indent="-228600">
              <a:buFont typeface="+mj-lt"/>
              <a:buAutoNum type="alphaLcPeriod"/>
            </a:pPr>
            <a:r>
              <a:rPr lang="en-NZ" sz="1100" i="0" dirty="0">
                <a:latin typeface="Avenir Next LT Pro" panose="020B0504020202020204" pitchFamily="34" charset="0"/>
              </a:rPr>
              <a:t>Engagement in the Cert. in Bicultural Competency (esp. Tikanga and Te </a:t>
            </a:r>
            <a:r>
              <a:rPr lang="en-NZ" sz="1100" i="0" dirty="0" err="1">
                <a:latin typeface="Avenir Next LT Pro" panose="020B0504020202020204" pitchFamily="34" charset="0"/>
              </a:rPr>
              <a:t>reo</a:t>
            </a:r>
            <a:r>
              <a:rPr lang="en-NZ" sz="1100" i="0" dirty="0">
                <a:latin typeface="Avenir Next LT Pro" panose="020B0504020202020204" pitchFamily="34" charset="0"/>
              </a:rPr>
              <a:t> </a:t>
            </a:r>
            <a:r>
              <a:rPr lang="en-NZ" sz="1100" i="0" dirty="0" err="1">
                <a:latin typeface="Avenir Next LT Pro" panose="020B0504020202020204" pitchFamily="34" charset="0"/>
              </a:rPr>
              <a:t>EduBits</a:t>
            </a:r>
            <a:r>
              <a:rPr lang="en-NZ" sz="1100" i="0" dirty="0">
                <a:latin typeface="Avenir Next LT Pro" panose="020B0504020202020204" pitchFamily="34" charset="0"/>
              </a:rPr>
              <a:t>)</a:t>
            </a:r>
          </a:p>
          <a:p>
            <a:endParaRPr lang="en-NZ" sz="1100" i="0" dirty="0">
              <a:latin typeface="Avenir Next LT Pro" panose="020B0504020202020204" pitchFamily="34" charset="0"/>
            </a:endParaRPr>
          </a:p>
          <a:p>
            <a:pPr marL="228600" indent="-228600">
              <a:buFont typeface="+mj-lt"/>
              <a:buAutoNum type="arabicPeriod" startAt="2"/>
            </a:pPr>
            <a:r>
              <a:rPr lang="en-NZ" sz="1100" i="0" dirty="0"/>
              <a:t>Student-focused</a:t>
            </a:r>
            <a:r>
              <a:rPr lang="en-NZ" sz="1100" i="0" dirty="0">
                <a:latin typeface="Avenir Next LT Pro" panose="020B0504020202020204" pitchFamily="34" charset="0"/>
              </a:rPr>
              <a:t>:</a:t>
            </a:r>
          </a:p>
          <a:p>
            <a:pPr marL="685800" lvl="1" indent="-228600">
              <a:buFont typeface="+mj-lt"/>
              <a:buAutoNum type="alphaLcPeriod"/>
            </a:pPr>
            <a:r>
              <a:rPr lang="en-NZ" sz="1100" i="0" dirty="0">
                <a:latin typeface="Avenir Next LT Pro" panose="020B0504020202020204" pitchFamily="34" charset="0"/>
              </a:rPr>
              <a:t>Confidence with – perceptions, attitudes – pre (e.g. Shaun </a:t>
            </a:r>
            <a:r>
              <a:rPr lang="en-NZ" sz="1100" i="0" dirty="0" err="1">
                <a:latin typeface="Avenir Next LT Pro" panose="020B0504020202020204" pitchFamily="34" charset="0"/>
              </a:rPr>
              <a:t>Tahau’s</a:t>
            </a:r>
            <a:r>
              <a:rPr lang="en-NZ" sz="1100" i="0" dirty="0">
                <a:latin typeface="Avenir Next LT Pro" panose="020B0504020202020204" pitchFamily="34" charset="0"/>
              </a:rPr>
              <a:t>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reo</a:t>
            </a:r>
            <a:r>
              <a:rPr lang="en-NZ" sz="1100" i="0" dirty="0">
                <a:latin typeface="Avenir Next LT Pro" panose="020B0504020202020204" pitchFamily="34" charset="0"/>
              </a:rPr>
              <a:t> survey) and post (based on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reo</a:t>
            </a:r>
            <a:r>
              <a:rPr lang="en-NZ" sz="1100" i="0" dirty="0">
                <a:latin typeface="Avenir Next LT Pro" panose="020B0504020202020204" pitchFamily="34" charset="0"/>
              </a:rPr>
              <a:t> words, terms and core concepts used, add new terms)</a:t>
            </a:r>
          </a:p>
          <a:p>
            <a:pPr marL="685800" lvl="1" indent="-228600">
              <a:buFont typeface="+mj-lt"/>
              <a:buAutoNum type="alphaLcPeriod"/>
            </a:pPr>
            <a:r>
              <a:rPr lang="en-NZ" sz="1100" i="0" dirty="0">
                <a:latin typeface="Avenir Next LT Pro" panose="020B0504020202020204" pitchFamily="34" charset="0"/>
              </a:rPr>
              <a:t>Progression onto OP’s other programmes</a:t>
            </a:r>
          </a:p>
          <a:p>
            <a:pPr marL="685800" lvl="1" indent="-228600">
              <a:buFont typeface="+mj-lt"/>
              <a:buAutoNum type="alphaLcPeriod"/>
            </a:pPr>
            <a:r>
              <a:rPr lang="en-NZ" sz="1100" i="0" dirty="0">
                <a:latin typeface="Avenir Next LT Pro" panose="020B0504020202020204" pitchFamily="34" charset="0"/>
              </a:rPr>
              <a:t>Optional, advertise </a:t>
            </a:r>
            <a:r>
              <a:rPr lang="en-NZ" sz="1100" i="0" dirty="0" err="1">
                <a:latin typeface="Avenir Next LT Pro" panose="020B0504020202020204" pitchFamily="34" charset="0"/>
              </a:rPr>
              <a:t>EduBit</a:t>
            </a:r>
            <a:r>
              <a:rPr lang="en-NZ" sz="1100" i="0" dirty="0">
                <a:latin typeface="Avenir Next LT Pro" panose="020B0504020202020204" pitchFamily="34" charset="0"/>
              </a:rPr>
              <a:t>/ </a:t>
            </a:r>
            <a:r>
              <a:rPr lang="en-NZ" sz="1100" i="0" dirty="0" err="1">
                <a:latin typeface="Avenir Next LT Pro" panose="020B0504020202020204" pitchFamily="34" charset="0"/>
              </a:rPr>
              <a:t>microcredential</a:t>
            </a:r>
            <a:endParaRPr lang="en-NZ" sz="1100" i="0" dirty="0">
              <a:latin typeface="Avenir Next LT Pro" panose="020B0504020202020204" pitchFamily="34" charset="0"/>
            </a:endParaRP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519416"/>
            <a:ext cx="4358591" cy="1077218"/>
          </a:xfrm>
          <a:prstGeom prst="rect">
            <a:avLst/>
          </a:prstGeom>
          <a:noFill/>
        </p:spPr>
        <p:txBody>
          <a:bodyPr wrap="square" rtlCol="0">
            <a:spAutoFit/>
          </a:bodyPr>
          <a:lstStyle/>
          <a:p>
            <a:pPr defTabSz="756300">
              <a:defRPr/>
            </a:pPr>
            <a:r>
              <a:rPr lang="en-US" sz="1600" b="0" kern="1200" dirty="0">
                <a:solidFill>
                  <a:schemeClr val="dk1"/>
                </a:solidFill>
                <a:latin typeface="Avenir Next LT Pro" panose="020B0504020202020204" pitchFamily="34" charset="0"/>
                <a:ea typeface="+mn-ea"/>
                <a:cs typeface="Arial" panose="020B0604020202020204" pitchFamily="34" charset="0"/>
              </a:rPr>
              <a:t>What is the effectiveness of embedding tikanga and </a:t>
            </a:r>
            <a:r>
              <a:rPr lang="en-US" sz="1600" b="0" kern="1200" dirty="0" err="1">
                <a:solidFill>
                  <a:schemeClr val="dk1"/>
                </a:solidFill>
                <a:latin typeface="Avenir Next LT Pro" panose="020B0504020202020204" pitchFamily="34" charset="0"/>
                <a:ea typeface="+mn-ea"/>
                <a:cs typeface="Arial" panose="020B0604020202020204" pitchFamily="34" charset="0"/>
              </a:rPr>
              <a:t>te</a:t>
            </a:r>
            <a:r>
              <a:rPr lang="en-US" sz="1600" b="0" kern="1200" dirty="0">
                <a:solidFill>
                  <a:schemeClr val="dk1"/>
                </a:solidFill>
                <a:latin typeface="Avenir Next LT Pro" panose="020B0504020202020204" pitchFamily="34" charset="0"/>
                <a:ea typeface="+mn-ea"/>
                <a:cs typeface="Arial" panose="020B0604020202020204" pitchFamily="34" charset="0"/>
              </a:rPr>
              <a:t> </a:t>
            </a:r>
            <a:r>
              <a:rPr lang="en-US" sz="1600" b="0" kern="1200" dirty="0" err="1">
                <a:solidFill>
                  <a:schemeClr val="dk1"/>
                </a:solidFill>
                <a:latin typeface="Avenir Next LT Pro" panose="020B0504020202020204" pitchFamily="34" charset="0"/>
                <a:ea typeface="+mn-ea"/>
                <a:cs typeface="Arial" panose="020B0604020202020204" pitchFamily="34" charset="0"/>
              </a:rPr>
              <a:t>reo</a:t>
            </a:r>
            <a:r>
              <a:rPr lang="en-US" sz="1600" b="0" kern="1200" dirty="0">
                <a:solidFill>
                  <a:schemeClr val="dk1"/>
                </a:solidFill>
                <a:latin typeface="Avenir Next LT Pro" panose="020B0504020202020204" pitchFamily="34" charset="0"/>
                <a:ea typeface="+mn-ea"/>
                <a:cs typeface="Arial" panose="020B0604020202020204" pitchFamily="34" charset="0"/>
              </a:rPr>
              <a:t> Māori in the development and delivery of programmes </a:t>
            </a:r>
            <a:endParaRPr lang="en-NZ" sz="1600" b="0" kern="1200" dirty="0">
              <a:solidFill>
                <a:schemeClr val="dk1"/>
              </a:solidFill>
              <a:latin typeface="Avenir Next LT Pro" panose="020B0504020202020204" pitchFamily="34" charset="0"/>
              <a:ea typeface="+mn-ea"/>
              <a:cs typeface="Arial" panose="020B0604020202020204" pitchFamily="34" charset="0"/>
            </a:endParaRPr>
          </a:p>
          <a:p>
            <a:pPr marL="0" marR="0" lvl="0" indent="0" algn="l" defTabSz="756300" rtl="0" eaLnBrk="1" fontAlgn="auto" latinLnBrk="0" hangingPunct="1">
              <a:lnSpc>
                <a:spcPct val="100000"/>
              </a:lnSpc>
              <a:spcBef>
                <a:spcPts val="0"/>
              </a:spcBef>
              <a:spcAft>
                <a:spcPts val="0"/>
              </a:spcAft>
              <a:buClrTx/>
              <a:buSzTx/>
              <a:buFontTx/>
              <a:buNone/>
              <a:tabLst/>
              <a:defRPr/>
            </a:pP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59204"/>
            <a:ext cx="397227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200" b="0" kern="1200" dirty="0">
                <a:solidFill>
                  <a:schemeClr val="dk1"/>
                </a:solidFill>
                <a:latin typeface="Avenir Next LT Pro" panose="020B0504020202020204" pitchFamily="34" charset="0"/>
                <a:ea typeface="+mn-ea"/>
                <a:cs typeface="Arial" panose="020B0604020202020204" pitchFamily="34" charset="0"/>
              </a:rPr>
              <a:t>Amber Paterson and Ron Bull</a:t>
            </a: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2" name="Group 1">
            <a:extLst>
              <a:ext uri="{FF2B5EF4-FFF2-40B4-BE49-F238E27FC236}">
                <a16:creationId xmlns:a16="http://schemas.microsoft.com/office/drawing/2014/main" id="{5E9AD133-2C13-3D21-7A16-9EFD69D1EAF1}"/>
              </a:ext>
            </a:extLst>
          </p:cNvPr>
          <p:cNvGrpSpPr/>
          <p:nvPr/>
        </p:nvGrpSpPr>
        <p:grpSpPr>
          <a:xfrm>
            <a:off x="491200" y="8262865"/>
            <a:ext cx="6580448" cy="1176051"/>
            <a:chOff x="491200" y="7426506"/>
            <a:chExt cx="6580448" cy="1176051"/>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7426506"/>
              <a:ext cx="6580448" cy="1176051"/>
              <a:chOff x="491200" y="6799396"/>
              <a:chExt cx="6580448" cy="1176051"/>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905078"/>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Amber Paterson (      </a:t>
                </a:r>
                <a:r>
                  <a:rPr lang="en-NZ" sz="1050" dirty="0">
                    <a:latin typeface="Avenir Next LT Pro" panose="020B0504020202020204" pitchFamily="34" charset="0"/>
                    <a:hlinkClick r:id="rId3"/>
                  </a:rPr>
                  <a:t>0000-0002-4337-5334</a:t>
                </a:r>
                <a:r>
                  <a:rPr lang="en-NZ" sz="1050" dirty="0">
                    <a:latin typeface="Avenir Next LT Pro" panose="020B0504020202020204" pitchFamily="34" charset="0"/>
                  </a:rPr>
                  <a:t>) (</a:t>
                </a:r>
                <a:r>
                  <a:rPr lang="en-NZ" sz="1050" dirty="0">
                    <a:latin typeface="Avenir Next LT Pro" panose="020B0504020202020204" pitchFamily="34" charset="0"/>
                    <a:hlinkClick r:id="rId4"/>
                  </a:rPr>
                  <a:t>amber.paterson@op.ac.nz</a:t>
                </a:r>
                <a:r>
                  <a:rPr lang="en-NZ" sz="1050" dirty="0">
                    <a:latin typeface="Avenir Next LT Pro" panose="020B0504020202020204" pitchFamily="34" charset="0"/>
                  </a:rPr>
                  <a:t>) a senior lecturer/Learning and Teaching Specialist with the Te Ama Ako-Learning and Teaching Development Team. Amber coordinates the Year 1 part of the Graduate Diploma of Tertiary Education, as well as teaching on the GDTE. Amber also coordinates the implementation of the Learner Capability Framework and </a:t>
                </a:r>
                <a:r>
                  <a:rPr lang="en-NZ" sz="1050" dirty="0" err="1">
                    <a:latin typeface="Avenir Next LT Pro" panose="020B0504020202020204" pitchFamily="34" charset="0"/>
                  </a:rPr>
                  <a:t>iamcapable</a:t>
                </a:r>
                <a:r>
                  <a:rPr lang="en-NZ" sz="1050" dirty="0">
                    <a:latin typeface="Avenir Next LT Pro" panose="020B0504020202020204" pitchFamily="34" charset="0"/>
                  </a:rPr>
                  <a:t> across programmes.</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pic>
          <p:nvPicPr>
            <p:cNvPr id="18" name="Picture 17" descr="Icon&#10;&#10;Description automatically generated">
              <a:extLst>
                <a:ext uri="{FF2B5EF4-FFF2-40B4-BE49-F238E27FC236}">
                  <a16:creationId xmlns:a16="http://schemas.microsoft.com/office/drawing/2014/main" id="{37F8B165-D80D-5755-5325-D8ECA779FE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9542" y="7719912"/>
              <a:ext cx="180000" cy="180000"/>
            </a:xfrm>
            <a:prstGeom prst="rect">
              <a:avLst/>
            </a:prstGeom>
          </p:spPr>
        </p:pic>
      </p:grpSp>
      <p:sp>
        <p:nvSpPr>
          <p:cNvPr id="27" name="Slide Number Placeholder 7">
            <a:extLst>
              <a:ext uri="{FF2B5EF4-FFF2-40B4-BE49-F238E27FC236}">
                <a16:creationId xmlns:a16="http://schemas.microsoft.com/office/drawing/2014/main" id="{F0028C45-E42D-1E5A-2996-A9A2072CCD0E}"/>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61</a:t>
            </a:fld>
            <a:endParaRPr lang="en-NZ" dirty="0"/>
          </a:p>
        </p:txBody>
      </p:sp>
      <p:sp>
        <p:nvSpPr>
          <p:cNvPr id="31" name="Footer Placeholder 4">
            <a:extLst>
              <a:ext uri="{FF2B5EF4-FFF2-40B4-BE49-F238E27FC236}">
                <a16:creationId xmlns:a16="http://schemas.microsoft.com/office/drawing/2014/main" id="{6BCC1739-8E21-439A-D08F-87027ED66872}"/>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28102480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3E7A286-A518-72D6-8C80-7799020168EE}"/>
              </a:ext>
            </a:extLst>
          </p:cNvPr>
          <p:cNvGrpSpPr/>
          <p:nvPr/>
        </p:nvGrpSpPr>
        <p:grpSpPr>
          <a:xfrm>
            <a:off x="491200" y="9585769"/>
            <a:ext cx="6580448" cy="535301"/>
            <a:chOff x="491200" y="5831788"/>
            <a:chExt cx="6580448" cy="535301"/>
          </a:xfrm>
        </p:grpSpPr>
        <p:sp>
          <p:nvSpPr>
            <p:cNvPr id="36" name="TextBox 35">
              <a:extLst>
                <a:ext uri="{FF2B5EF4-FFF2-40B4-BE49-F238E27FC236}">
                  <a16:creationId xmlns:a16="http://schemas.microsoft.com/office/drawing/2014/main" id="{A5275173-C832-8356-12E8-FF7A70A9C132}"/>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37" name="TextBox 36">
              <a:extLst>
                <a:ext uri="{FF2B5EF4-FFF2-40B4-BE49-F238E27FC236}">
                  <a16:creationId xmlns:a16="http://schemas.microsoft.com/office/drawing/2014/main" id="{06B43092-7F87-A6D5-403B-58E9F6B4A03B}"/>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Podcasting, radio, commercialism</a:t>
              </a:r>
            </a:p>
          </p:txBody>
        </p:sp>
      </p:grpSp>
      <p:sp>
        <p:nvSpPr>
          <p:cNvPr id="38" name="TextBox 37">
            <a:extLst>
              <a:ext uri="{FF2B5EF4-FFF2-40B4-BE49-F238E27FC236}">
                <a16:creationId xmlns:a16="http://schemas.microsoft.com/office/drawing/2014/main" id="{756BEA06-E17C-276A-7F1B-987BB09957AE}"/>
              </a:ext>
            </a:extLst>
          </p:cNvPr>
          <p:cNvSpPr txBox="1"/>
          <p:nvPr/>
        </p:nvSpPr>
        <p:spPr>
          <a:xfrm>
            <a:off x="491469" y="2253162"/>
            <a:ext cx="6580448" cy="2636321"/>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Podcasting has been expanding rapidly as a popular cultural phenomenon, connecting listeners to audio content created by professionals, radio stations, and amateur hobbyists. Encouraged by this growth, entrepreneurs and legacy media companies with commercial interests in broadcasting have rapidly expanded their interests in podcasting, bringing professional standards and the logics of capital with them. The increased visibility of podcasting in the past 10 years is due in no small measure to the market power of Apple’s Podcasts directory. Other major tech companies such as Google and Spotify have also recently integrated podcasting into their own existing music services, further expanding the potential reach of the medium. However, the post COVID-19 world has seen a decline in new podcasts and Facebook has just announced it is pulling out of podcasting. Are we now witnessing the peak of the curve? My research will explore the role of commercial radio in podcasting and their impacts on the emergent podcast industry structure as well as its content and form. In the case of podcasting, the market imperative for audience consumption data is creating commercial opportunities. However, these pressures and the desire of market players to minimise cost may begin to take a more active role in shaping the trajectory of the medium’s current development.</a:t>
            </a:r>
          </a:p>
        </p:txBody>
      </p:sp>
      <p:sp>
        <p:nvSpPr>
          <p:cNvPr id="39" name="TextBox 38">
            <a:extLst>
              <a:ext uri="{FF2B5EF4-FFF2-40B4-BE49-F238E27FC236}">
                <a16:creationId xmlns:a16="http://schemas.microsoft.com/office/drawing/2014/main" id="{D586F191-5064-9E05-7694-D2B39914C24D}"/>
              </a:ext>
            </a:extLst>
          </p:cNvPr>
          <p:cNvSpPr txBox="1"/>
          <p:nvPr/>
        </p:nvSpPr>
        <p:spPr>
          <a:xfrm>
            <a:off x="2623761" y="1017519"/>
            <a:ext cx="4358591" cy="338554"/>
          </a:xfrm>
          <a:prstGeom prst="rect">
            <a:avLst/>
          </a:prstGeom>
          <a:noFill/>
        </p:spPr>
        <p:txBody>
          <a:bodyPr wrap="square" rtlCol="0">
            <a:spAutoFit/>
          </a:bodyPr>
          <a:lstStyle/>
          <a:p>
            <a:pPr marL="0" algn="l" defTabSz="756300" rtl="0" eaLnBrk="1" latinLnBrk="0" hangingPunct="1"/>
            <a:r>
              <a:rPr lang="en-US" sz="1600" b="0" kern="1200" dirty="0">
                <a:solidFill>
                  <a:schemeClr val="dk1"/>
                </a:solidFill>
                <a:latin typeface="Avenir Next LT Pro" panose="020B0504020202020204" pitchFamily="34" charset="0"/>
                <a:ea typeface="+mn-ea"/>
                <a:cs typeface="Arial" panose="020B0604020202020204" pitchFamily="34" charset="0"/>
              </a:rPr>
              <a:t>The Rise and Fall of Podcasting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6C025DF1-859C-C43E-9AC5-26BEC6A03510}"/>
              </a:ext>
            </a:extLst>
          </p:cNvPr>
          <p:cNvSpPr txBox="1"/>
          <p:nvPr/>
        </p:nvSpPr>
        <p:spPr>
          <a:xfrm>
            <a:off x="2623761" y="1459204"/>
            <a:ext cx="397227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Next LT Pro" panose="020B0504020202020204" pitchFamily="34" charset="0"/>
                <a:ea typeface="+mn-ea"/>
                <a:cs typeface="Arial" panose="020B0604020202020204" pitchFamily="34" charset="0"/>
              </a:rPr>
              <a:t>Brendan Reilly and </a:t>
            </a:r>
            <a:r>
              <a:rPr lang="en-NZ" sz="1200" b="0" kern="1200" dirty="0">
                <a:solidFill>
                  <a:schemeClr val="dk1"/>
                </a:solidFill>
                <a:latin typeface="Avenir Next LT Pro" panose="020B0504020202020204" pitchFamily="34" charset="0"/>
                <a:ea typeface="+mn-ea"/>
                <a:cs typeface="Arial" panose="020B0604020202020204" pitchFamily="34" charset="0"/>
              </a:rPr>
              <a:t>Mark Aldridge</a:t>
            </a:r>
          </a:p>
        </p:txBody>
      </p:sp>
      <p:sp>
        <p:nvSpPr>
          <p:cNvPr id="41" name="Rectangle 40">
            <a:extLst>
              <a:ext uri="{FF2B5EF4-FFF2-40B4-BE49-F238E27FC236}">
                <a16:creationId xmlns:a16="http://schemas.microsoft.com/office/drawing/2014/main" id="{BFECFE6B-2463-09D3-E284-5242DA54A106}"/>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42" name="TextBox 41">
            <a:extLst>
              <a:ext uri="{FF2B5EF4-FFF2-40B4-BE49-F238E27FC236}">
                <a16:creationId xmlns:a16="http://schemas.microsoft.com/office/drawing/2014/main" id="{E06FC179-3FF7-9BEE-7743-11DD5D06F987}"/>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43" name="Picture 42">
            <a:extLst>
              <a:ext uri="{FF2B5EF4-FFF2-40B4-BE49-F238E27FC236}">
                <a16:creationId xmlns:a16="http://schemas.microsoft.com/office/drawing/2014/main" id="{41591248-1C2B-42FE-BD25-675F491C81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grpSp>
        <p:nvGrpSpPr>
          <p:cNvPr id="44" name="Group 43">
            <a:extLst>
              <a:ext uri="{FF2B5EF4-FFF2-40B4-BE49-F238E27FC236}">
                <a16:creationId xmlns:a16="http://schemas.microsoft.com/office/drawing/2014/main" id="{7D51B5E2-5F69-DFCE-7208-99E4058C0A62}"/>
              </a:ext>
            </a:extLst>
          </p:cNvPr>
          <p:cNvGrpSpPr/>
          <p:nvPr/>
        </p:nvGrpSpPr>
        <p:grpSpPr>
          <a:xfrm>
            <a:off x="491200" y="7628958"/>
            <a:ext cx="6580448" cy="1822382"/>
            <a:chOff x="491200" y="8437063"/>
            <a:chExt cx="6580448" cy="1822382"/>
          </a:xfrm>
        </p:grpSpPr>
        <p:grpSp>
          <p:nvGrpSpPr>
            <p:cNvPr id="45" name="Group 44">
              <a:extLst>
                <a:ext uri="{FF2B5EF4-FFF2-40B4-BE49-F238E27FC236}">
                  <a16:creationId xmlns:a16="http://schemas.microsoft.com/office/drawing/2014/main" id="{182CC178-6ACE-3505-6E7B-E0DFF7857FD3}"/>
                </a:ext>
              </a:extLst>
            </p:cNvPr>
            <p:cNvGrpSpPr/>
            <p:nvPr/>
          </p:nvGrpSpPr>
          <p:grpSpPr>
            <a:xfrm>
              <a:off x="491200" y="8437063"/>
              <a:ext cx="6580448" cy="1822382"/>
              <a:chOff x="491200" y="6799396"/>
              <a:chExt cx="6580448" cy="1822382"/>
            </a:xfrm>
          </p:grpSpPr>
          <p:sp>
            <p:nvSpPr>
              <p:cNvPr id="47" name="TextBox 46">
                <a:extLst>
                  <a:ext uri="{FF2B5EF4-FFF2-40B4-BE49-F238E27FC236}">
                    <a16:creationId xmlns:a16="http://schemas.microsoft.com/office/drawing/2014/main" id="{631DF45F-1698-D930-CEB8-FAB2636E386C}"/>
                  </a:ext>
                </a:extLst>
              </p:cNvPr>
              <p:cNvSpPr txBox="1"/>
              <p:nvPr/>
            </p:nvSpPr>
            <p:spPr>
              <a:xfrm>
                <a:off x="491200" y="7070369"/>
                <a:ext cx="6580448" cy="1551409"/>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Dr Brendan Reilly (      </a:t>
                </a:r>
                <a:r>
                  <a:rPr lang="en-NZ" sz="1050" dirty="0">
                    <a:latin typeface="Avenir Next LT Pro" panose="020B0504020202020204" pitchFamily="34" charset="0"/>
                    <a:hlinkClick r:id="rId3"/>
                  </a:rPr>
                  <a:t>0000-0001-7373-3174</a:t>
                </a:r>
                <a:r>
                  <a:rPr lang="en-NZ" sz="1050" dirty="0">
                    <a:latin typeface="Avenir Next LT Pro" panose="020B0504020202020204" pitchFamily="34" charset="0"/>
                  </a:rPr>
                  <a:t>) (</a:t>
                </a:r>
                <a:r>
                  <a:rPr lang="en-NZ" sz="1050" dirty="0">
                    <a:latin typeface="Avenir Next LT Pro" panose="020B0504020202020204" pitchFamily="34" charset="0"/>
                    <a:hlinkClick r:id="rId4"/>
                  </a:rPr>
                  <a:t>brendan.reilly@ara.ac.nz</a:t>
                </a:r>
                <a:r>
                  <a:rPr lang="en-NZ" sz="1050" dirty="0">
                    <a:latin typeface="Avenir Next LT Pro" panose="020B0504020202020204" pitchFamily="34" charset="0"/>
                  </a:rPr>
                  <a:t>) is the second year radio tutor at the New Zealand Broadcasting School and part time announcer on local radio station The Breeze. His research interests include the Political Economy of commercial music radio broadcasting, sports news broadcasts and cultural implications and podcasting in New Zealand.</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Mark Aldridge is the first year radio tutor at the New Zealand Broadcasting School in Christchurch. He has an extensive history in commercial radio broadcasting with a specialisation in creative copywriting and announcing. His research interests include client integration and the power of audio to impact buying decisions. </a:t>
                </a:r>
              </a:p>
            </p:txBody>
          </p:sp>
          <p:sp>
            <p:nvSpPr>
              <p:cNvPr id="48" name="TextBox 47">
                <a:extLst>
                  <a:ext uri="{FF2B5EF4-FFF2-40B4-BE49-F238E27FC236}">
                    <a16:creationId xmlns:a16="http://schemas.microsoft.com/office/drawing/2014/main" id="{4BBF0E93-3B2D-ADCF-7B87-66CB13F2EF6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pic>
          <p:nvPicPr>
            <p:cNvPr id="46" name="Picture 45" descr="Icon&#10;&#10;Description automatically generated">
              <a:extLst>
                <a:ext uri="{FF2B5EF4-FFF2-40B4-BE49-F238E27FC236}">
                  <a16:creationId xmlns:a16="http://schemas.microsoft.com/office/drawing/2014/main" id="{01D6C07A-89DB-FB80-DF5A-E740D5F169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5799" y="8733471"/>
              <a:ext cx="180000" cy="180000"/>
            </a:xfrm>
            <a:prstGeom prst="rect">
              <a:avLst/>
            </a:prstGeom>
          </p:spPr>
        </p:pic>
      </p:grpSp>
      <p:sp>
        <p:nvSpPr>
          <p:cNvPr id="18" name="Footer Placeholder 4">
            <a:extLst>
              <a:ext uri="{FF2B5EF4-FFF2-40B4-BE49-F238E27FC236}">
                <a16:creationId xmlns:a16="http://schemas.microsoft.com/office/drawing/2014/main" id="{C5227F5A-8655-F023-1D9B-2A721F2554BE}"/>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19" name="Slide Number Placeholder 5">
            <a:extLst>
              <a:ext uri="{FF2B5EF4-FFF2-40B4-BE49-F238E27FC236}">
                <a16:creationId xmlns:a16="http://schemas.microsoft.com/office/drawing/2014/main" id="{36D32DE4-911A-40A9-1AF1-AC31AF1143F3}"/>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62</a:t>
            </a:fld>
            <a:endParaRPr lang="en-NZ" dirty="0"/>
          </a:p>
        </p:txBody>
      </p:sp>
    </p:spTree>
    <p:extLst>
      <p:ext uri="{BB962C8B-B14F-4D97-AF65-F5344CB8AC3E}">
        <p14:creationId xmlns:p14="http://schemas.microsoft.com/office/powerpoint/2010/main" val="3315203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23760" y="528812"/>
            <a:ext cx="4358591" cy="830997"/>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600" b="0" kern="1200" dirty="0">
                <a:solidFill>
                  <a:schemeClr val="dk1"/>
                </a:solidFill>
                <a:latin typeface="Avenir Next LT Pro" panose="020B0504020202020204" pitchFamily="34" charset="0"/>
                <a:ea typeface="+mn-ea"/>
                <a:cs typeface="Arial" panose="020B0604020202020204" pitchFamily="34" charset="0"/>
              </a:rPr>
              <a:t>Claiming a space to stop, think, converse, and share in academia using deck chairs: A one-act </a:t>
            </a:r>
            <a:r>
              <a:rPr lang="en-NZ" sz="1600" b="0" kern="1200" dirty="0" err="1">
                <a:solidFill>
                  <a:schemeClr val="dk1"/>
                </a:solidFill>
                <a:latin typeface="Avenir Next LT Pro" panose="020B0504020202020204" pitchFamily="34" charset="0"/>
                <a:ea typeface="+mn-ea"/>
                <a:cs typeface="Arial" panose="020B0604020202020204" pitchFamily="34" charset="0"/>
              </a:rPr>
              <a:t>ethnodrama</a:t>
            </a:r>
            <a:r>
              <a:rPr lang="en-NZ" sz="1600" b="0" kern="1200" dirty="0">
                <a:solidFill>
                  <a:schemeClr val="dk1"/>
                </a:solidFill>
                <a:latin typeface="Avenir Next LT Pro" panose="020B0504020202020204" pitchFamily="34" charset="0"/>
                <a:ea typeface="+mn-ea"/>
                <a:cs typeface="Arial" panose="020B0604020202020204" pitchFamily="34" charset="0"/>
              </a:rPr>
              <a:t> </a:t>
            </a:r>
          </a:p>
        </p:txBody>
      </p:sp>
      <p:sp>
        <p:nvSpPr>
          <p:cNvPr id="11" name="TextBox 10">
            <a:extLst>
              <a:ext uri="{FF2B5EF4-FFF2-40B4-BE49-F238E27FC236}">
                <a16:creationId xmlns:a16="http://schemas.microsoft.com/office/drawing/2014/main" id="{6C4E3F0B-C7BF-4644-9D46-57B767A9443D}"/>
              </a:ext>
            </a:extLst>
          </p:cNvPr>
          <p:cNvSpPr txBox="1"/>
          <p:nvPr/>
        </p:nvSpPr>
        <p:spPr>
          <a:xfrm>
            <a:off x="2623761" y="1464582"/>
            <a:ext cx="4358591" cy="276999"/>
          </a:xfrm>
          <a:prstGeom prst="rect">
            <a:avLst/>
          </a:prstGeom>
          <a:noFill/>
        </p:spPr>
        <p:txBody>
          <a:bodyPr wrap="square" rtlCol="0">
            <a:spAutoFit/>
          </a:bodyPr>
          <a:lstStyle/>
          <a:p>
            <a:r>
              <a:rPr lang="en-NZ" sz="1200" dirty="0">
                <a:solidFill>
                  <a:srgbClr val="383F50"/>
                </a:solidFill>
                <a:latin typeface="Avenir Next LT Pro" panose="020B0504020202020204" pitchFamily="34" charset="0"/>
                <a:cs typeface="Arial" panose="020B0604020202020204" pitchFamily="34" charset="0"/>
              </a:rPr>
              <a:t>Johanna Rhodes</a:t>
            </a:r>
          </a:p>
        </p:txBody>
      </p:sp>
      <p:grpSp>
        <p:nvGrpSpPr>
          <p:cNvPr id="25" name="Group 24">
            <a:extLst>
              <a:ext uri="{FF2B5EF4-FFF2-40B4-BE49-F238E27FC236}">
                <a16:creationId xmlns:a16="http://schemas.microsoft.com/office/drawing/2014/main" id="{63563CBB-78D7-2838-99FB-F4FF5BF12DD8}"/>
              </a:ext>
            </a:extLst>
          </p:cNvPr>
          <p:cNvGrpSpPr/>
          <p:nvPr/>
        </p:nvGrpSpPr>
        <p:grpSpPr>
          <a:xfrm>
            <a:off x="491200" y="9376223"/>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Educator wellbeing, Academic demands, </a:t>
              </a:r>
              <a:r>
                <a:rPr lang="en-NZ" sz="1100" dirty="0" err="1">
                  <a:latin typeface="Avenir Next LT Pro" panose="020B0504020202020204" pitchFamily="34" charset="0"/>
                </a:rPr>
                <a:t>Ethnodrama</a:t>
              </a:r>
              <a:r>
                <a:rPr lang="en-NZ" sz="1100" dirty="0">
                  <a:latin typeface="Avenir Next LT Pro" panose="020B0504020202020204" pitchFamily="34" charset="0"/>
                </a:rPr>
                <a:t>, Space and Time</a:t>
              </a:r>
            </a:p>
          </p:txBody>
        </p:sp>
      </p:grpSp>
      <p:pic>
        <p:nvPicPr>
          <p:cNvPr id="24" name="Picture 23" descr="Text&#10;&#10;Description automatically generated">
            <a:extLst>
              <a:ext uri="{FF2B5EF4-FFF2-40B4-BE49-F238E27FC236}">
                <a16:creationId xmlns:a16="http://schemas.microsoft.com/office/drawing/2014/main" id="{EEFA5AA4-3880-953E-8907-2C233BAF0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4159815"/>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b="1" i="0" dirty="0">
                <a:latin typeface="Avenir Next LT Pro" panose="020B0504020202020204" pitchFamily="34" charset="0"/>
              </a:rPr>
              <a:t>Background</a:t>
            </a:r>
            <a:r>
              <a:rPr lang="en-NZ" sz="1100" i="0" dirty="0">
                <a:latin typeface="Avenir Next LT Pro" panose="020B0504020202020204" pitchFamily="34" charset="0"/>
              </a:rPr>
              <a:t>: The wellbeing of academic staff has become topical in recent years. In response to increasing demands on academics, Alvesson and Spicer (2016) proposed the concept that increasing demands allow institutions to function but can have negative consequences resulting in wellbeing being compromised.  Alvesson and Spicer (2016) proposed an experiment that used deck chairs to offer a space for academics to stop, sit, think, converse, and share. </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Research Aim</a:t>
            </a:r>
            <a:r>
              <a:rPr lang="en-NZ" sz="1100" i="0" dirty="0">
                <a:latin typeface="Avenir Next LT Pro" panose="020B0504020202020204" pitchFamily="34" charset="0"/>
              </a:rPr>
              <a:t>: This research aimed to investigate the value and potential influence on academics’ well-being by creating space and time to reconnect by stopping, sitting, thinking, conversing, and sharing as colleagues using deck chairs on campus.  </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Research Design</a:t>
            </a:r>
            <a:r>
              <a:rPr lang="en-NZ" sz="1100" i="0" dirty="0">
                <a:latin typeface="Avenir Next LT Pro" panose="020B0504020202020204" pitchFamily="34" charset="0"/>
              </a:rPr>
              <a:t>: The research design for this study was an experiment in pop-up philosophy, that offered academics an opportunity to stop, sit, think, and converse using deck chairs on campus. The outcomes of this experiment were reflected on by the researcher (an academic) using a one-act </a:t>
            </a:r>
            <a:r>
              <a:rPr lang="en-NZ" sz="1100" i="0" dirty="0" err="1">
                <a:latin typeface="Avenir Next LT Pro" panose="020B0504020202020204" pitchFamily="34" charset="0"/>
              </a:rPr>
              <a:t>ethnodrama</a:t>
            </a:r>
            <a:r>
              <a:rPr lang="en-NZ" sz="1100" i="0" dirty="0">
                <a:latin typeface="Avenir Next LT Pro" panose="020B0504020202020204" pitchFamily="34" charset="0"/>
              </a:rPr>
              <a:t> method. An </a:t>
            </a:r>
            <a:r>
              <a:rPr lang="en-NZ" sz="1100" i="0" dirty="0" err="1">
                <a:latin typeface="Avenir Next LT Pro" panose="020B0504020202020204" pitchFamily="34" charset="0"/>
              </a:rPr>
              <a:t>ethnodrama</a:t>
            </a:r>
            <a:r>
              <a:rPr lang="en-NZ" sz="1100" i="0" dirty="0">
                <a:latin typeface="Avenir Next LT Pro" panose="020B0504020202020204" pitchFamily="34" charset="0"/>
              </a:rPr>
              <a:t> is the practice of dramatizing the data (in this case reflections) by creating a script of significant sections and performing it as a play.  </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Ethical Approval</a:t>
            </a:r>
            <a:r>
              <a:rPr lang="en-NZ" sz="1100" i="0" dirty="0">
                <a:latin typeface="Avenir Next LT Pro" panose="020B0504020202020204" pitchFamily="34" charset="0"/>
              </a:rPr>
              <a:t>: Ethical approval was not required for this study. </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Research Findings &amp; Implications</a:t>
            </a:r>
            <a:r>
              <a:rPr lang="en-NZ" sz="1100" i="0" dirty="0">
                <a:latin typeface="Avenir Next LT Pro" panose="020B0504020202020204" pitchFamily="34" charset="0"/>
              </a:rPr>
              <a:t>: Creating a space to stop, sit, think, converse, and share has the potential to generate innovation beyond what is possible currently in academic environments that arguably encroach upon valued thinking opportunities and innovation resulting from this. This experiment did not seek to solve academia wellbeing, but rather offered an opportunity for academics to stop, think, converse, and share by creating a space that fostered the possibility of collective discussions, potentially beginning a new culture of wellbeing for staff. </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3" name="Group 2">
            <a:extLst>
              <a:ext uri="{FF2B5EF4-FFF2-40B4-BE49-F238E27FC236}">
                <a16:creationId xmlns:a16="http://schemas.microsoft.com/office/drawing/2014/main" id="{2ED7AC84-4CC7-7ECA-981E-FABA9E8233FA}"/>
              </a:ext>
            </a:extLst>
          </p:cNvPr>
          <p:cNvGrpSpPr/>
          <p:nvPr/>
        </p:nvGrpSpPr>
        <p:grpSpPr>
          <a:xfrm>
            <a:off x="491200" y="7564844"/>
            <a:ext cx="6580448" cy="1660799"/>
            <a:chOff x="491200" y="8018607"/>
            <a:chExt cx="6580448" cy="1660799"/>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8018607"/>
              <a:ext cx="6580448" cy="1660799"/>
              <a:chOff x="491200" y="6799396"/>
              <a:chExt cx="6580448" cy="1660799"/>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1389826"/>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Johanna Rhodes (      </a:t>
                </a:r>
                <a:r>
                  <a:rPr lang="en-NZ" sz="1050" dirty="0">
                    <a:latin typeface="Avenir Next LT Pro" panose="020B0504020202020204" pitchFamily="34" charset="0"/>
                    <a:hlinkClick r:id="rId3"/>
                  </a:rPr>
                  <a:t>0000-0003-1410-6503</a:t>
                </a:r>
                <a:r>
                  <a:rPr lang="en-NZ" sz="1050" dirty="0">
                    <a:latin typeface="Avenir Next LT Pro" panose="020B0504020202020204" pitchFamily="34" charset="0"/>
                  </a:rPr>
                  <a:t>) (</a:t>
                </a:r>
                <a:r>
                  <a:rPr lang="en-NZ" sz="1050" dirty="0">
                    <a:latin typeface="Avenir Next LT Pro" panose="020B0504020202020204" pitchFamily="34" charset="0"/>
                    <a:hlinkClick r:id="rId4"/>
                  </a:rPr>
                  <a:t>johanna.rhodes@sit.ac.nz</a:t>
                </a:r>
                <a:r>
                  <a:rPr lang="en-NZ" sz="1050" dirty="0">
                    <a:latin typeface="Avenir Next LT Pro" panose="020B0504020202020204" pitchFamily="34" charset="0"/>
                  </a:rPr>
                  <a:t>) is the Acting Head of Faculty and Head of School of Nursing at the Southern Institute of Technology, and a PhD candidate at Central Queensland University. She believes that in this tempestuous period of change, embracing education reflective of the ‘real world’ is critical to progressing graduates who are equipped to work in the electrifying, intricate, and fluctuating area of healthcare. The use of simulation modalities in education offers a willingness to advance the aesthetic narrative of healthcare, while embracing realism. Simulation in education is Johanna’s research focus alongside being inventive with her management, leadership, and teaching, offering continued innovation in nursing education.</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pic>
          <p:nvPicPr>
            <p:cNvPr id="18" name="Picture 17" descr="Icon&#10;&#10;Description automatically generated">
              <a:extLst>
                <a:ext uri="{FF2B5EF4-FFF2-40B4-BE49-F238E27FC236}">
                  <a16:creationId xmlns:a16="http://schemas.microsoft.com/office/drawing/2014/main" id="{64F0AE25-AF22-1DEC-0A57-8259F42FCC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1074" y="8315210"/>
              <a:ext cx="180000" cy="180000"/>
            </a:xfrm>
            <a:prstGeom prst="rect">
              <a:avLst/>
            </a:prstGeom>
          </p:spPr>
        </p:pic>
      </p:grpSp>
      <p:sp>
        <p:nvSpPr>
          <p:cNvPr id="28" name="Slide Number Placeholder 7">
            <a:extLst>
              <a:ext uri="{FF2B5EF4-FFF2-40B4-BE49-F238E27FC236}">
                <a16:creationId xmlns:a16="http://schemas.microsoft.com/office/drawing/2014/main" id="{F448E478-51D4-32B9-660A-9F022877B2C1}"/>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63</a:t>
            </a:fld>
            <a:endParaRPr lang="en-NZ" dirty="0"/>
          </a:p>
        </p:txBody>
      </p:sp>
      <p:sp>
        <p:nvSpPr>
          <p:cNvPr id="30" name="Footer Placeholder 4">
            <a:extLst>
              <a:ext uri="{FF2B5EF4-FFF2-40B4-BE49-F238E27FC236}">
                <a16:creationId xmlns:a16="http://schemas.microsoft.com/office/drawing/2014/main" id="{CCD13104-F21D-4AD7-D8E1-BDFD1E8DE0C6}"/>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5105663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23760" y="528812"/>
            <a:ext cx="4358591" cy="830997"/>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600" b="0" kern="1200" dirty="0">
                <a:solidFill>
                  <a:schemeClr val="dk1"/>
                </a:solidFill>
                <a:latin typeface="Avenir Next LT Pro" panose="020B0504020202020204" pitchFamily="34" charset="0"/>
                <a:ea typeface="+mn-ea"/>
                <a:cs typeface="Arial" panose="020B0604020202020204" pitchFamily="34" charset="0"/>
              </a:rPr>
              <a:t>Using the Boardgame The Floor© to describe the </a:t>
            </a:r>
            <a:r>
              <a:rPr lang="en-NZ" sz="1600" b="0" kern="1200" dirty="0" err="1">
                <a:solidFill>
                  <a:schemeClr val="dk1"/>
                </a:solidFill>
                <a:latin typeface="Avenir Next LT Pro" panose="020B0504020202020204" pitchFamily="34" charset="0"/>
                <a:ea typeface="+mn-ea"/>
                <a:cs typeface="Arial" panose="020B0604020202020204" pitchFamily="34" charset="0"/>
              </a:rPr>
              <a:t>Gameful</a:t>
            </a:r>
            <a:r>
              <a:rPr lang="en-NZ" sz="1600" b="0" kern="1200" dirty="0">
                <a:solidFill>
                  <a:schemeClr val="dk1"/>
                </a:solidFill>
                <a:latin typeface="Avenir Next LT Pro" panose="020B0504020202020204" pitchFamily="34" charset="0"/>
                <a:ea typeface="+mn-ea"/>
                <a:cs typeface="Arial" panose="020B0604020202020204" pitchFamily="34" charset="0"/>
              </a:rPr>
              <a:t> Experience of Nursing Students </a:t>
            </a:r>
          </a:p>
        </p:txBody>
      </p:sp>
      <p:sp>
        <p:nvSpPr>
          <p:cNvPr id="11" name="TextBox 10">
            <a:extLst>
              <a:ext uri="{FF2B5EF4-FFF2-40B4-BE49-F238E27FC236}">
                <a16:creationId xmlns:a16="http://schemas.microsoft.com/office/drawing/2014/main" id="{6C4E3F0B-C7BF-4644-9D46-57B767A9443D}"/>
              </a:ext>
            </a:extLst>
          </p:cNvPr>
          <p:cNvSpPr txBox="1"/>
          <p:nvPr/>
        </p:nvSpPr>
        <p:spPr>
          <a:xfrm>
            <a:off x="2623761" y="1464582"/>
            <a:ext cx="435859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Next LT Pro" panose="020B0504020202020204" pitchFamily="34" charset="0"/>
                <a:ea typeface="+mn-ea"/>
                <a:cs typeface="Arial" panose="020B0604020202020204" pitchFamily="34" charset="0"/>
              </a:rPr>
              <a:t>Aica Rivero, </a:t>
            </a:r>
            <a:r>
              <a:rPr lang="en-NZ" sz="1200" b="0" kern="1200" dirty="0">
                <a:solidFill>
                  <a:schemeClr val="dk1"/>
                </a:solidFill>
                <a:latin typeface="Avenir Next LT Pro" panose="020B0504020202020204" pitchFamily="34" charset="0"/>
                <a:ea typeface="+mn-ea"/>
                <a:cs typeface="Arial" panose="020B0604020202020204" pitchFamily="34" charset="0"/>
              </a:rPr>
              <a:t>Malinda Spencer and Analise Wilson</a:t>
            </a:r>
          </a:p>
        </p:txBody>
      </p:sp>
      <p:grpSp>
        <p:nvGrpSpPr>
          <p:cNvPr id="25" name="Group 24">
            <a:extLst>
              <a:ext uri="{FF2B5EF4-FFF2-40B4-BE49-F238E27FC236}">
                <a16:creationId xmlns:a16="http://schemas.microsoft.com/office/drawing/2014/main" id="{63563CBB-78D7-2838-99FB-F4FF5BF12DD8}"/>
              </a:ext>
            </a:extLst>
          </p:cNvPr>
          <p:cNvGrpSpPr/>
          <p:nvPr/>
        </p:nvGrpSpPr>
        <p:grpSpPr>
          <a:xfrm>
            <a:off x="491200" y="9376223"/>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Gamification, nursing education, </a:t>
              </a:r>
              <a:r>
                <a:rPr lang="en-NZ" sz="1100" dirty="0" err="1">
                  <a:latin typeface="Avenir Next LT Pro" panose="020B0504020202020204" pitchFamily="34" charset="0"/>
                </a:rPr>
                <a:t>gameful</a:t>
              </a:r>
              <a:r>
                <a:rPr lang="en-NZ" sz="1100" dirty="0">
                  <a:latin typeface="Avenir Next LT Pro" panose="020B0504020202020204" pitchFamily="34" charset="0"/>
                </a:rPr>
                <a:t> experience, nursing</a:t>
              </a:r>
            </a:p>
          </p:txBody>
        </p:sp>
      </p:grpSp>
      <p:pic>
        <p:nvPicPr>
          <p:cNvPr id="24" name="Picture 23" descr="Text&#10;&#10;Description automatically generated">
            <a:extLst>
              <a:ext uri="{FF2B5EF4-FFF2-40B4-BE49-F238E27FC236}">
                <a16:creationId xmlns:a16="http://schemas.microsoft.com/office/drawing/2014/main" id="{EEFA5AA4-3880-953E-8907-2C233BAF0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4836924"/>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b="1" i="0" dirty="0">
                <a:latin typeface="Avenir Next LT Pro" panose="020B0504020202020204" pitchFamily="34" charset="0"/>
              </a:rPr>
              <a:t>Aim</a:t>
            </a:r>
            <a:r>
              <a:rPr lang="en-NZ" sz="1100" i="0" dirty="0">
                <a:latin typeface="Avenir Next LT Pro" panose="020B0504020202020204" pitchFamily="34" charset="0"/>
              </a:rPr>
              <a:t>: This qualitative descriptive paper aspired to examine the gaming experience of nursing students being exposed to the board game The Floor©, a game-based simulation of the day-to-day workings of an Emergency Department. </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Background</a:t>
            </a:r>
            <a:r>
              <a:rPr lang="en-NZ" sz="1100" i="0" dirty="0">
                <a:latin typeface="Avenir Next LT Pro" panose="020B0504020202020204" pitchFamily="34" charset="0"/>
              </a:rPr>
              <a:t>: Educators are constantly challenged in capturing and retaining the interest of today’s learners. Innovative and active teaching strategies such as gaming bring about a positive change in the learning process, both in the classroom and the clinical setting.  </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Methods</a:t>
            </a:r>
            <a:r>
              <a:rPr lang="en-NZ" sz="1100" i="0" dirty="0">
                <a:latin typeface="Avenir Next LT Pro" panose="020B0504020202020204" pitchFamily="34" charset="0"/>
              </a:rPr>
              <a:t>: This qualitative descriptive paper involved thirty-two (n=32) conveniently selected third year nursing students taking up Nursing in Acute Setting. Students were asked to answer a questionnaire with three parts: 1) Demographic Profile; 2) </a:t>
            </a:r>
            <a:r>
              <a:rPr lang="en-NZ" sz="1100" i="0" dirty="0" err="1">
                <a:latin typeface="Avenir Next LT Pro" panose="020B0504020202020204" pitchFamily="34" charset="0"/>
              </a:rPr>
              <a:t>Gameful</a:t>
            </a:r>
            <a:r>
              <a:rPr lang="en-NZ" sz="1100" i="0" dirty="0">
                <a:latin typeface="Avenir Next LT Pro" panose="020B0504020202020204" pitchFamily="34" charset="0"/>
              </a:rPr>
              <a:t> Experience (GAMEX) Questionnaire; and 3) three open-ended questions. Ethics approval was given by the institution’s Ethics Review Committee. SPSS version 24 was used for analysing quantitative data while thematic analysis was utilised for the narrative responses.  </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Results</a:t>
            </a:r>
            <a:r>
              <a:rPr lang="en-NZ" sz="1100" i="0" dirty="0">
                <a:latin typeface="Avenir Next LT Pro" panose="020B0504020202020204" pitchFamily="34" charset="0"/>
              </a:rPr>
              <a:t>: Mean scores for four of the six dimensions of the GAMEX questionnaire are above three, with absence of negative affect as the highest (mean=3.85; SD=0.29). Analysis of the qualitative responses give rise to three interesting themes being that playing the game was ‘fun’, ‘fast-paced’ and ‘favourable’.  </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Conclusions</a:t>
            </a:r>
            <a:r>
              <a:rPr lang="en-NZ" sz="1100" i="0" dirty="0">
                <a:latin typeface="Avenir Next LT Pro" panose="020B0504020202020204" pitchFamily="34" charset="0"/>
              </a:rPr>
              <a:t>: There was no evidence that the nursing students’ demographic profile has an impact on their </a:t>
            </a:r>
            <a:r>
              <a:rPr lang="en-NZ" sz="1100" i="0" dirty="0" err="1">
                <a:latin typeface="Avenir Next LT Pro" panose="020B0504020202020204" pitchFamily="34" charset="0"/>
              </a:rPr>
              <a:t>gameful</a:t>
            </a:r>
            <a:r>
              <a:rPr lang="en-NZ" sz="1100" i="0" dirty="0">
                <a:latin typeface="Avenir Next LT Pro" panose="020B0504020202020204" pitchFamily="34" charset="0"/>
              </a:rPr>
              <a:t> experience. Descriptive analysis of the narrative responses highlights the diversity of learning preferences of students where majority enjoyed and wanted to play the game again (87.5%) with some verbalising that they prefer traditional approaches of teaching and learning. Further researches on gamification is warranted to fully support its claims of enhancing acquisition of professional competencies of future nurses.  </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Conflicts of Interest</a:t>
            </a:r>
            <a:r>
              <a:rPr lang="en-NZ" sz="1100" i="0" dirty="0">
                <a:latin typeface="Avenir Next LT Pro" panose="020B0504020202020204" pitchFamily="34" charset="0"/>
              </a:rPr>
              <a:t>: Authors declare no conflict of interest. </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26" name="Group 25">
            <a:extLst>
              <a:ext uri="{FF2B5EF4-FFF2-40B4-BE49-F238E27FC236}">
                <a16:creationId xmlns:a16="http://schemas.microsoft.com/office/drawing/2014/main" id="{10C945B8-B08F-F29E-2D64-C86A2DAEBFB9}"/>
              </a:ext>
            </a:extLst>
          </p:cNvPr>
          <p:cNvGrpSpPr/>
          <p:nvPr/>
        </p:nvGrpSpPr>
        <p:grpSpPr>
          <a:xfrm>
            <a:off x="491200" y="7564844"/>
            <a:ext cx="6580448" cy="1660799"/>
            <a:chOff x="491200" y="6799396"/>
            <a:chExt cx="6580448" cy="1660799"/>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1389826"/>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Aica Rivero (      </a:t>
              </a:r>
              <a:r>
                <a:rPr lang="en-NZ" sz="1050" dirty="0">
                  <a:latin typeface="Avenir Next LT Pro" panose="020B0504020202020204" pitchFamily="34" charset="0"/>
                  <a:hlinkClick r:id="rId3"/>
                </a:rPr>
                <a:t>0000-0002-2944-6933</a:t>
              </a:r>
              <a:r>
                <a:rPr lang="en-NZ" sz="1050" dirty="0">
                  <a:latin typeface="Avenir Next LT Pro" panose="020B0504020202020204" pitchFamily="34" charset="0"/>
                </a:rPr>
                <a:t>) (</a:t>
              </a:r>
              <a:r>
                <a:rPr lang="en-NZ" sz="1050" dirty="0">
                  <a:latin typeface="Avenir Next LT Pro" panose="020B0504020202020204" pitchFamily="34" charset="0"/>
                  <a:hlinkClick r:id="rId4"/>
                </a:rPr>
                <a:t>aica.rivero@sit.ac.nz</a:t>
              </a:r>
              <a:r>
                <a:rPr lang="en-NZ" sz="1050" dirty="0">
                  <a:latin typeface="Avenir Next LT Pro" panose="020B0504020202020204" pitchFamily="34" charset="0"/>
                </a:rPr>
                <a:t>) is a nurse educator at the Southern Institute of Technology. Her research focuses on technology in nursing and gamification in nursing education.</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Malinda Spencer is a nurse educator at the Southern Institute of Technology. Her research focuses on acute care nursing and gamification in nursing education.</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Analise Wilson is a nurse educator at the Southern Institute of Technology. Her research interests involves gamification in nursing education. Her expertise is on primary care nursing.</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endParaRPr lang="en-NZ" sz="1200" dirty="0">
                <a:latin typeface="Avenir Next LT Pro" panose="020B0504020202020204" pitchFamily="34" charset="0"/>
              </a:endParaRPr>
            </a:p>
          </p:txBody>
        </p:sp>
      </p:grpSp>
      <p:pic>
        <p:nvPicPr>
          <p:cNvPr id="31" name="Picture 30" descr="Icon&#10;&#10;Description automatically generated">
            <a:extLst>
              <a:ext uri="{FF2B5EF4-FFF2-40B4-BE49-F238E27FC236}">
                <a16:creationId xmlns:a16="http://schemas.microsoft.com/office/drawing/2014/main" id="{CD797C15-42FB-439A-ADCD-AC1D56CD57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5406" y="7861447"/>
            <a:ext cx="180000" cy="180000"/>
          </a:xfrm>
          <a:prstGeom prst="rect">
            <a:avLst/>
          </a:prstGeom>
        </p:spPr>
      </p:pic>
      <p:sp>
        <p:nvSpPr>
          <p:cNvPr id="17" name="Footer Placeholder 4">
            <a:extLst>
              <a:ext uri="{FF2B5EF4-FFF2-40B4-BE49-F238E27FC236}">
                <a16:creationId xmlns:a16="http://schemas.microsoft.com/office/drawing/2014/main" id="{04D2B3B1-A255-5813-8030-6A46351449D5}"/>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18" name="Slide Number Placeholder 5">
            <a:extLst>
              <a:ext uri="{FF2B5EF4-FFF2-40B4-BE49-F238E27FC236}">
                <a16:creationId xmlns:a16="http://schemas.microsoft.com/office/drawing/2014/main" id="{BE69AE5E-63D2-332C-3A95-11A5E649E654}"/>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64</a:t>
            </a:fld>
            <a:endParaRPr lang="en-NZ" dirty="0"/>
          </a:p>
        </p:txBody>
      </p:sp>
    </p:spTree>
    <p:extLst>
      <p:ext uri="{BB962C8B-B14F-4D97-AF65-F5344CB8AC3E}">
        <p14:creationId xmlns:p14="http://schemas.microsoft.com/office/powerpoint/2010/main" val="35756004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23760" y="729227"/>
            <a:ext cx="4358591" cy="584775"/>
          </a:xfrm>
          <a:prstGeom prst="rect">
            <a:avLst/>
          </a:prstGeom>
          <a:noFill/>
        </p:spPr>
        <p:txBody>
          <a:bodyPr wrap="square" rtlCol="0">
            <a:spAutoFit/>
          </a:bodyPr>
          <a:lstStyle/>
          <a:p>
            <a:pPr marL="0" algn="l" defTabSz="756300" rtl="0" eaLnBrk="1" latinLnBrk="0" hangingPunct="1"/>
            <a:r>
              <a:rPr lang="en-US" sz="1600" b="0" kern="1200" dirty="0">
                <a:solidFill>
                  <a:schemeClr val="dk1"/>
                </a:solidFill>
                <a:latin typeface="Avenir Next LT Pro" panose="020B0504020202020204" pitchFamily="34" charset="0"/>
                <a:ea typeface="+mn-ea"/>
                <a:cs typeface="Arial" panose="020B0604020202020204" pitchFamily="34" charset="0"/>
              </a:rPr>
              <a:t>Out of Field Teaching in the Polytech Sector - Learner Benefits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6C4E3F0B-C7BF-4644-9D46-57B767A9443D}"/>
              </a:ext>
            </a:extLst>
          </p:cNvPr>
          <p:cNvSpPr txBox="1"/>
          <p:nvPr/>
        </p:nvSpPr>
        <p:spPr>
          <a:xfrm>
            <a:off x="2623761" y="1464582"/>
            <a:ext cx="4358591" cy="276999"/>
          </a:xfrm>
          <a:prstGeom prst="rect">
            <a:avLst/>
          </a:prstGeom>
          <a:noFill/>
        </p:spPr>
        <p:txBody>
          <a:bodyPr wrap="square" rtlCol="0">
            <a:spAutoFit/>
          </a:bodyPr>
          <a:lstStyle/>
          <a:p>
            <a:pPr defTabSz="756300">
              <a:defRPr/>
            </a:pPr>
            <a:r>
              <a:rPr lang="en-US" sz="1200" b="0" kern="1200" dirty="0">
                <a:solidFill>
                  <a:schemeClr val="dk1"/>
                </a:solidFill>
                <a:latin typeface="Avenir Next LT Pro" panose="020B0504020202020204" pitchFamily="34" charset="0"/>
                <a:ea typeface="+mn-ea"/>
                <a:cs typeface="Arial" panose="020B0604020202020204" pitchFamily="34" charset="0"/>
              </a:rPr>
              <a:t>Phillip </a:t>
            </a:r>
            <a:r>
              <a:rPr lang="en-US" sz="1200" b="0" kern="1200" dirty="0" err="1">
                <a:solidFill>
                  <a:schemeClr val="dk1"/>
                </a:solidFill>
                <a:latin typeface="Avenir Next LT Pro" panose="020B0504020202020204" pitchFamily="34" charset="0"/>
                <a:ea typeface="+mn-ea"/>
                <a:cs typeface="Arial" panose="020B0604020202020204" pitchFamily="34" charset="0"/>
              </a:rPr>
              <a:t>Roxborogh</a:t>
            </a:r>
            <a:endParaRPr lang="en-NZ" sz="1200" b="0" kern="1200" dirty="0">
              <a:solidFill>
                <a:schemeClr val="dk1"/>
              </a:solidFill>
              <a:latin typeface="Avenir Next LT Pro" panose="020B0504020202020204" pitchFamily="34" charset="0"/>
              <a:ea typeface="+mn-ea"/>
              <a:cs typeface="Arial" panose="020B0604020202020204" pitchFamily="34" charset="0"/>
            </a:endParaRPr>
          </a:p>
        </p:txBody>
      </p:sp>
      <p:grpSp>
        <p:nvGrpSpPr>
          <p:cNvPr id="25" name="Group 24">
            <a:extLst>
              <a:ext uri="{FF2B5EF4-FFF2-40B4-BE49-F238E27FC236}">
                <a16:creationId xmlns:a16="http://schemas.microsoft.com/office/drawing/2014/main" id="{63563CBB-78D7-2838-99FB-F4FF5BF12DD8}"/>
              </a:ext>
            </a:extLst>
          </p:cNvPr>
          <p:cNvGrpSpPr/>
          <p:nvPr/>
        </p:nvGrpSpPr>
        <p:grpSpPr>
          <a:xfrm>
            <a:off x="491200" y="9376223"/>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Out-of-field-teaching, field, capital, </a:t>
              </a:r>
              <a:r>
                <a:rPr lang="en-NZ" sz="1100" dirty="0" err="1">
                  <a:latin typeface="Avenir Next LT Pro" panose="020B0504020202020204" pitchFamily="34" charset="0"/>
                </a:rPr>
                <a:t>polytech</a:t>
              </a:r>
              <a:endParaRPr lang="en-NZ" sz="1100" dirty="0">
                <a:latin typeface="Avenir Next LT Pro" panose="020B0504020202020204" pitchFamily="34" charset="0"/>
              </a:endParaRPr>
            </a:p>
          </p:txBody>
        </p:sp>
      </p:grpSp>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2636321"/>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One of the enduring strengths of the polytechnic system is that </a:t>
            </a:r>
            <a:r>
              <a:rPr lang="en-NZ" sz="1100" i="0" dirty="0" err="1">
                <a:latin typeface="Avenir Next LT Pro" panose="020B0504020202020204" pitchFamily="34" charset="0"/>
              </a:rPr>
              <a:t>kaiako</a:t>
            </a:r>
            <a:r>
              <a:rPr lang="en-NZ" sz="1100" i="0" dirty="0">
                <a:latin typeface="Avenir Next LT Pro" panose="020B0504020202020204" pitchFamily="34" charset="0"/>
              </a:rPr>
              <a:t> are often experienced industry practitioners in their field – they come into the polytechnic system to help deliver work ready graduates for their industry using the experience (capital) they have accumulated in the ‘real world’. The polytechnic commits to upskilling these industry practitioners in their craft as educators to ensure our </a:t>
            </a:r>
            <a:r>
              <a:rPr lang="en-NZ" sz="1100" i="0" dirty="0" err="1">
                <a:latin typeface="Avenir Next LT Pro" panose="020B0504020202020204" pitchFamily="34" charset="0"/>
              </a:rPr>
              <a:t>ākonga</a:t>
            </a:r>
            <a:r>
              <a:rPr lang="en-NZ" sz="1100" i="0" dirty="0">
                <a:latin typeface="Avenir Next LT Pro" panose="020B0504020202020204" pitchFamily="34" charset="0"/>
              </a:rPr>
              <a:t> get the best of both high quality education and industry practice. It begs the question however whether it is possible, or more to the point is it realistic to expect that these experienced industry practitioners (and emerging education practitioners) could teach </a:t>
            </a:r>
            <a:r>
              <a:rPr lang="en-NZ" sz="1100" i="0" dirty="0" err="1">
                <a:latin typeface="Avenir Next LT Pro" panose="020B0504020202020204" pitchFamily="34" charset="0"/>
              </a:rPr>
              <a:t>ākonga</a:t>
            </a:r>
            <a:r>
              <a:rPr lang="en-NZ" sz="1100" i="0" dirty="0">
                <a:latin typeface="Avenir Next LT Pro" panose="020B0504020202020204" pitchFamily="34" charset="0"/>
              </a:rPr>
              <a:t> in other programmes not related to their industry experience.  Would our </a:t>
            </a:r>
            <a:r>
              <a:rPr lang="en-NZ" sz="1100" i="0" dirty="0" err="1">
                <a:latin typeface="Avenir Next LT Pro" panose="020B0504020202020204" pitchFamily="34" charset="0"/>
              </a:rPr>
              <a:t>ākonga</a:t>
            </a:r>
            <a:r>
              <a:rPr lang="en-NZ" sz="1100" i="0" dirty="0">
                <a:latin typeface="Avenir Next LT Pro" panose="020B0504020202020204" pitchFamily="34" charset="0"/>
              </a:rPr>
              <a:t> get the same high quality education, and be prepared for industry? Zaid et al (2021) suggest that teaching outside one’s expertise (or field) is an opportunity for professional development (</a:t>
            </a:r>
            <a:r>
              <a:rPr lang="en-NZ" sz="1100" i="0" dirty="0" err="1">
                <a:latin typeface="Avenir Next LT Pro" panose="020B0504020202020204" pitchFamily="34" charset="0"/>
              </a:rPr>
              <a:t>kaiako</a:t>
            </a:r>
            <a:r>
              <a:rPr lang="en-NZ" sz="1100" i="0" dirty="0">
                <a:latin typeface="Avenir Next LT Pro" panose="020B0504020202020204" pitchFamily="34" charset="0"/>
              </a:rPr>
              <a:t> centric), whereas Weldon (2016) in his report of out of field teaching in Australian secondary schools list concerns about the quality of education being delivered (</a:t>
            </a:r>
            <a:r>
              <a:rPr lang="en-NZ" sz="1100" i="0" dirty="0" err="1">
                <a:latin typeface="Avenir Next LT Pro" panose="020B0504020202020204" pitchFamily="34" charset="0"/>
              </a:rPr>
              <a:t>ākonga</a:t>
            </a:r>
            <a:r>
              <a:rPr lang="en-NZ" sz="1100" i="0" dirty="0">
                <a:latin typeface="Avenir Next LT Pro" panose="020B0504020202020204" pitchFamily="34" charset="0"/>
              </a:rPr>
              <a:t> centric). This case study will draw on my journey as a 30+ year experienced information technology practitioner who has been teaching in the ICT programme for 6+ years, and in 2022 is also delivering papers in the teacher education certificate and diploma programmes.</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26" name="Group 25">
            <a:extLst>
              <a:ext uri="{FF2B5EF4-FFF2-40B4-BE49-F238E27FC236}">
                <a16:creationId xmlns:a16="http://schemas.microsoft.com/office/drawing/2014/main" id="{10C945B8-B08F-F29E-2D64-C86A2DAEBFB9}"/>
              </a:ext>
            </a:extLst>
          </p:cNvPr>
          <p:cNvGrpSpPr/>
          <p:nvPr/>
        </p:nvGrpSpPr>
        <p:grpSpPr>
          <a:xfrm>
            <a:off x="491200" y="8263087"/>
            <a:ext cx="6580448" cy="1014468"/>
            <a:chOff x="491200" y="6799396"/>
            <a:chExt cx="6580448" cy="101446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Phillip </a:t>
              </a:r>
              <a:r>
                <a:rPr lang="en-NZ" sz="1050" dirty="0" err="1">
                  <a:latin typeface="Avenir Next LT Pro" panose="020B0504020202020204" pitchFamily="34" charset="0"/>
                </a:rPr>
                <a:t>Roxborogh</a:t>
              </a:r>
              <a:r>
                <a:rPr lang="en-NZ" sz="1050" dirty="0">
                  <a:latin typeface="Avenir Next LT Pro" panose="020B0504020202020204" pitchFamily="34" charset="0"/>
                </a:rPr>
                <a:t> (</a:t>
              </a:r>
              <a:r>
                <a:rPr lang="en-NZ" sz="1050" dirty="0">
                  <a:latin typeface="Avenir Next LT Pro" panose="020B0504020202020204" pitchFamily="34" charset="0"/>
                  <a:hlinkClick r:id="rId2"/>
                </a:rPr>
                <a:t>phillip.roxborogh@ara.ac.nz</a:t>
              </a:r>
              <a:r>
                <a:rPr lang="en-NZ" sz="1050" dirty="0">
                  <a:latin typeface="Avenir Next LT Pro" panose="020B0504020202020204" pitchFamily="34" charset="0"/>
                </a:rPr>
                <a:t>) is a senior ICT lecturer in the Business and Digital Technologies Department ICT programme. Phillip has a Master’s in how mature students can achieve success in tertiary studies. In 2021 Phillip completed his graduate diploma in teaching, and in 2022 is also teaching in that programme. </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endParaRPr lang="en-NZ" sz="1200" dirty="0">
                <a:latin typeface="Avenir Next LT Pro" panose="020B0504020202020204" pitchFamily="34" charset="0"/>
              </a:endParaRPr>
            </a:p>
          </p:txBody>
        </p:sp>
      </p:grpSp>
      <p:pic>
        <p:nvPicPr>
          <p:cNvPr id="23" name="Picture 22">
            <a:extLst>
              <a:ext uri="{FF2B5EF4-FFF2-40B4-BE49-F238E27FC236}">
                <a16:creationId xmlns:a16="http://schemas.microsoft.com/office/drawing/2014/main" id="{119D8B48-A53A-823F-D4C5-99E8181574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sp>
        <p:nvSpPr>
          <p:cNvPr id="24" name="Slide Number Placeholder 7">
            <a:extLst>
              <a:ext uri="{FF2B5EF4-FFF2-40B4-BE49-F238E27FC236}">
                <a16:creationId xmlns:a16="http://schemas.microsoft.com/office/drawing/2014/main" id="{C18A662C-FF6E-D03A-9E3F-310DD91A0F74}"/>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65</a:t>
            </a:fld>
            <a:endParaRPr lang="en-NZ" dirty="0"/>
          </a:p>
        </p:txBody>
      </p:sp>
      <p:sp>
        <p:nvSpPr>
          <p:cNvPr id="28" name="Footer Placeholder 4">
            <a:extLst>
              <a:ext uri="{FF2B5EF4-FFF2-40B4-BE49-F238E27FC236}">
                <a16:creationId xmlns:a16="http://schemas.microsoft.com/office/drawing/2014/main" id="{515FCD28-C657-33E3-B388-154601ACB762}"/>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17302332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3E7A286-A518-72D6-8C80-7799020168EE}"/>
              </a:ext>
            </a:extLst>
          </p:cNvPr>
          <p:cNvGrpSpPr/>
          <p:nvPr/>
        </p:nvGrpSpPr>
        <p:grpSpPr>
          <a:xfrm>
            <a:off x="491200" y="9585769"/>
            <a:ext cx="6580448" cy="535301"/>
            <a:chOff x="491200" y="5831788"/>
            <a:chExt cx="6580448" cy="535301"/>
          </a:xfrm>
        </p:grpSpPr>
        <p:sp>
          <p:nvSpPr>
            <p:cNvPr id="36" name="TextBox 35">
              <a:extLst>
                <a:ext uri="{FF2B5EF4-FFF2-40B4-BE49-F238E27FC236}">
                  <a16:creationId xmlns:a16="http://schemas.microsoft.com/office/drawing/2014/main" id="{A5275173-C832-8356-12E8-FF7A70A9C132}"/>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37" name="TextBox 36">
              <a:extLst>
                <a:ext uri="{FF2B5EF4-FFF2-40B4-BE49-F238E27FC236}">
                  <a16:creationId xmlns:a16="http://schemas.microsoft.com/office/drawing/2014/main" id="{06B43092-7F87-A6D5-403B-58E9F6B4A03B}"/>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Gesamtkunstwerk, LP record, 45rpm record, media, music</a:t>
              </a:r>
            </a:p>
          </p:txBody>
        </p:sp>
      </p:grpSp>
      <p:sp>
        <p:nvSpPr>
          <p:cNvPr id="38" name="TextBox 37">
            <a:extLst>
              <a:ext uri="{FF2B5EF4-FFF2-40B4-BE49-F238E27FC236}">
                <a16:creationId xmlns:a16="http://schemas.microsoft.com/office/drawing/2014/main" id="{756BEA06-E17C-276A-7F1B-987BB09957AE}"/>
              </a:ext>
            </a:extLst>
          </p:cNvPr>
          <p:cNvSpPr txBox="1"/>
          <p:nvPr/>
        </p:nvSpPr>
        <p:spPr>
          <a:xfrm>
            <a:off x="491469" y="2253162"/>
            <a:ext cx="6580448" cy="3990538"/>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This presentation describes a collaboration with Luke Wood, design lecturer at Canterbury University, with whom I am editing a book-length publication tentatively entitled 'A Record Could be Your Whole World'. This is the current project in an ongoing multi-disciplinary research programme  focused on exploring the lingering cultural significance of an obsolete audio-reproduction format, the vinyl record. This programme has previously included recording and releasing records through an independent record label (</a:t>
            </a:r>
            <a:r>
              <a:rPr lang="en-NZ" sz="1100" i="0" dirty="0" err="1">
                <a:latin typeface="Avenir Next LT Pro" panose="020B0504020202020204" pitchFamily="34" charset="0"/>
              </a:rPr>
              <a:t>Ilam</a:t>
            </a:r>
            <a:r>
              <a:rPr lang="en-NZ" sz="1100" i="0" dirty="0">
                <a:latin typeface="Avenir Next LT Pro" panose="020B0504020202020204" pitchFamily="34" charset="0"/>
              </a:rPr>
              <a:t> Press Records) which will be responsible for the publication.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This book will involve the participation of a range of academics and artists in response to a written brief, and no ethics approvals are required. The </a:t>
            </a:r>
            <a:r>
              <a:rPr lang="en-NZ" sz="1100" i="0" dirty="0" err="1">
                <a:latin typeface="Avenir Next LT Pro" panose="020B0504020202020204" pitchFamily="34" charset="0"/>
              </a:rPr>
              <a:t>kaupapa</a:t>
            </a:r>
            <a:r>
              <a:rPr lang="en-NZ" sz="1100" i="0" dirty="0">
                <a:latin typeface="Avenir Next LT Pro" panose="020B0504020202020204" pitchFamily="34" charset="0"/>
              </a:rPr>
              <a:t> is to form a mosaic image of both the way the vinyl record functioned as a cultural product in its heyday, as well as the many and diverse personal ways in which the medium acted as a kind of totem or talisman for creativity and imagination. As well as personal reflections on individual records (chosen by the writers) we have commissioned a number of thematic essays concerning topics such as the primacy and eclipse of the mono 45, the impact of the stereo album, and the development of the music video. A primary focus is on the mutually supportive aspects of the ‘thingness’ of the medium, including their graphic design, audio recording and physical embodiment. </a:t>
            </a:r>
          </a:p>
          <a:p>
            <a:endParaRPr lang="en-NZ" sz="1100" i="0" dirty="0">
              <a:latin typeface="Avenir Next LT Pro" panose="020B0504020202020204" pitchFamily="34" charset="0"/>
            </a:endParaRPr>
          </a:p>
          <a:p>
            <a:r>
              <a:rPr lang="en-NZ" sz="1100" i="0" dirty="0">
                <a:latin typeface="Avenir Next LT Pro" panose="020B0504020202020204" pitchFamily="34" charset="0"/>
              </a:rPr>
              <a:t>Fundamental to our argument is the contention that the record (as opposed to the film) was what we are calling a twentieth-century </a:t>
            </a:r>
            <a:r>
              <a:rPr lang="en-NZ" sz="1100" i="0" dirty="0" err="1">
                <a:latin typeface="Avenir Next LT Pro" panose="020B0504020202020204" pitchFamily="34" charset="0"/>
              </a:rPr>
              <a:t>gesamtkunstwerk</a:t>
            </a:r>
            <a:r>
              <a:rPr lang="en-NZ" sz="1100" i="0" dirty="0">
                <a:latin typeface="Avenir Next LT Pro" panose="020B0504020202020204" pitchFamily="34" charset="0"/>
              </a:rPr>
              <a:t> (in the Wagnerian sense) because of its interpenetration into every aspect of our lives. This was achieved both through associations with other media such as film, radio and television, as well as its ubiquitous presence within the domestic and public spheres. Its role today is circumscribed through nostalgia as well as its demotion from the position of ‘apex audio format’. </a:t>
            </a:r>
          </a:p>
        </p:txBody>
      </p:sp>
      <p:sp>
        <p:nvSpPr>
          <p:cNvPr id="39" name="TextBox 38">
            <a:extLst>
              <a:ext uri="{FF2B5EF4-FFF2-40B4-BE49-F238E27FC236}">
                <a16:creationId xmlns:a16="http://schemas.microsoft.com/office/drawing/2014/main" id="{D586F191-5064-9E05-7694-D2B39914C24D}"/>
              </a:ext>
            </a:extLst>
          </p:cNvPr>
          <p:cNvSpPr txBox="1"/>
          <p:nvPr/>
        </p:nvSpPr>
        <p:spPr>
          <a:xfrm>
            <a:off x="2623761" y="747694"/>
            <a:ext cx="4358591" cy="584775"/>
          </a:xfrm>
          <a:prstGeom prst="rect">
            <a:avLst/>
          </a:prstGeom>
          <a:noFill/>
        </p:spPr>
        <p:txBody>
          <a:bodyPr wrap="square" rtlCol="0">
            <a:spAutoFit/>
          </a:bodyPr>
          <a:lstStyle/>
          <a:p>
            <a:pPr marL="0" algn="l" defTabSz="756300" rtl="0" eaLnBrk="1" latinLnBrk="0" hangingPunct="1"/>
            <a:r>
              <a:rPr lang="en-US" sz="1600" b="0" kern="1200" dirty="0">
                <a:solidFill>
                  <a:schemeClr val="dk1"/>
                </a:solidFill>
                <a:latin typeface="Avenir Next LT Pro" panose="020B0504020202020204" pitchFamily="34" charset="0"/>
                <a:ea typeface="+mn-ea"/>
                <a:cs typeface="Arial" panose="020B0604020202020204" pitchFamily="34" charset="0"/>
              </a:rPr>
              <a:t>The Vinyl Record as Gesamtkunstwerk of the Twentieth Century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6C025DF1-859C-C43E-9AC5-26BEC6A03510}"/>
              </a:ext>
            </a:extLst>
          </p:cNvPr>
          <p:cNvSpPr txBox="1"/>
          <p:nvPr/>
        </p:nvSpPr>
        <p:spPr>
          <a:xfrm>
            <a:off x="2623761" y="1459204"/>
            <a:ext cx="397227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200" b="0" kern="1200" dirty="0">
                <a:solidFill>
                  <a:schemeClr val="dk1"/>
                </a:solidFill>
                <a:latin typeface="Avenir Next LT Pro" panose="020B0504020202020204" pitchFamily="34" charset="0"/>
                <a:ea typeface="+mn-ea"/>
                <a:cs typeface="Arial" panose="020B0604020202020204" pitchFamily="34" charset="0"/>
              </a:rPr>
              <a:t>Bruce Russell</a:t>
            </a:r>
          </a:p>
        </p:txBody>
      </p:sp>
      <p:sp>
        <p:nvSpPr>
          <p:cNvPr id="41" name="Rectangle 40">
            <a:extLst>
              <a:ext uri="{FF2B5EF4-FFF2-40B4-BE49-F238E27FC236}">
                <a16:creationId xmlns:a16="http://schemas.microsoft.com/office/drawing/2014/main" id="{BFECFE6B-2463-09D3-E284-5242DA54A106}"/>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42" name="TextBox 41">
            <a:extLst>
              <a:ext uri="{FF2B5EF4-FFF2-40B4-BE49-F238E27FC236}">
                <a16:creationId xmlns:a16="http://schemas.microsoft.com/office/drawing/2014/main" id="{E06FC179-3FF7-9BEE-7743-11DD5D06F987}"/>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43" name="Picture 42">
            <a:extLst>
              <a:ext uri="{FF2B5EF4-FFF2-40B4-BE49-F238E27FC236}">
                <a16:creationId xmlns:a16="http://schemas.microsoft.com/office/drawing/2014/main" id="{41591248-1C2B-42FE-BD25-675F491C81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grpSp>
        <p:nvGrpSpPr>
          <p:cNvPr id="45" name="Group 44">
            <a:extLst>
              <a:ext uri="{FF2B5EF4-FFF2-40B4-BE49-F238E27FC236}">
                <a16:creationId xmlns:a16="http://schemas.microsoft.com/office/drawing/2014/main" id="{182CC178-6ACE-3505-6E7B-E0DFF7857FD3}"/>
              </a:ext>
            </a:extLst>
          </p:cNvPr>
          <p:cNvGrpSpPr/>
          <p:nvPr/>
        </p:nvGrpSpPr>
        <p:grpSpPr>
          <a:xfrm>
            <a:off x="491200" y="8437063"/>
            <a:ext cx="6580448" cy="1014468"/>
            <a:chOff x="491200" y="6799396"/>
            <a:chExt cx="6580448" cy="1014468"/>
          </a:xfrm>
        </p:grpSpPr>
        <p:sp>
          <p:nvSpPr>
            <p:cNvPr id="47" name="TextBox 46">
              <a:extLst>
                <a:ext uri="{FF2B5EF4-FFF2-40B4-BE49-F238E27FC236}">
                  <a16:creationId xmlns:a16="http://schemas.microsoft.com/office/drawing/2014/main" id="{631DF45F-1698-D930-CEB8-FAB2636E386C}"/>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Bruce Russell (</a:t>
              </a:r>
              <a:r>
                <a:rPr lang="en-NZ" sz="1050" dirty="0">
                  <a:latin typeface="Avenir Next LT Pro" panose="020B0504020202020204" pitchFamily="34" charset="0"/>
                  <a:hlinkClick r:id="rId3"/>
                </a:rPr>
                <a:t>bruce.russell@ara.ac.nz</a:t>
              </a:r>
              <a:r>
                <a:rPr lang="en-NZ" sz="1050" dirty="0">
                  <a:latin typeface="Avenir Next LT Pro" panose="020B0504020202020204" pitchFamily="34" charset="0"/>
                </a:rPr>
                <a:t>) is an established artist at the intersection of music and noise. He writes essays and criticism as well as performing internationally both solo and with the Dead C., and has released over seventy albums in the last 35 years. He co-ordinates creative research and post-graduate study at Ara Institute of Canterbury.</a:t>
              </a:r>
            </a:p>
          </p:txBody>
        </p:sp>
        <p:sp>
          <p:nvSpPr>
            <p:cNvPr id="48" name="TextBox 47">
              <a:extLst>
                <a:ext uri="{FF2B5EF4-FFF2-40B4-BE49-F238E27FC236}">
                  <a16:creationId xmlns:a16="http://schemas.microsoft.com/office/drawing/2014/main" id="{4BBF0E93-3B2D-ADCF-7B87-66CB13F2EF6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sp>
        <p:nvSpPr>
          <p:cNvPr id="16" name="Footer Placeholder 4">
            <a:extLst>
              <a:ext uri="{FF2B5EF4-FFF2-40B4-BE49-F238E27FC236}">
                <a16:creationId xmlns:a16="http://schemas.microsoft.com/office/drawing/2014/main" id="{297BA19E-565B-3EDB-6A0B-017CD12F0F87}"/>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17" name="Slide Number Placeholder 5">
            <a:extLst>
              <a:ext uri="{FF2B5EF4-FFF2-40B4-BE49-F238E27FC236}">
                <a16:creationId xmlns:a16="http://schemas.microsoft.com/office/drawing/2014/main" id="{FC487E7F-8084-6CD2-5FD8-D8CE936D3E12}"/>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66</a:t>
            </a:fld>
            <a:endParaRPr lang="en-NZ" dirty="0"/>
          </a:p>
        </p:txBody>
      </p:sp>
    </p:spTree>
    <p:extLst>
      <p:ext uri="{BB962C8B-B14F-4D97-AF65-F5344CB8AC3E}">
        <p14:creationId xmlns:p14="http://schemas.microsoft.com/office/powerpoint/2010/main" val="1242060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9269884"/>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err="1">
                  <a:latin typeface="Avenir Next LT Pro" panose="020B0504020202020204" pitchFamily="34" charset="0"/>
                </a:rPr>
                <a:t>RoVE</a:t>
              </a:r>
              <a:r>
                <a:rPr lang="en-NZ" sz="1100" dirty="0">
                  <a:latin typeface="Avenir Next LT Pro" panose="020B0504020202020204" pitchFamily="34" charset="0"/>
                </a:rPr>
                <a:t>, Visual Arts, Problematics</a:t>
              </a:r>
            </a:p>
          </p:txBody>
        </p:sp>
      </p:grpSp>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2974876"/>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We are amidst reform of the vocational education sector. Te </a:t>
            </a:r>
            <a:r>
              <a:rPr lang="en-NZ" sz="1100" i="0" dirty="0" err="1">
                <a:latin typeface="Avenir Next LT Pro" panose="020B0504020202020204" pitchFamily="34" charset="0"/>
              </a:rPr>
              <a:t>Pūkenga</a:t>
            </a:r>
            <a:r>
              <a:rPr lang="en-NZ" sz="1100" i="0" dirty="0">
                <a:latin typeface="Avenir Next LT Pro" panose="020B0504020202020204" pitchFamily="34" charset="0"/>
              </a:rPr>
              <a:t> is coming fully into being by 1st January 2023. Standardisation of programmes are underway and employment outcomes are likely to determine the future funding and viability of programmes. Within this context, visual arts programmes occupy a peculiar position. On the one hand, their longitudinal resilience is known and one only has to read the history of the Dunedin School of Art to understand how they survived many governmental changes and even two world wars. On the other hand, movement towards standardisation and employment performance indicators always present a challenge to visual arts education, and yet again, this challenge seems to loom ahead. This paper explores the complexities at play through reference to the history of the Dunedin School of Art (1870-2020), as thoroughly documented by Jim Tomlin, and to Hans </a:t>
            </a:r>
            <a:r>
              <a:rPr lang="en-NZ" sz="1100" i="0" dirty="0" err="1">
                <a:latin typeface="Avenir Next LT Pro" panose="020B0504020202020204" pitchFamily="34" charset="0"/>
              </a:rPr>
              <a:t>Abbing's</a:t>
            </a:r>
            <a:r>
              <a:rPr lang="en-NZ" sz="1100" i="0" dirty="0">
                <a:latin typeface="Avenir Next LT Pro" panose="020B0504020202020204" pitchFamily="34" charset="0"/>
              </a:rPr>
              <a:t> 2002 book titled "Why are Artists Poor?: The Exceptional Economy of the Arts". The central research question is: why is it problematic for the visual arts to conform to standardisation and economic imperatives and can this be mitigated? Qualitative research lies at the heart of this enquiry with historical analysis as the key method. The paper aims to contribute to an informed understanding of the visual arts in the context of vocational education reform. Without such an understanding the very existence of visual arts education and its benefits for iwi, industry, professions, and communities, and – </a:t>
            </a:r>
            <a:r>
              <a:rPr lang="en-NZ" sz="1100" i="0" dirty="0"/>
              <a:t>c</a:t>
            </a:r>
            <a:r>
              <a:rPr lang="en-NZ" sz="1100" i="0" dirty="0">
                <a:latin typeface="Avenir Next LT Pro" panose="020B0504020202020204" pitchFamily="34" charset="0"/>
              </a:rPr>
              <a:t>rucially – for students and artists, are at high risk.</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747264"/>
            <a:ext cx="4358591" cy="584775"/>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The Peculiar Case of the Visual Arts within the Context of Vocational Education Reform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59204"/>
            <a:ext cx="397227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200" b="0" kern="1200" dirty="0">
                <a:solidFill>
                  <a:schemeClr val="dk1"/>
                </a:solidFill>
                <a:latin typeface="Avenir Next LT Pro" panose="020B0504020202020204" pitchFamily="34" charset="0"/>
                <a:ea typeface="+mn-ea"/>
                <a:cs typeface="Arial" panose="020B0604020202020204" pitchFamily="34" charset="0"/>
              </a:rPr>
              <a:t>Leoni Schmidt</a:t>
            </a: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2" name="Group 1">
            <a:extLst>
              <a:ext uri="{FF2B5EF4-FFF2-40B4-BE49-F238E27FC236}">
                <a16:creationId xmlns:a16="http://schemas.microsoft.com/office/drawing/2014/main" id="{5E9AD133-2C13-3D21-7A16-9EFD69D1EAF1}"/>
              </a:ext>
            </a:extLst>
          </p:cNvPr>
          <p:cNvGrpSpPr/>
          <p:nvPr/>
        </p:nvGrpSpPr>
        <p:grpSpPr>
          <a:xfrm>
            <a:off x="491200" y="7985072"/>
            <a:ext cx="6580448" cy="1176051"/>
            <a:chOff x="491200" y="7426506"/>
            <a:chExt cx="6580448" cy="1176051"/>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7426506"/>
              <a:ext cx="6580448" cy="1176051"/>
              <a:chOff x="491200" y="6799396"/>
              <a:chExt cx="6580448" cy="1176051"/>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905078"/>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Dr Leoni Schmidt (      </a:t>
                </a:r>
                <a:r>
                  <a:rPr lang="en-NZ" sz="1050" u="none" strike="noStrike" dirty="0">
                    <a:solidFill>
                      <a:srgbClr val="337AB7"/>
                    </a:solidFill>
                    <a:effectLst/>
                    <a:latin typeface="Avenir Next LT Pro" panose="020B0504020202020204" pitchFamily="34" charset="0"/>
                    <a:ea typeface="PMingLiU" panose="02020500000000000000" pitchFamily="18" charset="-120"/>
                    <a:cs typeface="Calibri" panose="020F0502020204030204" pitchFamily="34" charset="0"/>
                    <a:hlinkClick r:id="rId3"/>
                  </a:rPr>
                  <a:t>0000-0001-7185-7800</a:t>
                </a:r>
                <a:r>
                  <a:rPr lang="en-NZ" sz="1050" dirty="0">
                    <a:latin typeface="Avenir Next LT Pro" panose="020B0504020202020204" pitchFamily="34" charset="0"/>
                  </a:rPr>
                  <a:t>) (</a:t>
                </a:r>
                <a:r>
                  <a:rPr lang="en-NZ" sz="1050" dirty="0">
                    <a:latin typeface="Avenir Next LT Pro" panose="020B0504020202020204" pitchFamily="34" charset="0"/>
                    <a:hlinkClick r:id="rId4"/>
                  </a:rPr>
                  <a:t>leoni.schmidt@op.ac.nz</a:t>
                </a:r>
                <a:r>
                  <a:rPr lang="en-NZ" sz="1050" dirty="0">
                    <a:latin typeface="Avenir Next LT Pro" panose="020B0504020202020204" pitchFamily="34" charset="0"/>
                  </a:rPr>
                  <a:t>) is the Director: Research &amp; Postgraduate Studies at Otago Polytechnic and the DCE: Academic at the Otago Polytechnic Auckland International Campus. She is a professor in the Dunedin School of Art at Otago Polytechnic, where she was Head of School from 2009-2017. Her research is focused on the politics of contemporary visual arts practices and their broader educational contexts. </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pic>
          <p:nvPicPr>
            <p:cNvPr id="18" name="Picture 17" descr="Icon&#10;&#10;Description automatically generated">
              <a:extLst>
                <a:ext uri="{FF2B5EF4-FFF2-40B4-BE49-F238E27FC236}">
                  <a16:creationId xmlns:a16="http://schemas.microsoft.com/office/drawing/2014/main" id="{37F8B165-D80D-5755-5325-D8ECA779FE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7564" y="7715523"/>
              <a:ext cx="180000" cy="180000"/>
            </a:xfrm>
            <a:prstGeom prst="rect">
              <a:avLst/>
            </a:prstGeom>
          </p:spPr>
        </p:pic>
      </p:grpSp>
      <p:sp>
        <p:nvSpPr>
          <p:cNvPr id="27" name="Slide Number Placeholder 7">
            <a:extLst>
              <a:ext uri="{FF2B5EF4-FFF2-40B4-BE49-F238E27FC236}">
                <a16:creationId xmlns:a16="http://schemas.microsoft.com/office/drawing/2014/main" id="{FBA2B8D9-AF99-627D-F108-98E212024F48}"/>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67</a:t>
            </a:fld>
            <a:endParaRPr lang="en-NZ" dirty="0"/>
          </a:p>
        </p:txBody>
      </p:sp>
      <p:sp>
        <p:nvSpPr>
          <p:cNvPr id="31" name="Footer Placeholder 4">
            <a:extLst>
              <a:ext uri="{FF2B5EF4-FFF2-40B4-BE49-F238E27FC236}">
                <a16:creationId xmlns:a16="http://schemas.microsoft.com/office/drawing/2014/main" id="{81B364B6-1933-897C-E4E7-550EFCA3DFA8}"/>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3790423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4498370"/>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This collaborative project originates in Foundation Lecturers at Otago Polytechnic reflecting on the challenges of a core communication course and raising the following questions: </a:t>
            </a:r>
          </a:p>
          <a:p>
            <a:pPr marL="228600" indent="-228600">
              <a:buFont typeface="+mj-lt"/>
              <a:buAutoNum type="arabicPeriod"/>
            </a:pPr>
            <a:r>
              <a:rPr lang="en-NZ" sz="1100" i="0" dirty="0">
                <a:latin typeface="Avenir Next LT Pro" panose="020B0504020202020204" pitchFamily="34" charset="0"/>
              </a:rPr>
              <a:t>How can we assist our learners who struggle with literacy skills and engagement?  </a:t>
            </a:r>
          </a:p>
          <a:p>
            <a:pPr marL="228600" indent="-228600">
              <a:buFont typeface="+mj-lt"/>
              <a:buAutoNum type="arabicPeriod"/>
            </a:pPr>
            <a:r>
              <a:rPr lang="en-NZ" sz="1100" i="0" dirty="0">
                <a:latin typeface="Avenir Next LT Pro" panose="020B0504020202020204" pitchFamily="34" charset="0"/>
              </a:rPr>
              <a:t>Are our assessments fit for purpose and inclusive for neurodiverse learners?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project draws upon practice-led methodology and incorporates reflective practice, development and critique of resources and practice, and will be informed by student feedback. </a:t>
            </a:r>
          </a:p>
          <a:p>
            <a:endParaRPr lang="en-NZ" sz="1100" i="0" dirty="0">
              <a:latin typeface="Avenir Next LT Pro" panose="020B0504020202020204" pitchFamily="34" charset="0"/>
            </a:endParaRPr>
          </a:p>
          <a:p>
            <a:r>
              <a:rPr lang="en-NZ" sz="1100" i="0" dirty="0">
                <a:latin typeface="Avenir Next LT Pro" panose="020B0504020202020204" pitchFamily="34" charset="0"/>
              </a:rPr>
              <a:t>Phase one (2021-2022): We identified that learners were struggling with researching, reading, and writing components. Concurrently, we attended workshops on neurodiversity and recognised a need to review our emphasis on written skills. Many of our learners are dyslexic, however, it is widely acknowledged that many neurodiverse learners have strong visuospatial skills. So how could we leverage this strength to enhance their learning, engagement, retention, and outcomes? We responded by developing and implementing a two-pronged approach in the course redesign: </a:t>
            </a:r>
          </a:p>
          <a:p>
            <a:pPr marL="228600" indent="-228600">
              <a:buAutoNum type="arabicParenR"/>
            </a:pPr>
            <a:r>
              <a:rPr lang="en-NZ" sz="1100" i="0" dirty="0">
                <a:latin typeface="Avenir Next LT Pro" panose="020B0504020202020204" pitchFamily="34" charset="0"/>
              </a:rPr>
              <a:t>building visual literacy (VL) skills, and </a:t>
            </a:r>
          </a:p>
          <a:p>
            <a:pPr marL="228600" indent="-228600">
              <a:buAutoNum type="arabicParenR"/>
            </a:pPr>
            <a:r>
              <a:rPr lang="en-NZ" sz="1100" i="0" dirty="0">
                <a:latin typeface="Avenir Next LT Pro" panose="020B0504020202020204" pitchFamily="34" charset="0"/>
              </a:rPr>
              <a:t>designing visually-led content and assessments.  </a:t>
            </a:r>
          </a:p>
          <a:p>
            <a:endParaRPr lang="en-NZ" sz="1100" i="0" dirty="0">
              <a:latin typeface="Avenir Next LT Pro" panose="020B0504020202020204" pitchFamily="34" charset="0"/>
            </a:endParaRPr>
          </a:p>
          <a:p>
            <a:r>
              <a:rPr lang="en-NZ" sz="1100" i="0" dirty="0">
                <a:latin typeface="Avenir Next LT Pro" panose="020B0504020202020204" pitchFamily="34" charset="0"/>
              </a:rPr>
              <a:t>Phase two (2022- 2023): The project will focus on collecting data to analyse the effectiveness of our redesign and provide guidance for further developments. Ethical approval will be sought for gathering learner feedback, and findings will be reported on.  </a:t>
            </a:r>
          </a:p>
          <a:p>
            <a:endParaRPr lang="en-NZ" sz="1100" i="0" dirty="0">
              <a:latin typeface="Avenir Next LT Pro" panose="020B0504020202020204" pitchFamily="34" charset="0"/>
            </a:endParaRPr>
          </a:p>
          <a:p>
            <a:r>
              <a:rPr lang="en-NZ" sz="1100" i="0" dirty="0">
                <a:latin typeface="Avenir Next LT Pro" panose="020B0504020202020204" pitchFamily="34" charset="0"/>
              </a:rPr>
              <a:t>We propose this project's outcomes will provide guidance for other programmes to incorporate VL and visually-led learning approaches and assessments for the benefit of all learners. </a:t>
            </a:r>
          </a:p>
          <a:p>
            <a:endParaRPr lang="en-NZ" sz="1100" i="0" dirty="0">
              <a:latin typeface="Avenir Next LT Pro" panose="020B0504020202020204" pitchFamily="34" charset="0"/>
            </a:endParaRPr>
          </a:p>
          <a:p>
            <a:r>
              <a:rPr lang="en-NZ" sz="1100" i="0" dirty="0">
                <a:latin typeface="Avenir Next LT Pro" panose="020B0504020202020204" pitchFamily="34" charset="0"/>
              </a:rPr>
              <a:t>In this 15-minute presentation authors will reflect on their progress, share the redesign, their observations, and discuss the next steps. </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3761" y="773362"/>
            <a:ext cx="4358591" cy="584775"/>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Visualising Thinking: Exploring Visual Literacy in Foundation Learning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ECB29557-6CD0-BE66-4A0F-C74006495827}"/>
              </a:ext>
            </a:extLst>
          </p:cNvPr>
          <p:cNvSpPr txBox="1"/>
          <p:nvPr/>
        </p:nvSpPr>
        <p:spPr>
          <a:xfrm>
            <a:off x="2623761" y="1459204"/>
            <a:ext cx="397227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Next LT Pro" panose="020B0504020202020204" pitchFamily="34" charset="0"/>
                <a:ea typeface="+mn-ea"/>
                <a:cs typeface="Arial" panose="020B0604020202020204" pitchFamily="34" charset="0"/>
              </a:rPr>
              <a:t>Ana Terry, </a:t>
            </a:r>
            <a:r>
              <a:rPr lang="en-NZ" sz="1200" b="0" kern="1200" dirty="0">
                <a:solidFill>
                  <a:schemeClr val="dk1"/>
                </a:solidFill>
                <a:latin typeface="Avenir Next LT Pro" panose="020B0504020202020204" pitchFamily="34" charset="0"/>
                <a:ea typeface="+mn-ea"/>
                <a:cs typeface="Arial" panose="020B0604020202020204" pitchFamily="34" charset="0"/>
              </a:rPr>
              <a:t>Michelle Ashbury and Ruth Myers</a:t>
            </a: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10" name="Footer Placeholder 4">
            <a:extLst>
              <a:ext uri="{FF2B5EF4-FFF2-40B4-BE49-F238E27FC236}">
                <a16:creationId xmlns:a16="http://schemas.microsoft.com/office/drawing/2014/main" id="{DAE885BA-017F-3DD5-21E2-21EC1C4A7BC2}"/>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11" name="Slide Number Placeholder 5">
            <a:extLst>
              <a:ext uri="{FF2B5EF4-FFF2-40B4-BE49-F238E27FC236}">
                <a16:creationId xmlns:a16="http://schemas.microsoft.com/office/drawing/2014/main" id="{A13469E2-C09E-361B-BF35-9620803125CF}"/>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68</a:t>
            </a:fld>
            <a:endParaRPr lang="en-NZ" dirty="0"/>
          </a:p>
        </p:txBody>
      </p:sp>
    </p:spTree>
    <p:extLst>
      <p:ext uri="{BB962C8B-B14F-4D97-AF65-F5344CB8AC3E}">
        <p14:creationId xmlns:p14="http://schemas.microsoft.com/office/powerpoint/2010/main" val="42297597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563CBB-78D7-2838-99FB-F4FF5BF12DD8}"/>
              </a:ext>
            </a:extLst>
          </p:cNvPr>
          <p:cNvGrpSpPr/>
          <p:nvPr/>
        </p:nvGrpSpPr>
        <p:grpSpPr>
          <a:xfrm>
            <a:off x="491200" y="4801177"/>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Neurodiversity, visual literacy, communication skills, learner engagement, visually-led learning</a:t>
              </a:r>
            </a:p>
          </p:txBody>
        </p:sp>
      </p:grpSp>
      <p:grpSp>
        <p:nvGrpSpPr>
          <p:cNvPr id="2" name="Group 1">
            <a:extLst>
              <a:ext uri="{FF2B5EF4-FFF2-40B4-BE49-F238E27FC236}">
                <a16:creationId xmlns:a16="http://schemas.microsoft.com/office/drawing/2014/main" id="{5E9AD133-2C13-3D21-7A16-9EFD69D1EAF1}"/>
              </a:ext>
            </a:extLst>
          </p:cNvPr>
          <p:cNvGrpSpPr/>
          <p:nvPr/>
        </p:nvGrpSpPr>
        <p:grpSpPr>
          <a:xfrm>
            <a:off x="491200" y="607247"/>
            <a:ext cx="6580448" cy="3922957"/>
            <a:chOff x="491200" y="7426506"/>
            <a:chExt cx="6580448" cy="3922957"/>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7426506"/>
              <a:ext cx="6580448" cy="3922957"/>
              <a:chOff x="491200" y="6799396"/>
              <a:chExt cx="6580448" cy="3922957"/>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3651984"/>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Ana Terry (      </a:t>
                </a:r>
                <a:r>
                  <a:rPr lang="en-NZ" sz="1050" dirty="0">
                    <a:latin typeface="Avenir Next LT Pro" panose="020B0504020202020204" pitchFamily="34" charset="0"/>
                    <a:hlinkClick r:id="rId2"/>
                  </a:rPr>
                  <a:t>0000-0001-9437-9522</a:t>
                </a:r>
                <a:r>
                  <a:rPr lang="en-NZ" sz="1050" dirty="0">
                    <a:latin typeface="Avenir Next LT Pro" panose="020B0504020202020204" pitchFamily="34" charset="0"/>
                  </a:rPr>
                  <a:t>) (</a:t>
                </a:r>
                <a:r>
                  <a:rPr lang="en-NZ" sz="1050" dirty="0">
                    <a:latin typeface="Avenir Next LT Pro" panose="020B0504020202020204" pitchFamily="34" charset="0"/>
                    <a:hlinkClick r:id="rId3"/>
                  </a:rPr>
                  <a:t>ana.terry@op.ac.nz</a:t>
                </a:r>
                <a:r>
                  <a:rPr lang="en-NZ" sz="1050" dirty="0">
                    <a:latin typeface="Avenir Next LT Pro" panose="020B0504020202020204" pitchFamily="34" charset="0"/>
                  </a:rPr>
                  <a:t>) is a learning and teaching specialist at Otago Polytechnic. She has over 25 years' experience teaching in a variety of contexts, including university and polytechnic programmes in New Zealand, the US, Malaysia and China. Through interdisciplinary teaching and working in the visual communications field she has developed a passionate interest in visual literacy as it applies to learning and teaching. She advocates visual literacy (as with numeracy and literacy) rather than an add-on, be a recognised and common practice within teaching in higher education.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Michelle Ashbury is a lecturer at Otago Polytechnic on Foundation and Bridging level 3 and 4 programmes. She has a teaching background in adult literacy and ESOL, and has worked with children and adults in New Zealand, Japan, and Korea. She recognises the academic challenges that many foundation-level learners face in tertiary education and is committed to exploring ways to teach and support neurodiverse learners. Michelle is interested in incorporating visual literacy into her teaching and exploring alternatives to written assessment.</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Ruth Myers recently lectured in Foundation Learning at Otago Polytechnic and now is a Learning Facilitator with Work Based Learning. She has a background practicing, teaching, and researching in visual arts and wider creative disciplines, as well as supporting learners’ core literacy and research skills. Her teaching spans a wide range of subjects and levels from Foundation Certificate to postgraduate supervision. As an educator Ruth is deeply interested in assisting students in finding ways that work for them so that knowledge can be 'got to', built and shared. Ruth is interested in how embracing neurodiversity, and more specifically, how visual literacy can sharpen our responsiveness in empowering all learners. </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pic>
          <p:nvPicPr>
            <p:cNvPr id="18" name="Picture 17" descr="Icon&#10;&#10;Description automatically generated">
              <a:extLst>
                <a:ext uri="{FF2B5EF4-FFF2-40B4-BE49-F238E27FC236}">
                  <a16:creationId xmlns:a16="http://schemas.microsoft.com/office/drawing/2014/main" id="{37F8B165-D80D-5755-5325-D8ECA779F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618" y="7712065"/>
              <a:ext cx="180000" cy="180000"/>
            </a:xfrm>
            <a:prstGeom prst="rect">
              <a:avLst/>
            </a:prstGeom>
          </p:spPr>
        </p:pic>
      </p:grpSp>
      <p:sp>
        <p:nvSpPr>
          <p:cNvPr id="12" name="Slide Number Placeholder 7">
            <a:extLst>
              <a:ext uri="{FF2B5EF4-FFF2-40B4-BE49-F238E27FC236}">
                <a16:creationId xmlns:a16="http://schemas.microsoft.com/office/drawing/2014/main" id="{0645C3B1-25DA-DE88-DCC7-680D1FF5A58D}"/>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69</a:t>
            </a:fld>
            <a:endParaRPr lang="en-NZ" dirty="0"/>
          </a:p>
        </p:txBody>
      </p:sp>
      <p:sp>
        <p:nvSpPr>
          <p:cNvPr id="13" name="Footer Placeholder 4">
            <a:extLst>
              <a:ext uri="{FF2B5EF4-FFF2-40B4-BE49-F238E27FC236}">
                <a16:creationId xmlns:a16="http://schemas.microsoft.com/office/drawing/2014/main" id="{228E8FE9-5DA2-8EC2-9804-8101503AC146}"/>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1105155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81D0717-21DC-4903-9FB5-357057B38F91}"/>
              </a:ext>
            </a:extLst>
          </p:cNvPr>
          <p:cNvGraphicFramePr>
            <a:graphicFrameLocks noGrp="1"/>
          </p:cNvGraphicFramePr>
          <p:nvPr>
            <p:extLst>
              <p:ext uri="{D42A27DB-BD31-4B8C-83A1-F6EECF244321}">
                <p14:modId xmlns:p14="http://schemas.microsoft.com/office/powerpoint/2010/main" val="295007161"/>
              </p:ext>
            </p:extLst>
          </p:nvPr>
        </p:nvGraphicFramePr>
        <p:xfrm>
          <a:off x="583315" y="927890"/>
          <a:ext cx="6403236" cy="8208027"/>
        </p:xfrm>
        <a:graphic>
          <a:graphicData uri="http://schemas.openxmlformats.org/drawingml/2006/table">
            <a:tbl>
              <a:tblPr firstRow="1" bandRow="1">
                <a:tableStyleId>{5C22544A-7EE6-4342-B048-85BDC9FD1C3A}</a:tableStyleId>
              </a:tblPr>
              <a:tblGrid>
                <a:gridCol w="1970131">
                  <a:extLst>
                    <a:ext uri="{9D8B030D-6E8A-4147-A177-3AD203B41FA5}">
                      <a16:colId xmlns:a16="http://schemas.microsoft.com/office/drawing/2014/main" val="2760625885"/>
                    </a:ext>
                  </a:extLst>
                </a:gridCol>
                <a:gridCol w="4433105">
                  <a:extLst>
                    <a:ext uri="{9D8B030D-6E8A-4147-A177-3AD203B41FA5}">
                      <a16:colId xmlns:a16="http://schemas.microsoft.com/office/drawing/2014/main" val="3549295261"/>
                    </a:ext>
                  </a:extLst>
                </a:gridCol>
              </a:tblGrid>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Jonathan </a:t>
                      </a:r>
                      <a:r>
                        <a:rPr lang="en-NZ" sz="1100" b="0" kern="1200" dirty="0" err="1">
                          <a:solidFill>
                            <a:schemeClr val="tx1"/>
                          </a:solidFill>
                          <a:latin typeface="Avenir Next LT Pro" panose="020B0504020202020204" pitchFamily="34" charset="0"/>
                          <a:ea typeface="+mn-ea"/>
                          <a:cs typeface="Arial" panose="020B0604020202020204" pitchFamily="34" charset="0"/>
                        </a:rPr>
                        <a:t>Muhl</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Numerical </a:t>
                      </a:r>
                      <a:r>
                        <a:rPr lang="en-US" sz="1100" b="0" kern="1200" dirty="0" err="1">
                          <a:solidFill>
                            <a:schemeClr val="tx1"/>
                          </a:solidFill>
                          <a:latin typeface="Avenir Next LT Pro" panose="020B0504020202020204" pitchFamily="34" charset="0"/>
                          <a:ea typeface="+mn-ea"/>
                          <a:cs typeface="Arial" panose="020B0604020202020204" pitchFamily="34" charset="0"/>
                        </a:rPr>
                        <a:t>characterisation</a:t>
                      </a:r>
                      <a:r>
                        <a:rPr lang="en-US" sz="1100" b="0" kern="1200" dirty="0">
                          <a:solidFill>
                            <a:schemeClr val="tx1"/>
                          </a:solidFill>
                          <a:latin typeface="Avenir Next LT Pro" panose="020B0504020202020204" pitchFamily="34" charset="0"/>
                          <a:ea typeface="+mn-ea"/>
                          <a:cs typeface="Arial" panose="020B0604020202020204" pitchFamily="34" charset="0"/>
                        </a:rPr>
                        <a:t> of fermentations for process control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071289"/>
                  </a:ext>
                </a:extLst>
              </a:tr>
              <a:tr h="947209">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Claudia Leong,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Mary Fitzpatrick, Michael Edmonds,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and Maria Choukri</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Fatty acid compositions of different plant-based milks in Aotearoa</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572038"/>
                  </a:ext>
                </a:extLst>
              </a:tr>
              <a:tr h="0">
                <a:tc>
                  <a:txBody>
                    <a:bodyPr/>
                    <a:lstStyle/>
                    <a:p>
                      <a:r>
                        <a:rPr lang="en-NZ" sz="1100" b="1" dirty="0">
                          <a:solidFill>
                            <a:schemeClr val="tx1"/>
                          </a:solidFill>
                          <a:latin typeface="Avenir Next LT Pro" panose="020B0504020202020204" pitchFamily="34" charset="0"/>
                          <a:cs typeface="Arial" panose="020B0604020202020204" pitchFamily="34" charset="0"/>
                        </a:rPr>
                        <a:t>1.00 – 2.00pm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Session 3: Issues for academia</a:t>
                      </a:r>
                    </a:p>
                    <a:p>
                      <a:r>
                        <a:rPr lang="en-NZ" sz="1100" b="1" dirty="0">
                          <a:solidFill>
                            <a:schemeClr val="tx1"/>
                          </a:solidFill>
                          <a:latin typeface="Avenir Next LT Pro" panose="020B0504020202020204" pitchFamily="34" charset="0"/>
                          <a:cs typeface="Arial" panose="020B0604020202020204" pitchFamily="34" charset="0"/>
                        </a:rPr>
                        <a:t>– chaired by Lynda Lawton </a:t>
                      </a:r>
                    </a:p>
                    <a:p>
                      <a:r>
                        <a:rPr lang="en-NZ" sz="1100" b="0" dirty="0">
                          <a:solidFill>
                            <a:schemeClr val="tx1"/>
                          </a:solidFill>
                          <a:latin typeface="Avenir Next LT Pro" panose="020B0504020202020204" pitchFamily="34" charset="0"/>
                          <a:cs typeface="Arial" panose="020B0604020202020204" pitchFamily="34" charset="0"/>
                        </a:rPr>
                        <a:t>(3 x 15min plus question time. </a:t>
                      </a:r>
                      <a:r>
                        <a:rPr lang="en-NZ" sz="1100" b="0" dirty="0">
                          <a:solidFill>
                            <a:schemeClr val="tx1"/>
                          </a:solidFill>
                          <a:latin typeface="Avenir Next LT Pro" panose="020B0504020202020204" pitchFamily="34" charset="0"/>
                          <a:cs typeface="Arial" panose="020B0604020202020204" pitchFamily="34" charset="0"/>
                          <a:hlinkClick r:id="rId2"/>
                        </a:rPr>
                        <a:t>Click here to join</a:t>
                      </a:r>
                      <a:r>
                        <a:rPr lang="en-NZ" sz="1100" b="0" dirty="0">
                          <a:solidFill>
                            <a:schemeClr val="tx1"/>
                          </a:solidFill>
                          <a:latin typeface="Avenir Next LT Pro" panose="020B0504020202020204" pitchFamily="34" charset="0"/>
                          <a:cs typeface="Arial" panose="020B0604020202020204" pitchFamily="34" charset="0"/>
                        </a:rPr>
                        <a:t>.) </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7653980"/>
                  </a:ext>
                </a:extLst>
              </a:tr>
              <a:tr h="0">
                <a:tc>
                  <a:txBody>
                    <a:bodyPr/>
                    <a:lstStyle/>
                    <a:p>
                      <a:pPr marL="180000" lvl="1"/>
                      <a:r>
                        <a:rPr lang="en-US" sz="1100" b="0" kern="1200" dirty="0">
                          <a:solidFill>
                            <a:schemeClr val="tx1"/>
                          </a:solidFill>
                          <a:latin typeface="Avenir Next LT Pro" panose="020B0504020202020204" pitchFamily="34" charset="0"/>
                          <a:ea typeface="+mn-ea"/>
                          <a:cs typeface="Arial" panose="020B0604020202020204" pitchFamily="34" charset="0"/>
                        </a:rPr>
                        <a:t>Leoni Schmidt</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The Peculiar Case of the Visual Arts within the Context of Vocational Education Reform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371664"/>
                  </a:ext>
                </a:extLst>
              </a:tr>
              <a:tr h="0">
                <a:tc>
                  <a:txBody>
                    <a:bodyPr/>
                    <a:lstStyle/>
                    <a:p>
                      <a:pPr marL="180000" lvl="0"/>
                      <a:r>
                        <a:rPr lang="en-US" sz="1100" b="0" kern="1200" dirty="0">
                          <a:solidFill>
                            <a:schemeClr val="tx1"/>
                          </a:solidFill>
                          <a:latin typeface="Avenir Next LT Pro" panose="020B0504020202020204" pitchFamily="34" charset="0"/>
                          <a:ea typeface="+mn-ea"/>
                          <a:cs typeface="Arial" panose="020B0604020202020204" pitchFamily="34" charset="0"/>
                        </a:rPr>
                        <a:t>Hemal </a:t>
                      </a:r>
                      <a:r>
                        <a:rPr lang="en-US" sz="1100" b="0" kern="1200" dirty="0" err="1">
                          <a:solidFill>
                            <a:schemeClr val="tx1"/>
                          </a:solidFill>
                          <a:latin typeface="Avenir Next LT Pro" panose="020B0504020202020204" pitchFamily="34" charset="0"/>
                          <a:ea typeface="+mn-ea"/>
                          <a:cs typeface="Arial" panose="020B0604020202020204" pitchFamily="34" charset="0"/>
                        </a:rPr>
                        <a:t>Amarasekara</a:t>
                      </a:r>
                      <a:r>
                        <a:rPr lang="en-US" sz="1100" b="0" kern="1200" dirty="0">
                          <a:solidFill>
                            <a:schemeClr val="tx1"/>
                          </a:solidFill>
                          <a:latin typeface="Avenir Next LT Pro" panose="020B0504020202020204" pitchFamily="34" charset="0"/>
                          <a:ea typeface="+mn-ea"/>
                          <a:cs typeface="Arial" panose="020B0604020202020204" pitchFamily="34" charset="0"/>
                        </a:rPr>
                        <a:t> and </a:t>
                      </a:r>
                    </a:p>
                    <a:p>
                      <a:pPr marL="180000" lvl="0"/>
                      <a:r>
                        <a:rPr lang="en-NZ" sz="1100" b="0" kern="1200" dirty="0">
                          <a:solidFill>
                            <a:schemeClr val="tx1"/>
                          </a:solidFill>
                          <a:latin typeface="Avenir Next LT Pro" panose="020B0504020202020204" pitchFamily="34" charset="0"/>
                          <a:ea typeface="+mn-ea"/>
                          <a:cs typeface="Arial" panose="020B0604020202020204" pitchFamily="34" charset="0"/>
                        </a:rPr>
                        <a:t>Naveed </a:t>
                      </a:r>
                      <a:r>
                        <a:rPr lang="en-NZ" sz="1100" b="0" kern="1200" dirty="0" err="1">
                          <a:solidFill>
                            <a:schemeClr val="tx1"/>
                          </a:solidFill>
                          <a:latin typeface="Avenir Next LT Pro" panose="020B0504020202020204" pitchFamily="34" charset="0"/>
                          <a:ea typeface="+mn-ea"/>
                          <a:cs typeface="Arial" panose="020B0604020202020204" pitchFamily="34" charset="0"/>
                        </a:rPr>
                        <a:t>ur</a:t>
                      </a:r>
                      <a:r>
                        <a:rPr lang="en-NZ" sz="1100" b="0" kern="1200" dirty="0">
                          <a:solidFill>
                            <a:schemeClr val="tx1"/>
                          </a:solidFill>
                          <a:latin typeface="Avenir Next LT Pro" panose="020B0504020202020204" pitchFamily="34" charset="0"/>
                          <a:ea typeface="+mn-ea"/>
                          <a:cs typeface="Arial" panose="020B0604020202020204" pitchFamily="34" charset="0"/>
                        </a:rPr>
                        <a:t> Rehman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Comparison Of On-Campus, Online and Hybrid Delivery of Education Programs</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9329701"/>
                  </a:ext>
                </a:extLst>
              </a:tr>
              <a:tr h="791003">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Rachel Dibble,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Katrina Le Cong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and Kerryn Carson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Closer together: A narrative of co-delivery from </a:t>
                      </a:r>
                      <a:r>
                        <a:rPr lang="en-US" sz="1100" b="0" kern="1200" dirty="0" err="1">
                          <a:solidFill>
                            <a:schemeClr val="tx1"/>
                          </a:solidFill>
                          <a:latin typeface="Avenir Next LT Pro" panose="020B0504020202020204" pitchFamily="34" charset="0"/>
                          <a:ea typeface="+mn-ea"/>
                          <a:cs typeface="Arial" panose="020B0604020202020204" pitchFamily="34" charset="0"/>
                        </a:rPr>
                        <a:t>Tiriti</a:t>
                      </a:r>
                      <a:r>
                        <a:rPr lang="en-US" sz="1100" b="0" kern="1200" dirty="0">
                          <a:solidFill>
                            <a:schemeClr val="tx1"/>
                          </a:solidFill>
                          <a:latin typeface="Avenir Next LT Pro" panose="020B0504020202020204" pitchFamily="34" charset="0"/>
                          <a:ea typeface="+mn-ea"/>
                          <a:cs typeface="Arial" panose="020B0604020202020204" pitchFamily="34" charset="0"/>
                        </a:rPr>
                        <a:t> facilitators</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7524676"/>
                  </a:ext>
                </a:extLst>
              </a:tr>
              <a:tr h="0">
                <a:tc>
                  <a:txBody>
                    <a:bodyPr/>
                    <a:lstStyle/>
                    <a:p>
                      <a:r>
                        <a:rPr lang="en-NZ" sz="1100" b="1" dirty="0">
                          <a:solidFill>
                            <a:schemeClr val="tx1"/>
                          </a:solidFill>
                          <a:latin typeface="Avenir Next LT Pro" panose="020B0504020202020204" pitchFamily="34" charset="0"/>
                          <a:cs typeface="Arial" panose="020B0604020202020204" pitchFamily="34" charset="0"/>
                        </a:rPr>
                        <a:t>2.00 – 2.30pm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1" dirty="0">
                          <a:solidFill>
                            <a:schemeClr val="tx1"/>
                          </a:solidFill>
                          <a:latin typeface="Avenir Next LT Pro" panose="020B0504020202020204" pitchFamily="34" charset="0"/>
                          <a:cs typeface="Arial" panose="020B0604020202020204" pitchFamily="34" charset="0"/>
                        </a:rPr>
                        <a:t>Group 3 </a:t>
                      </a:r>
                      <a:r>
                        <a:rPr lang="en-NZ" sz="1100" b="0" dirty="0">
                          <a:solidFill>
                            <a:schemeClr val="tx1"/>
                          </a:solidFill>
                          <a:latin typeface="Avenir Next LT Pro" panose="020B0504020202020204" pitchFamily="34" charset="0"/>
                          <a:cs typeface="Arial" panose="020B0604020202020204" pitchFamily="34" charset="0"/>
                        </a:rPr>
                        <a:t>(5 x 5min pre-recorded. </a:t>
                      </a:r>
                      <a:r>
                        <a:rPr lang="en-NZ" sz="1100" b="0" dirty="0">
                          <a:solidFill>
                            <a:schemeClr val="tx1"/>
                          </a:solidFill>
                          <a:latin typeface="Avenir Next LT Pro" panose="020B0504020202020204" pitchFamily="34" charset="0"/>
                          <a:cs typeface="Arial" panose="020B0604020202020204" pitchFamily="34" charset="0"/>
                          <a:hlinkClick r:id="rId3"/>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155832"/>
                  </a:ext>
                </a:extLst>
              </a:tr>
              <a:tr h="322979">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Morgan Oliver</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Student Tracking: Reflections on Pastoral Care through a Pandemic</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670043"/>
                  </a:ext>
                </a:extLst>
              </a:tr>
              <a:tr h="230565">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Helen </a:t>
                      </a:r>
                      <a:r>
                        <a:rPr lang="en-US" sz="1100" b="0" kern="1200" dirty="0" err="1">
                          <a:solidFill>
                            <a:schemeClr val="tx1"/>
                          </a:solidFill>
                          <a:latin typeface="Avenir Next LT Pro" panose="020B0504020202020204" pitchFamily="34" charset="0"/>
                          <a:ea typeface="+mn-ea"/>
                          <a:cs typeface="Arial" panose="020B0604020202020204" pitchFamily="34" charset="0"/>
                        </a:rPr>
                        <a:t>Liley</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Reduction in the risk of pressure injuries through design changes to patient handling slings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388335"/>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Trish Conradson</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Blowing out one hundred candles: Insights into the life of a centenarian</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939420"/>
                  </a:ext>
                </a:extLst>
              </a:tr>
              <a:tr h="0">
                <a:tc>
                  <a:txBody>
                    <a:bodyPr/>
                    <a:lstStyle/>
                    <a:p>
                      <a:endParaRPr lang="en-NZ" sz="1100" b="0" dirty="0">
                        <a:solidFill>
                          <a:schemeClr val="tx1"/>
                        </a:solidFill>
                        <a:latin typeface="Avenir Next LT Pro" panose="020B0504020202020204" pitchFamily="34" charset="0"/>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OR Group 7 </a:t>
                      </a:r>
                      <a:r>
                        <a:rPr lang="en-NZ" sz="1100" b="0" kern="1200" dirty="0">
                          <a:solidFill>
                            <a:schemeClr val="tx1"/>
                          </a:solidFill>
                          <a:latin typeface="Avenir Next LT Pro" panose="020B0504020202020204" pitchFamily="34" charset="0"/>
                          <a:ea typeface="+mn-ea"/>
                          <a:cs typeface="Arial" panose="020B0604020202020204" pitchFamily="34" charset="0"/>
                        </a:rPr>
                        <a:t>(4</a:t>
                      </a:r>
                      <a:r>
                        <a:rPr lang="en-NZ" sz="1100" b="0" dirty="0">
                          <a:solidFill>
                            <a:schemeClr val="tx1"/>
                          </a:solidFill>
                          <a:latin typeface="Avenir Next LT Pro" panose="020B0504020202020204" pitchFamily="34" charset="0"/>
                          <a:cs typeface="Arial" panose="020B0604020202020204" pitchFamily="34" charset="0"/>
                        </a:rPr>
                        <a:t> x 5min pre-recorded. </a:t>
                      </a:r>
                      <a:r>
                        <a:rPr lang="en-NZ" sz="1100" b="0" dirty="0">
                          <a:solidFill>
                            <a:schemeClr val="tx1"/>
                          </a:solidFill>
                          <a:latin typeface="Avenir Next LT Pro" panose="020B0504020202020204" pitchFamily="34" charset="0"/>
                          <a:cs typeface="Arial" panose="020B0604020202020204" pitchFamily="34" charset="0"/>
                          <a:hlinkClick r:id="rId4"/>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287337"/>
                  </a:ext>
                </a:extLst>
              </a:tr>
              <a:tr h="749295">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err="1">
                          <a:solidFill>
                            <a:schemeClr val="tx1"/>
                          </a:solidFill>
                          <a:latin typeface="Avenir Next LT Pro" panose="020B0504020202020204" pitchFamily="34" charset="0"/>
                          <a:ea typeface="+mn-ea"/>
                          <a:cs typeface="Arial" panose="020B0604020202020204" pitchFamily="34" charset="0"/>
                        </a:rPr>
                        <a:t>Lynley</a:t>
                      </a:r>
                      <a:r>
                        <a:rPr lang="en-NZ" sz="1100" b="0" kern="1200" dirty="0">
                          <a:solidFill>
                            <a:schemeClr val="tx1"/>
                          </a:solidFill>
                          <a:latin typeface="Avenir Next LT Pro" panose="020B0504020202020204" pitchFamily="34" charset="0"/>
                          <a:ea typeface="+mn-ea"/>
                          <a:cs typeface="Arial" panose="020B0604020202020204" pitchFamily="34" charset="0"/>
                        </a:rPr>
                        <a:t> Woodward,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Kay </a:t>
                      </a:r>
                      <a:r>
                        <a:rPr lang="en-NZ" sz="1100" b="0" kern="1200" dirty="0" err="1">
                          <a:solidFill>
                            <a:schemeClr val="tx1"/>
                          </a:solidFill>
                          <a:latin typeface="Avenir Next LT Pro" panose="020B0504020202020204" pitchFamily="34" charset="0"/>
                          <a:ea typeface="+mn-ea"/>
                          <a:cs typeface="Arial" panose="020B0604020202020204" pitchFamily="34" charset="0"/>
                        </a:rPr>
                        <a:t>McKinnel</a:t>
                      </a:r>
                      <a:r>
                        <a:rPr lang="en-NZ" sz="1100" b="0" kern="1200" dirty="0">
                          <a:solidFill>
                            <a:schemeClr val="tx1"/>
                          </a:solidFill>
                          <a:latin typeface="Avenir Next LT Pro" panose="020B0504020202020204" pitchFamily="34" charset="0"/>
                          <a:ea typeface="+mn-ea"/>
                          <a:cs typeface="Arial" panose="020B0604020202020204" pitchFamily="34" charset="0"/>
                        </a:rPr>
                        <a:t> and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John Archer</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The Expectations and Perceptions of Younger (25 </a:t>
                      </a:r>
                      <a:r>
                        <a:rPr lang="en-US" sz="1100" b="0" kern="1200" dirty="0" err="1">
                          <a:solidFill>
                            <a:schemeClr val="tx1"/>
                          </a:solidFill>
                          <a:latin typeface="Avenir Next LT Pro" panose="020B0504020202020204" pitchFamily="34" charset="0"/>
                          <a:ea typeface="+mn-ea"/>
                          <a:cs typeface="Arial" panose="020B0604020202020204" pitchFamily="34" charset="0"/>
                        </a:rPr>
                        <a:t>yrs</a:t>
                      </a:r>
                      <a:r>
                        <a:rPr lang="en-US" sz="1100" b="0" kern="1200" dirty="0">
                          <a:solidFill>
                            <a:schemeClr val="tx1"/>
                          </a:solidFill>
                          <a:latin typeface="Avenir Next LT Pro" panose="020B0504020202020204" pitchFamily="34" charset="0"/>
                          <a:ea typeface="+mn-ea"/>
                          <a:cs typeface="Arial" panose="020B0604020202020204" pitchFamily="34" charset="0"/>
                        </a:rPr>
                        <a:t> or under) Business Students at a Higher Education Institution in NZ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014859"/>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Claire Benedict</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The Solo Ensemble: Practice-led outcomes from sectional surrealism</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944102"/>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Graeme Harris</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Preliminary development of a novel engine type configuration and software simulation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815885"/>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Brendan Reilly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and </a:t>
                      </a:r>
                      <a:r>
                        <a:rPr lang="en-NZ" sz="1100" b="0" kern="1200" dirty="0">
                          <a:solidFill>
                            <a:schemeClr val="tx1"/>
                          </a:solidFill>
                          <a:latin typeface="Avenir Next LT Pro" panose="020B0504020202020204" pitchFamily="34" charset="0"/>
                          <a:ea typeface="+mn-ea"/>
                          <a:cs typeface="Arial" panose="020B0604020202020204" pitchFamily="34" charset="0"/>
                        </a:rPr>
                        <a:t>Mark Aldridge</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The Rise and Fall of Podcasting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166882"/>
                  </a:ext>
                </a:extLst>
              </a:tr>
            </a:tbl>
          </a:graphicData>
        </a:graphic>
      </p:graphicFrame>
      <p:sp>
        <p:nvSpPr>
          <p:cNvPr id="4" name="Rectangle 3">
            <a:extLst>
              <a:ext uri="{FF2B5EF4-FFF2-40B4-BE49-F238E27FC236}">
                <a16:creationId xmlns:a16="http://schemas.microsoft.com/office/drawing/2014/main" id="{4313E5C1-5EDE-42BD-B85C-02109C940968}"/>
              </a:ext>
            </a:extLst>
          </p:cNvPr>
          <p:cNvSpPr/>
          <p:nvPr/>
        </p:nvSpPr>
        <p:spPr>
          <a:xfrm>
            <a:off x="0" y="371492"/>
            <a:ext cx="6986551" cy="383106"/>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r"/>
            <a:r>
              <a:rPr lang="en-NZ" sz="1295" b="1" dirty="0">
                <a:solidFill>
                  <a:srgbClr val="FEE8B6"/>
                </a:solidFill>
                <a:latin typeface="Avenir Next LT Pro" panose="020B0504020202020204" pitchFamily="34" charset="0"/>
                <a:cs typeface="Arial" panose="020B0604020202020204" pitchFamily="34" charset="0"/>
              </a:rPr>
              <a:t>Programme – 14 July 2022</a:t>
            </a:r>
          </a:p>
        </p:txBody>
      </p:sp>
      <p:sp>
        <p:nvSpPr>
          <p:cNvPr id="8" name="Slide Number Placeholder 7">
            <a:extLst>
              <a:ext uri="{FF2B5EF4-FFF2-40B4-BE49-F238E27FC236}">
                <a16:creationId xmlns:a16="http://schemas.microsoft.com/office/drawing/2014/main" id="{E0292BF1-C4C5-DB59-9264-A3E4F4D04341}"/>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7</a:t>
            </a:fld>
            <a:endParaRPr lang="en-NZ" dirty="0"/>
          </a:p>
        </p:txBody>
      </p:sp>
      <p:sp>
        <p:nvSpPr>
          <p:cNvPr id="12" name="Footer Placeholder 4">
            <a:extLst>
              <a:ext uri="{FF2B5EF4-FFF2-40B4-BE49-F238E27FC236}">
                <a16:creationId xmlns:a16="http://schemas.microsoft.com/office/drawing/2014/main" id="{47259029-D0F1-D20C-D20D-BFB9D4F16230}"/>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36518536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012D76F-62A1-46FE-7DCB-8DEC53A5CFBD}"/>
              </a:ext>
            </a:extLst>
          </p:cNvPr>
          <p:cNvSpPr txBox="1"/>
          <p:nvPr/>
        </p:nvSpPr>
        <p:spPr>
          <a:xfrm>
            <a:off x="491200" y="2248330"/>
            <a:ext cx="6580448" cy="774273"/>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The transition to academic roles for health professionals is stressful and involves the reconstruction of professional identity from expert practitioner to health professional lecturers. This participatory action research project explored the impact of COVID-19 lockdowns on six new lecturers in Occupational Therapy. The finding discuss transition during a turbulent time. </a:t>
            </a:r>
          </a:p>
        </p:txBody>
      </p:sp>
      <p:sp>
        <p:nvSpPr>
          <p:cNvPr id="28" name="TextBox 27">
            <a:extLst>
              <a:ext uri="{FF2B5EF4-FFF2-40B4-BE49-F238E27FC236}">
                <a16:creationId xmlns:a16="http://schemas.microsoft.com/office/drawing/2014/main" id="{475D7CC0-B803-E046-A579-E20E81404071}"/>
              </a:ext>
            </a:extLst>
          </p:cNvPr>
          <p:cNvSpPr txBox="1"/>
          <p:nvPr/>
        </p:nvSpPr>
        <p:spPr>
          <a:xfrm>
            <a:off x="2629095" y="586632"/>
            <a:ext cx="4358591" cy="584775"/>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Transitions from Professional Practice to Academia during Covid 19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ECB29557-6CD0-BE66-4A0F-C74006495827}"/>
              </a:ext>
            </a:extLst>
          </p:cNvPr>
          <p:cNvSpPr txBox="1"/>
          <p:nvPr/>
        </p:nvSpPr>
        <p:spPr>
          <a:xfrm>
            <a:off x="2629095" y="1274538"/>
            <a:ext cx="3972271" cy="461665"/>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Next LT Pro" panose="020B0504020202020204" pitchFamily="34" charset="0"/>
                <a:ea typeface="+mn-ea"/>
                <a:cs typeface="Arial" panose="020B0604020202020204" pitchFamily="34" charset="0"/>
              </a:rPr>
              <a:t>Yvonne Thomas, </a:t>
            </a:r>
            <a:r>
              <a:rPr lang="en-NZ" sz="1200" b="0" kern="1200" dirty="0">
                <a:solidFill>
                  <a:schemeClr val="dk1"/>
                </a:solidFill>
                <a:latin typeface="Avenir Next LT Pro" panose="020B0504020202020204" pitchFamily="34" charset="0"/>
                <a:ea typeface="+mn-ea"/>
                <a:cs typeface="Arial" panose="020B0604020202020204" pitchFamily="34" charset="0"/>
              </a:rPr>
              <a:t>Anna Collier, Claire Squires,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200" b="0" kern="1200" dirty="0">
                <a:solidFill>
                  <a:schemeClr val="dk1"/>
                </a:solidFill>
                <a:latin typeface="Avenir Next LT Pro" panose="020B0504020202020204" pitchFamily="34" charset="0"/>
                <a:ea typeface="+mn-ea"/>
                <a:cs typeface="Arial" panose="020B0604020202020204" pitchFamily="34" charset="0"/>
              </a:rPr>
              <a:t>Lindsey Coup and Heidi Cathcart</a:t>
            </a:r>
          </a:p>
        </p:txBody>
      </p:sp>
      <p:sp>
        <p:nvSpPr>
          <p:cNvPr id="30" name="Rectangle 29">
            <a:extLst>
              <a:ext uri="{FF2B5EF4-FFF2-40B4-BE49-F238E27FC236}">
                <a16:creationId xmlns:a16="http://schemas.microsoft.com/office/drawing/2014/main" id="{9A393140-295F-9E25-D73E-E00712656892}"/>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4" name="Picture 33">
            <a:extLst>
              <a:ext uri="{FF2B5EF4-FFF2-40B4-BE49-F238E27FC236}">
                <a16:creationId xmlns:a16="http://schemas.microsoft.com/office/drawing/2014/main" id="{50A94C8F-9B7A-89B0-9C81-67B0933F6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0464" y="609424"/>
            <a:ext cx="1552063" cy="517355"/>
          </a:xfrm>
          <a:prstGeom prst="rect">
            <a:avLst/>
          </a:prstGeom>
        </p:spPr>
      </p:pic>
      <p:sp>
        <p:nvSpPr>
          <p:cNvPr id="35" name="TextBox 34">
            <a:extLst>
              <a:ext uri="{FF2B5EF4-FFF2-40B4-BE49-F238E27FC236}">
                <a16:creationId xmlns:a16="http://schemas.microsoft.com/office/drawing/2014/main" id="{AFCA9740-F052-B067-FF4C-8D5C108B1B68}"/>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10" name="Group 9">
            <a:extLst>
              <a:ext uri="{FF2B5EF4-FFF2-40B4-BE49-F238E27FC236}">
                <a16:creationId xmlns:a16="http://schemas.microsoft.com/office/drawing/2014/main" id="{91B2199C-D3CA-6C84-9C95-05A1A7364EDB}"/>
              </a:ext>
            </a:extLst>
          </p:cNvPr>
          <p:cNvGrpSpPr/>
          <p:nvPr/>
        </p:nvGrpSpPr>
        <p:grpSpPr>
          <a:xfrm>
            <a:off x="491200" y="9585769"/>
            <a:ext cx="6580448" cy="535301"/>
            <a:chOff x="491200" y="5831788"/>
            <a:chExt cx="6580448" cy="535301"/>
          </a:xfrm>
        </p:grpSpPr>
        <p:sp>
          <p:nvSpPr>
            <p:cNvPr id="11" name="TextBox 10">
              <a:extLst>
                <a:ext uri="{FF2B5EF4-FFF2-40B4-BE49-F238E27FC236}">
                  <a16:creationId xmlns:a16="http://schemas.microsoft.com/office/drawing/2014/main" id="{3987F9EB-3B63-CE74-6C15-04DEBA35A511}"/>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12" name="TextBox 11">
              <a:extLst>
                <a:ext uri="{FF2B5EF4-FFF2-40B4-BE49-F238E27FC236}">
                  <a16:creationId xmlns:a16="http://schemas.microsoft.com/office/drawing/2014/main" id="{FDECB794-4887-0BCF-125B-D0E5D445FADD}"/>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Identity, qualitative, resilience, reflection</a:t>
              </a:r>
            </a:p>
          </p:txBody>
        </p:sp>
      </p:grpSp>
      <p:grpSp>
        <p:nvGrpSpPr>
          <p:cNvPr id="3" name="Group 2">
            <a:extLst>
              <a:ext uri="{FF2B5EF4-FFF2-40B4-BE49-F238E27FC236}">
                <a16:creationId xmlns:a16="http://schemas.microsoft.com/office/drawing/2014/main" id="{B18942C4-99DF-BD6C-A7D1-5D84FAA03821}"/>
              </a:ext>
            </a:extLst>
          </p:cNvPr>
          <p:cNvGrpSpPr/>
          <p:nvPr/>
        </p:nvGrpSpPr>
        <p:grpSpPr>
          <a:xfrm>
            <a:off x="491200" y="5212912"/>
            <a:ext cx="6580448" cy="4246122"/>
            <a:chOff x="491200" y="5017677"/>
            <a:chExt cx="6580448" cy="4246122"/>
          </a:xfrm>
        </p:grpSpPr>
        <p:grpSp>
          <p:nvGrpSpPr>
            <p:cNvPr id="2" name="Group 1">
              <a:extLst>
                <a:ext uri="{FF2B5EF4-FFF2-40B4-BE49-F238E27FC236}">
                  <a16:creationId xmlns:a16="http://schemas.microsoft.com/office/drawing/2014/main" id="{C307AAFB-9F2B-63CF-B3F3-ADCD76934B2A}"/>
                </a:ext>
              </a:extLst>
            </p:cNvPr>
            <p:cNvGrpSpPr/>
            <p:nvPr/>
          </p:nvGrpSpPr>
          <p:grpSpPr>
            <a:xfrm>
              <a:off x="491200" y="5017677"/>
              <a:ext cx="6580448" cy="4246122"/>
              <a:chOff x="491200" y="5915906"/>
              <a:chExt cx="6580448" cy="4246122"/>
            </a:xfrm>
          </p:grpSpPr>
          <p:grpSp>
            <p:nvGrpSpPr>
              <p:cNvPr id="13" name="Group 12">
                <a:extLst>
                  <a:ext uri="{FF2B5EF4-FFF2-40B4-BE49-F238E27FC236}">
                    <a16:creationId xmlns:a16="http://schemas.microsoft.com/office/drawing/2014/main" id="{E9A566AC-1A6A-B428-3ECA-A905C746AB68}"/>
                  </a:ext>
                </a:extLst>
              </p:cNvPr>
              <p:cNvGrpSpPr/>
              <p:nvPr/>
            </p:nvGrpSpPr>
            <p:grpSpPr>
              <a:xfrm>
                <a:off x="491200" y="5915906"/>
                <a:ext cx="6580448" cy="4246122"/>
                <a:chOff x="491200" y="7628958"/>
                <a:chExt cx="6580448" cy="4246122"/>
              </a:xfrm>
            </p:grpSpPr>
            <p:grpSp>
              <p:nvGrpSpPr>
                <p:cNvPr id="14" name="Group 13">
                  <a:extLst>
                    <a:ext uri="{FF2B5EF4-FFF2-40B4-BE49-F238E27FC236}">
                      <a16:creationId xmlns:a16="http://schemas.microsoft.com/office/drawing/2014/main" id="{8544EED9-C14E-BA8B-27D6-AAFABFE1B85D}"/>
                    </a:ext>
                  </a:extLst>
                </p:cNvPr>
                <p:cNvGrpSpPr/>
                <p:nvPr/>
              </p:nvGrpSpPr>
              <p:grpSpPr>
                <a:xfrm>
                  <a:off x="491200" y="7628958"/>
                  <a:ext cx="6580448" cy="4246122"/>
                  <a:chOff x="491200" y="6799396"/>
                  <a:chExt cx="6580448" cy="4246122"/>
                </a:xfrm>
              </p:grpSpPr>
              <p:sp>
                <p:nvSpPr>
                  <p:cNvPr id="16" name="TextBox 15">
                    <a:extLst>
                      <a:ext uri="{FF2B5EF4-FFF2-40B4-BE49-F238E27FC236}">
                        <a16:creationId xmlns:a16="http://schemas.microsoft.com/office/drawing/2014/main" id="{B12CCA82-B2B5-99D6-7C88-1F07FB3C08E5}"/>
                      </a:ext>
                    </a:extLst>
                  </p:cNvPr>
                  <p:cNvSpPr txBox="1"/>
                  <p:nvPr/>
                </p:nvSpPr>
                <p:spPr>
                  <a:xfrm>
                    <a:off x="491200" y="7070369"/>
                    <a:ext cx="6580448" cy="3975149"/>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Yvonne Thomas (      </a:t>
                    </a:r>
                    <a:r>
                      <a:rPr lang="en-NZ" sz="1050" dirty="0">
                        <a:latin typeface="Avenir Next LT Pro" panose="020B0504020202020204" pitchFamily="34" charset="0"/>
                        <a:hlinkClick r:id="rId3"/>
                      </a:rPr>
                      <a:t>0000-0002-9403-0280</a:t>
                    </a:r>
                    <a:r>
                      <a:rPr lang="en-NZ" sz="1050" dirty="0">
                        <a:latin typeface="Avenir Next LT Pro" panose="020B0504020202020204" pitchFamily="34" charset="0"/>
                      </a:rPr>
                      <a:t>) (</a:t>
                    </a:r>
                    <a:r>
                      <a:rPr lang="en-NZ" sz="1050" dirty="0">
                        <a:latin typeface="Avenir Next LT Pro" panose="020B0504020202020204" pitchFamily="34" charset="0"/>
                        <a:hlinkClick r:id="rId4"/>
                      </a:rPr>
                      <a:t>yvonne.thomas@op.ac.nz</a:t>
                    </a:r>
                    <a:r>
                      <a:rPr lang="en-NZ" sz="1050" dirty="0">
                        <a:latin typeface="Avenir Next LT Pro" panose="020B0504020202020204" pitchFamily="34" charset="0"/>
                      </a:rPr>
                      <a:t>) is an Occupational Therapist, Professor and Research Coordinator within the School of Occupational Therapy.  Previously Yvonne was employed at James Cook University, Australia, where she completed her PhD exploring wellbeing during homelessness, and at University of Worcester  as Principal lecturer - Allied Health. her research interest relates the </a:t>
                    </a:r>
                    <a:r>
                      <a:rPr lang="en-NZ" sz="1050" dirty="0" err="1">
                        <a:latin typeface="Avenir Next LT Pro" panose="020B0504020202020204" pitchFamily="34" charset="0"/>
                      </a:rPr>
                      <a:t>the</a:t>
                    </a:r>
                    <a:r>
                      <a:rPr lang="en-NZ" sz="1050" dirty="0">
                        <a:latin typeface="Avenir Next LT Pro" panose="020B0504020202020204" pitchFamily="34" charset="0"/>
                      </a:rPr>
                      <a:t> concept of wellbeing and flourishing and an interest in marginalised populations.</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Anna Collier graduated from Otago Polytechnic School of Occupational Therapy in 2011 and has practised in a range of mental health settings. Anna is currently a lecturer at the Otago Polytechnic School of Occupational Therapy, teaching on the Bachelor’s programme. Anna is completing her Graduate Certificate in Tertiary Learning and Teaching (Level 7).</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Claire Squires graduated from Otago Polytechnic School of Occupational Therapy in 2001 and practiced in a range of settings including DHB community, ACC and medicolegal work. Claire has post-graduate qualifications in health informatics, public health, occupational health and tertiary teaching (GDTE). Claire has been teaching on the bachelor’s programme since 2020.</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Lindsey Coup (      </a:t>
                    </a:r>
                    <a:r>
                      <a:rPr lang="en-NZ" sz="1050" dirty="0">
                        <a:latin typeface="Avenir Next LT Pro" panose="020B0504020202020204" pitchFamily="34" charset="0"/>
                        <a:hlinkClick r:id="rId5"/>
                      </a:rPr>
                      <a:t>0000-0003-1687-3423</a:t>
                    </a:r>
                    <a:r>
                      <a:rPr lang="en-NZ" sz="1050" dirty="0">
                        <a:latin typeface="Avenir Next LT Pro" panose="020B0504020202020204" pitchFamily="34" charset="0"/>
                      </a:rPr>
                      <a:t>) started her lecturing role in 2020 and currently teaches across all years with a special interest in therapeutic skills and simulation. Lindsey has a clinical occupational therapy background in mental health and neurological settings. She has recently completed her Graduate Diploma in Tertiary Education (Level 7) and is currently working towards completing her master’s in occupational therapy.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Heidi Cathcart (      </a:t>
                    </a:r>
                    <a:r>
                      <a:rPr lang="en-NZ" sz="1050" dirty="0">
                        <a:latin typeface="Avenir Next LT Pro" panose="020B0504020202020204" pitchFamily="34" charset="0"/>
                        <a:hlinkClick r:id="rId6"/>
                      </a:rPr>
                      <a:t>0000-0001-9037-0299</a:t>
                    </a:r>
                    <a:r>
                      <a:rPr lang="en-NZ" sz="1050" dirty="0">
                        <a:latin typeface="Avenir Next LT Pro" panose="020B0504020202020204" pitchFamily="34" charset="0"/>
                      </a:rPr>
                      <a:t>) joined the School of Occupational Therapy, based in Hamilton, in 2020. </a:t>
                    </a:r>
                  </a:p>
                </p:txBody>
              </p:sp>
              <p:sp>
                <p:nvSpPr>
                  <p:cNvPr id="17" name="TextBox 16">
                    <a:extLst>
                      <a:ext uri="{FF2B5EF4-FFF2-40B4-BE49-F238E27FC236}">
                        <a16:creationId xmlns:a16="http://schemas.microsoft.com/office/drawing/2014/main" id="{90437CBE-3A30-7865-5AE1-9B8A5C8C719C}"/>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pic>
              <p:nvPicPr>
                <p:cNvPr id="15" name="Picture 14" descr="Icon&#10;&#10;Description automatically generated">
                  <a:extLst>
                    <a:ext uri="{FF2B5EF4-FFF2-40B4-BE49-F238E27FC236}">
                      <a16:creationId xmlns:a16="http://schemas.microsoft.com/office/drawing/2014/main" id="{CC8F59E7-DD26-7950-92A7-0F564D4304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2010" y="7910789"/>
                  <a:ext cx="180000" cy="180000"/>
                </a:xfrm>
                <a:prstGeom prst="rect">
                  <a:avLst/>
                </a:prstGeom>
              </p:spPr>
            </p:pic>
          </p:grpSp>
          <p:pic>
            <p:nvPicPr>
              <p:cNvPr id="18" name="Picture 17" descr="Icon&#10;&#10;Description automatically generated">
                <a:extLst>
                  <a:ext uri="{FF2B5EF4-FFF2-40B4-BE49-F238E27FC236}">
                    <a16:creationId xmlns:a16="http://schemas.microsoft.com/office/drawing/2014/main" id="{90E1FBCB-722F-E4E4-9476-24D5770552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0496" y="8772466"/>
                <a:ext cx="180000" cy="180000"/>
              </a:xfrm>
              <a:prstGeom prst="rect">
                <a:avLst/>
              </a:prstGeom>
            </p:spPr>
          </p:pic>
        </p:grpSp>
        <p:pic>
          <p:nvPicPr>
            <p:cNvPr id="20" name="Picture 19" descr="Icon&#10;&#10;Description automatically generated">
              <a:extLst>
                <a:ext uri="{FF2B5EF4-FFF2-40B4-BE49-F238E27FC236}">
                  <a16:creationId xmlns:a16="http://schemas.microsoft.com/office/drawing/2014/main" id="{3E906CC1-1D4D-E8F2-8C71-4D6116F198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0435" y="8839316"/>
              <a:ext cx="180000" cy="180000"/>
            </a:xfrm>
            <a:prstGeom prst="rect">
              <a:avLst/>
            </a:prstGeom>
          </p:spPr>
        </p:pic>
      </p:grpSp>
      <p:sp>
        <p:nvSpPr>
          <p:cNvPr id="22" name="Footer Placeholder 4">
            <a:extLst>
              <a:ext uri="{FF2B5EF4-FFF2-40B4-BE49-F238E27FC236}">
                <a16:creationId xmlns:a16="http://schemas.microsoft.com/office/drawing/2014/main" id="{F99DE750-DAEF-BD04-EA30-D4068D8BB3A9}"/>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3C12B0E7-0C24-539D-0649-0A318468742D}"/>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70</a:t>
            </a:fld>
            <a:endParaRPr lang="en-NZ" dirty="0"/>
          </a:p>
        </p:txBody>
      </p:sp>
    </p:spTree>
    <p:extLst>
      <p:ext uri="{BB962C8B-B14F-4D97-AF65-F5344CB8AC3E}">
        <p14:creationId xmlns:p14="http://schemas.microsoft.com/office/powerpoint/2010/main" val="14656254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3E7A286-A518-72D6-8C80-7799020168EE}"/>
              </a:ext>
            </a:extLst>
          </p:cNvPr>
          <p:cNvGrpSpPr/>
          <p:nvPr/>
        </p:nvGrpSpPr>
        <p:grpSpPr>
          <a:xfrm>
            <a:off x="491200" y="9585769"/>
            <a:ext cx="6580448" cy="535301"/>
            <a:chOff x="491200" y="5831788"/>
            <a:chExt cx="6580448" cy="535301"/>
          </a:xfrm>
        </p:grpSpPr>
        <p:sp>
          <p:nvSpPr>
            <p:cNvPr id="36" name="TextBox 35">
              <a:extLst>
                <a:ext uri="{FF2B5EF4-FFF2-40B4-BE49-F238E27FC236}">
                  <a16:creationId xmlns:a16="http://schemas.microsoft.com/office/drawing/2014/main" id="{A5275173-C832-8356-12E8-FF7A70A9C132}"/>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37" name="TextBox 36">
              <a:extLst>
                <a:ext uri="{FF2B5EF4-FFF2-40B4-BE49-F238E27FC236}">
                  <a16:creationId xmlns:a16="http://schemas.microsoft.com/office/drawing/2014/main" id="{06B43092-7F87-A6D5-403B-58E9F6B4A03B}"/>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Māori pedagogies; Self-help Guide, Teaching in Natural disasters</a:t>
              </a:r>
            </a:p>
          </p:txBody>
        </p:sp>
      </p:grpSp>
      <p:sp>
        <p:nvSpPr>
          <p:cNvPr id="38" name="TextBox 37">
            <a:extLst>
              <a:ext uri="{FF2B5EF4-FFF2-40B4-BE49-F238E27FC236}">
                <a16:creationId xmlns:a16="http://schemas.microsoft.com/office/drawing/2014/main" id="{756BEA06-E17C-276A-7F1B-987BB09957AE}"/>
              </a:ext>
            </a:extLst>
          </p:cNvPr>
          <p:cNvSpPr txBox="1"/>
          <p:nvPr/>
        </p:nvSpPr>
        <p:spPr>
          <a:xfrm>
            <a:off x="491469" y="2253162"/>
            <a:ext cx="6580448" cy="2974876"/>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Māori pedagogies are paramount to teaching and learning for the Indigenous peoples of Aotearoa. This presentation will share a Self-Help Guide for Teaching during a Natural Disaster. It was developed as a result of research on how Māori pedagogies were used and the impact these had on Māori </a:t>
            </a:r>
            <a:r>
              <a:rPr lang="en-NZ" sz="1100" i="0" dirty="0" err="1">
                <a:latin typeface="Avenir Next LT Pro" panose="020B0504020202020204" pitchFamily="34" charset="0"/>
              </a:rPr>
              <a:t>kaiako</a:t>
            </a:r>
            <a:r>
              <a:rPr lang="en-NZ" sz="1100" i="0" dirty="0">
                <a:latin typeface="Avenir Next LT Pro" panose="020B0504020202020204" pitchFamily="34" charset="0"/>
              </a:rPr>
              <a:t> and </a:t>
            </a:r>
            <a:r>
              <a:rPr lang="en-NZ" sz="1100" i="0" dirty="0" err="1">
                <a:latin typeface="Avenir Next LT Pro" panose="020B0504020202020204" pitchFamily="34" charset="0"/>
              </a:rPr>
              <a:t>ākonga</a:t>
            </a:r>
            <a:r>
              <a:rPr lang="en-NZ" sz="1100" i="0" dirty="0">
                <a:latin typeface="Avenir Next LT Pro" panose="020B0504020202020204" pitchFamily="34" charset="0"/>
              </a:rPr>
              <a:t> during the recovery phase of the 2011 Christchurch Earthquake.</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key question for the development of the Self-Help Guide was how to help new emerging teachers with their teaching during a natural disaster?</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research the self-help guide is based on is related to a qualitative study framed by a constructivist - interpretivist approach in terms of the collection and analysis of the data. Semi-structured interviews were used to gather perspectives from six Māori </a:t>
            </a:r>
            <a:r>
              <a:rPr lang="en-NZ" sz="1100" i="0" dirty="0" err="1">
                <a:latin typeface="Avenir Next LT Pro" panose="020B0504020202020204" pitchFamily="34" charset="0"/>
              </a:rPr>
              <a:t>kaiako</a:t>
            </a:r>
            <a:r>
              <a:rPr lang="en-NZ" sz="1100" i="0" dirty="0">
                <a:latin typeface="Avenir Next LT Pro" panose="020B0504020202020204" pitchFamily="34" charset="0"/>
              </a:rPr>
              <a:t> re-telling their stories. This was published into the Scope journal (2021); https://www.thescopes.org/journal/kaupapa-kai-tahu.</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main conclusion of the research was that Māori pedagogies provided strategies and skills to cope with the changing circumstances in a time of crisis. It was evident that creating a self-help guide for new staff was important.</a:t>
            </a:r>
          </a:p>
        </p:txBody>
      </p:sp>
      <p:sp>
        <p:nvSpPr>
          <p:cNvPr id="39" name="TextBox 38">
            <a:extLst>
              <a:ext uri="{FF2B5EF4-FFF2-40B4-BE49-F238E27FC236}">
                <a16:creationId xmlns:a16="http://schemas.microsoft.com/office/drawing/2014/main" id="{D586F191-5064-9E05-7694-D2B39914C24D}"/>
              </a:ext>
            </a:extLst>
          </p:cNvPr>
          <p:cNvSpPr txBox="1"/>
          <p:nvPr/>
        </p:nvSpPr>
        <p:spPr>
          <a:xfrm>
            <a:off x="2623761" y="526746"/>
            <a:ext cx="4358591" cy="830997"/>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a:t>
            </a:r>
            <a:r>
              <a:rPr lang="en-US" sz="1600" b="0" kern="1200" dirty="0" err="1">
                <a:solidFill>
                  <a:schemeClr val="dk1"/>
                </a:solidFill>
                <a:latin typeface="Avenir Next LT Pro" panose="020B0504020202020204" pitchFamily="34" charset="0"/>
                <a:ea typeface="+mn-ea"/>
                <a:cs typeface="Arial" panose="020B0604020202020204" pitchFamily="34" charset="0"/>
              </a:rPr>
              <a:t>Mā</a:t>
            </a:r>
            <a:r>
              <a:rPr lang="en-US" sz="1600" b="0" kern="1200" dirty="0">
                <a:solidFill>
                  <a:schemeClr val="dk1"/>
                </a:solidFill>
                <a:latin typeface="Avenir Next LT Pro" panose="020B0504020202020204" pitchFamily="34" charset="0"/>
                <a:ea typeface="+mn-ea"/>
                <a:cs typeface="Arial" panose="020B0604020202020204" pitchFamily="34" charset="0"/>
              </a:rPr>
              <a:t> </a:t>
            </a:r>
            <a:r>
              <a:rPr lang="en-US" sz="1600" b="0" kern="1200" dirty="0" err="1">
                <a:solidFill>
                  <a:schemeClr val="dk1"/>
                </a:solidFill>
                <a:latin typeface="Avenir Next LT Pro" panose="020B0504020202020204" pitchFamily="34" charset="0"/>
                <a:ea typeface="+mn-ea"/>
                <a:cs typeface="Arial" panose="020B0604020202020204" pitchFamily="34" charset="0"/>
              </a:rPr>
              <a:t>te</a:t>
            </a:r>
            <a:r>
              <a:rPr lang="en-US" sz="1600" b="0" kern="1200" dirty="0">
                <a:solidFill>
                  <a:schemeClr val="dk1"/>
                </a:solidFill>
                <a:latin typeface="Avenir Next LT Pro" panose="020B0504020202020204" pitchFamily="34" charset="0"/>
                <a:ea typeface="+mn-ea"/>
                <a:cs typeface="Arial" panose="020B0604020202020204" pitchFamily="34" charset="0"/>
              </a:rPr>
              <a:t> </a:t>
            </a:r>
            <a:r>
              <a:rPr lang="en-US" sz="1600" b="0" kern="1200" dirty="0" err="1">
                <a:solidFill>
                  <a:schemeClr val="dk1"/>
                </a:solidFill>
                <a:latin typeface="Avenir Next LT Pro" panose="020B0504020202020204" pitchFamily="34" charset="0"/>
                <a:ea typeface="+mn-ea"/>
                <a:cs typeface="Arial" panose="020B0604020202020204" pitchFamily="34" charset="0"/>
              </a:rPr>
              <a:t>huruhuru</a:t>
            </a:r>
            <a:r>
              <a:rPr lang="en-US" sz="1600" b="0" kern="1200" dirty="0">
                <a:solidFill>
                  <a:schemeClr val="dk1"/>
                </a:solidFill>
                <a:latin typeface="Avenir Next LT Pro" panose="020B0504020202020204" pitchFamily="34" charset="0"/>
                <a:ea typeface="+mn-ea"/>
                <a:cs typeface="Arial" panose="020B0604020202020204" pitchFamily="34" charset="0"/>
              </a:rPr>
              <a:t>, Ka </a:t>
            </a:r>
            <a:r>
              <a:rPr lang="en-US" sz="1600" b="0" kern="1200" dirty="0" err="1">
                <a:solidFill>
                  <a:schemeClr val="dk1"/>
                </a:solidFill>
                <a:latin typeface="Avenir Next LT Pro" panose="020B0504020202020204" pitchFamily="34" charset="0"/>
                <a:ea typeface="+mn-ea"/>
                <a:cs typeface="Arial" panose="020B0604020202020204" pitchFamily="34" charset="0"/>
              </a:rPr>
              <a:t>rere</a:t>
            </a:r>
            <a:r>
              <a:rPr lang="en-US" sz="1600" b="0" kern="1200" dirty="0">
                <a:solidFill>
                  <a:schemeClr val="dk1"/>
                </a:solidFill>
                <a:latin typeface="Avenir Next LT Pro" panose="020B0504020202020204" pitchFamily="34" charset="0"/>
                <a:ea typeface="+mn-ea"/>
                <a:cs typeface="Arial" panose="020B0604020202020204" pitchFamily="34" charset="0"/>
              </a:rPr>
              <a:t> </a:t>
            </a:r>
            <a:r>
              <a:rPr lang="en-US" sz="1600" b="0" kern="1200" dirty="0" err="1">
                <a:solidFill>
                  <a:schemeClr val="dk1"/>
                </a:solidFill>
                <a:latin typeface="Avenir Next LT Pro" panose="020B0504020202020204" pitchFamily="34" charset="0"/>
                <a:ea typeface="+mn-ea"/>
                <a:cs typeface="Arial" panose="020B0604020202020204" pitchFamily="34" charset="0"/>
              </a:rPr>
              <a:t>te</a:t>
            </a:r>
            <a:r>
              <a:rPr lang="en-US" sz="1600" b="0" kern="1200" dirty="0">
                <a:solidFill>
                  <a:schemeClr val="dk1"/>
                </a:solidFill>
                <a:latin typeface="Avenir Next LT Pro" panose="020B0504020202020204" pitchFamily="34" charset="0"/>
                <a:ea typeface="+mn-ea"/>
                <a:cs typeface="Arial" panose="020B0604020202020204" pitchFamily="34" charset="0"/>
              </a:rPr>
              <a:t> Manu’ - A Self Help Guide to Teaching during a Natural Disaster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6C025DF1-859C-C43E-9AC5-26BEC6A03510}"/>
              </a:ext>
            </a:extLst>
          </p:cNvPr>
          <p:cNvSpPr txBox="1"/>
          <p:nvPr/>
        </p:nvSpPr>
        <p:spPr>
          <a:xfrm>
            <a:off x="2623761" y="1459204"/>
            <a:ext cx="397227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Next LT Pro" panose="020B0504020202020204" pitchFamily="34" charset="0"/>
                <a:ea typeface="+mn-ea"/>
                <a:cs typeface="Arial" panose="020B0604020202020204" pitchFamily="34" charset="0"/>
              </a:rPr>
              <a:t>Charmaine </a:t>
            </a:r>
            <a:r>
              <a:rPr lang="en-US" sz="1200" b="0" kern="1200" dirty="0" err="1">
                <a:solidFill>
                  <a:schemeClr val="dk1"/>
                </a:solidFill>
                <a:latin typeface="Avenir Next LT Pro" panose="020B0504020202020204" pitchFamily="34" charset="0"/>
                <a:ea typeface="+mn-ea"/>
                <a:cs typeface="Arial" panose="020B0604020202020204" pitchFamily="34" charset="0"/>
              </a:rPr>
              <a:t>Tukua</a:t>
            </a:r>
            <a:r>
              <a:rPr lang="en-US" sz="1200" b="0" kern="1200" dirty="0">
                <a:solidFill>
                  <a:schemeClr val="dk1"/>
                </a:solidFill>
                <a:latin typeface="Avenir Next LT Pro" panose="020B0504020202020204" pitchFamily="34" charset="0"/>
                <a:ea typeface="+mn-ea"/>
                <a:cs typeface="Arial" panose="020B0604020202020204" pitchFamily="34" charset="0"/>
              </a:rPr>
              <a:t> and </a:t>
            </a:r>
            <a:r>
              <a:rPr lang="en-NZ" sz="1200" b="0" kern="1200" dirty="0">
                <a:solidFill>
                  <a:schemeClr val="dk1"/>
                </a:solidFill>
                <a:latin typeface="Avenir Next LT Pro" panose="020B0504020202020204" pitchFamily="34" charset="0"/>
                <a:ea typeface="+mn-ea"/>
                <a:cs typeface="Arial" panose="020B0604020202020204" pitchFamily="34" charset="0"/>
              </a:rPr>
              <a:t>Niki Hannan</a:t>
            </a:r>
          </a:p>
        </p:txBody>
      </p:sp>
      <p:sp>
        <p:nvSpPr>
          <p:cNvPr id="41" name="Rectangle 40">
            <a:extLst>
              <a:ext uri="{FF2B5EF4-FFF2-40B4-BE49-F238E27FC236}">
                <a16:creationId xmlns:a16="http://schemas.microsoft.com/office/drawing/2014/main" id="{BFECFE6B-2463-09D3-E284-5242DA54A106}"/>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42" name="TextBox 41">
            <a:extLst>
              <a:ext uri="{FF2B5EF4-FFF2-40B4-BE49-F238E27FC236}">
                <a16:creationId xmlns:a16="http://schemas.microsoft.com/office/drawing/2014/main" id="{E06FC179-3FF7-9BEE-7743-11DD5D06F987}"/>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43" name="Picture 42">
            <a:extLst>
              <a:ext uri="{FF2B5EF4-FFF2-40B4-BE49-F238E27FC236}">
                <a16:creationId xmlns:a16="http://schemas.microsoft.com/office/drawing/2014/main" id="{41591248-1C2B-42FE-BD25-675F491C81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grpSp>
        <p:nvGrpSpPr>
          <p:cNvPr id="2" name="Group 1">
            <a:extLst>
              <a:ext uri="{FF2B5EF4-FFF2-40B4-BE49-F238E27FC236}">
                <a16:creationId xmlns:a16="http://schemas.microsoft.com/office/drawing/2014/main" id="{0A348247-5918-17CE-D84D-9CF056CE6DE0}"/>
              </a:ext>
            </a:extLst>
          </p:cNvPr>
          <p:cNvGrpSpPr/>
          <p:nvPr/>
        </p:nvGrpSpPr>
        <p:grpSpPr>
          <a:xfrm>
            <a:off x="491200" y="7952122"/>
            <a:ext cx="6580448" cy="1660799"/>
            <a:chOff x="491200" y="7628958"/>
            <a:chExt cx="6580448" cy="1660799"/>
          </a:xfrm>
        </p:grpSpPr>
        <p:grpSp>
          <p:nvGrpSpPr>
            <p:cNvPr id="45" name="Group 44">
              <a:extLst>
                <a:ext uri="{FF2B5EF4-FFF2-40B4-BE49-F238E27FC236}">
                  <a16:creationId xmlns:a16="http://schemas.microsoft.com/office/drawing/2014/main" id="{182CC178-6ACE-3505-6E7B-E0DFF7857FD3}"/>
                </a:ext>
              </a:extLst>
            </p:cNvPr>
            <p:cNvGrpSpPr/>
            <p:nvPr/>
          </p:nvGrpSpPr>
          <p:grpSpPr>
            <a:xfrm>
              <a:off x="491200" y="7628958"/>
              <a:ext cx="6580448" cy="1660799"/>
              <a:chOff x="491200" y="6799396"/>
              <a:chExt cx="6580448" cy="1660799"/>
            </a:xfrm>
          </p:grpSpPr>
          <p:sp>
            <p:nvSpPr>
              <p:cNvPr id="47" name="TextBox 46">
                <a:extLst>
                  <a:ext uri="{FF2B5EF4-FFF2-40B4-BE49-F238E27FC236}">
                    <a16:creationId xmlns:a16="http://schemas.microsoft.com/office/drawing/2014/main" id="{631DF45F-1698-D930-CEB8-FAB2636E386C}"/>
                  </a:ext>
                </a:extLst>
              </p:cNvPr>
              <p:cNvSpPr txBox="1"/>
              <p:nvPr/>
            </p:nvSpPr>
            <p:spPr>
              <a:xfrm>
                <a:off x="491200" y="7070369"/>
                <a:ext cx="6580448" cy="1389826"/>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Charmaine Tukua (Tainui / Ngai Tahu) (      </a:t>
                </a:r>
                <a:r>
                  <a:rPr lang="en-NZ" sz="1050" dirty="0">
                    <a:latin typeface="Avenir Next LT Pro" panose="020B0504020202020204" pitchFamily="34" charset="0"/>
                    <a:hlinkClick r:id="rId3"/>
                  </a:rPr>
                  <a:t>0000-0001-9619-4871</a:t>
                </a:r>
                <a:r>
                  <a:rPr lang="en-NZ" sz="1050" dirty="0">
                    <a:latin typeface="Avenir Next LT Pro" panose="020B0504020202020204" pitchFamily="34" charset="0"/>
                  </a:rPr>
                  <a:t>) (</a:t>
                </a:r>
                <a:r>
                  <a:rPr lang="en-NZ" sz="1050" dirty="0">
                    <a:latin typeface="Avenir Next LT Pro" panose="020B0504020202020204" pitchFamily="34" charset="0"/>
                    <a:hlinkClick r:id="rId4"/>
                  </a:rPr>
                  <a:t>charmaine.tukua@ara.ac.nz</a:t>
                </a:r>
                <a:r>
                  <a:rPr lang="en-NZ" sz="1050" dirty="0">
                    <a:latin typeface="Avenir Next LT Pro" panose="020B0504020202020204" pitchFamily="34" charset="0"/>
                  </a:rPr>
                  <a:t>) is a Kaiako at Ara Institute of Canterbury in Te Puna </a:t>
                </a:r>
                <a:r>
                  <a:rPr lang="en-NZ" sz="1050" dirty="0" err="1">
                    <a:latin typeface="Avenir Next LT Pro" panose="020B0504020202020204" pitchFamily="34" charset="0"/>
                  </a:rPr>
                  <a:t>Wānaka</a:t>
                </a:r>
                <a:r>
                  <a:rPr lang="en-NZ" sz="1050" dirty="0">
                    <a:latin typeface="Avenir Next LT Pro" panose="020B0504020202020204" pitchFamily="34" charset="0"/>
                  </a:rPr>
                  <a:t> in the Department of Humanities, teaching Te </a:t>
                </a:r>
                <a:r>
                  <a:rPr lang="en-NZ" sz="1050" dirty="0" err="1">
                    <a:latin typeface="Avenir Next LT Pro" panose="020B0504020202020204" pitchFamily="34" charset="0"/>
                  </a:rPr>
                  <a:t>Reo</a:t>
                </a:r>
                <a:r>
                  <a:rPr lang="en-NZ" sz="1050" dirty="0">
                    <a:latin typeface="Avenir Next LT Pro" panose="020B0504020202020204" pitchFamily="34" charset="0"/>
                  </a:rPr>
                  <a:t> Māori language and culture. She has been teaching at Ara Institute of Canterbury for over 20 years.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Niki Hannan (</a:t>
                </a:r>
                <a:r>
                  <a:rPr lang="en-NZ" sz="1050" dirty="0" err="1">
                    <a:latin typeface="Avenir Next LT Pro" panose="020B0504020202020204" pitchFamily="34" charset="0"/>
                  </a:rPr>
                  <a:t>Tāngata</a:t>
                </a:r>
                <a:r>
                  <a:rPr lang="en-NZ" sz="1050" dirty="0">
                    <a:latin typeface="Avenir Next LT Pro" panose="020B0504020202020204" pitchFamily="34" charset="0"/>
                  </a:rPr>
                  <a:t> </a:t>
                </a:r>
                <a:r>
                  <a:rPr lang="en-NZ" sz="1050" dirty="0" err="1">
                    <a:latin typeface="Avenir Next LT Pro" panose="020B0504020202020204" pitchFamily="34" charset="0"/>
                  </a:rPr>
                  <a:t>Tiriti</a:t>
                </a:r>
                <a:r>
                  <a:rPr lang="en-NZ" sz="1050" dirty="0">
                    <a:latin typeface="Avenir Next LT Pro" panose="020B0504020202020204" pitchFamily="34" charset="0"/>
                  </a:rPr>
                  <a:t>) is a Kaiako at Ara Institute of Canterbury in Teacher Education in the Department of Humanities. A Staff Trainer in Adult Education, she has been teaching at Ara Institute of Canterbury for over 20 years. Charmaine and Niki have taught Te </a:t>
                </a:r>
                <a:r>
                  <a:rPr lang="en-NZ" sz="1050" dirty="0" err="1">
                    <a:latin typeface="Avenir Next LT Pro" panose="020B0504020202020204" pitchFamily="34" charset="0"/>
                  </a:rPr>
                  <a:t>Tiriti</a:t>
                </a:r>
                <a:r>
                  <a:rPr lang="en-NZ" sz="1050" dirty="0">
                    <a:latin typeface="Avenir Next LT Pro" panose="020B0504020202020204" pitchFamily="34" charset="0"/>
                  </a:rPr>
                  <a:t> o Waitangi workshops for over 10 years.</a:t>
                </a:r>
              </a:p>
            </p:txBody>
          </p:sp>
          <p:sp>
            <p:nvSpPr>
              <p:cNvPr id="48" name="TextBox 47">
                <a:extLst>
                  <a:ext uri="{FF2B5EF4-FFF2-40B4-BE49-F238E27FC236}">
                    <a16:creationId xmlns:a16="http://schemas.microsoft.com/office/drawing/2014/main" id="{4BBF0E93-3B2D-ADCF-7B87-66CB13F2EF6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pic>
          <p:nvPicPr>
            <p:cNvPr id="18" name="Picture 17" descr="Icon&#10;&#10;Description automatically generated">
              <a:extLst>
                <a:ext uri="{FF2B5EF4-FFF2-40B4-BE49-F238E27FC236}">
                  <a16:creationId xmlns:a16="http://schemas.microsoft.com/office/drawing/2014/main" id="{451A5DBA-E373-51C3-07A3-380A07B5E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7629" y="7922364"/>
              <a:ext cx="180000" cy="180000"/>
            </a:xfrm>
            <a:prstGeom prst="rect">
              <a:avLst/>
            </a:prstGeom>
          </p:spPr>
        </p:pic>
      </p:grpSp>
      <p:sp>
        <p:nvSpPr>
          <p:cNvPr id="19" name="Slide Number Placeholder 7">
            <a:extLst>
              <a:ext uri="{FF2B5EF4-FFF2-40B4-BE49-F238E27FC236}">
                <a16:creationId xmlns:a16="http://schemas.microsoft.com/office/drawing/2014/main" id="{4E1484D5-C9B4-6754-50FC-720C1E1365BF}"/>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71</a:t>
            </a:fld>
            <a:endParaRPr lang="en-NZ" dirty="0"/>
          </a:p>
        </p:txBody>
      </p:sp>
      <p:sp>
        <p:nvSpPr>
          <p:cNvPr id="20" name="Footer Placeholder 4">
            <a:extLst>
              <a:ext uri="{FF2B5EF4-FFF2-40B4-BE49-F238E27FC236}">
                <a16:creationId xmlns:a16="http://schemas.microsoft.com/office/drawing/2014/main" id="{D940840C-57A5-1088-3D37-72F25F412B34}"/>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38720105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23760" y="528812"/>
            <a:ext cx="4358591" cy="830997"/>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Breaking A Historical Legacy of Solar Concentrator Shape using Artificial Intelligence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6C4E3F0B-C7BF-4644-9D46-57B767A9443D}"/>
              </a:ext>
            </a:extLst>
          </p:cNvPr>
          <p:cNvSpPr txBox="1"/>
          <p:nvPr/>
        </p:nvSpPr>
        <p:spPr>
          <a:xfrm>
            <a:off x="2623761" y="1464582"/>
            <a:ext cx="435859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Next LT Pro" panose="020B0504020202020204" pitchFamily="34" charset="0"/>
                <a:ea typeface="+mn-ea"/>
                <a:cs typeface="Arial" panose="020B0604020202020204" pitchFamily="34" charset="0"/>
              </a:rPr>
              <a:t>Naveed </a:t>
            </a:r>
            <a:r>
              <a:rPr lang="en-US" sz="1200" b="0" kern="1200" dirty="0" err="1">
                <a:solidFill>
                  <a:schemeClr val="dk1"/>
                </a:solidFill>
                <a:latin typeface="Avenir Next LT Pro" panose="020B0504020202020204" pitchFamily="34" charset="0"/>
                <a:ea typeface="+mn-ea"/>
                <a:cs typeface="Arial" panose="020B0604020202020204" pitchFamily="34" charset="0"/>
              </a:rPr>
              <a:t>ur</a:t>
            </a:r>
            <a:r>
              <a:rPr lang="en-US" sz="1200" b="0" kern="1200" dirty="0">
                <a:solidFill>
                  <a:schemeClr val="dk1"/>
                </a:solidFill>
                <a:latin typeface="Avenir Next LT Pro" panose="020B0504020202020204" pitchFamily="34" charset="0"/>
                <a:ea typeface="+mn-ea"/>
                <a:cs typeface="Arial" panose="020B0604020202020204" pitchFamily="34" charset="0"/>
              </a:rPr>
              <a:t> Rehman</a:t>
            </a:r>
            <a:endParaRPr lang="en-NZ" sz="1200" b="0" kern="1200" dirty="0">
              <a:solidFill>
                <a:schemeClr val="dk1"/>
              </a:solidFill>
              <a:latin typeface="Avenir Next LT Pro" panose="020B0504020202020204" pitchFamily="34" charset="0"/>
              <a:ea typeface="+mn-ea"/>
              <a:cs typeface="Arial" panose="020B0604020202020204" pitchFamily="34" charset="0"/>
            </a:endParaRPr>
          </a:p>
        </p:txBody>
      </p:sp>
      <p:grpSp>
        <p:nvGrpSpPr>
          <p:cNvPr id="25" name="Group 24">
            <a:extLst>
              <a:ext uri="{FF2B5EF4-FFF2-40B4-BE49-F238E27FC236}">
                <a16:creationId xmlns:a16="http://schemas.microsoft.com/office/drawing/2014/main" id="{63563CBB-78D7-2838-99FB-F4FF5BF12DD8}"/>
              </a:ext>
            </a:extLst>
          </p:cNvPr>
          <p:cNvGrpSpPr/>
          <p:nvPr/>
        </p:nvGrpSpPr>
        <p:grpSpPr>
          <a:xfrm>
            <a:off x="491200" y="9248898"/>
            <a:ext cx="6580448" cy="704578"/>
            <a:chOff x="491200" y="5831788"/>
            <a:chExt cx="6580448" cy="704578"/>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435719"/>
            </a:xfrm>
            <a:prstGeom prst="rect">
              <a:avLst/>
            </a:prstGeom>
            <a:noFill/>
          </p:spPr>
          <p:txBody>
            <a:bodyPr wrap="square" lIns="97125" bIns="50505" rtlCol="0">
              <a:spAutoFit/>
            </a:bodyPr>
            <a:lstStyle/>
            <a:p>
              <a:r>
                <a:rPr lang="en-NZ" sz="1100" dirty="0">
                  <a:latin typeface="Avenir Next LT Pro" panose="020B0504020202020204" pitchFamily="34" charset="0"/>
                </a:rPr>
                <a:t>Concentrating Photovoltaic, Solar Flux, Newton Interpolation Polynomial, Particle Swarm Optimization, Online Tool</a:t>
              </a:r>
            </a:p>
          </p:txBody>
        </p:sp>
      </p:grpSp>
      <p:pic>
        <p:nvPicPr>
          <p:cNvPr id="24" name="Picture 23" descr="Text&#10;&#10;Description automatically generated">
            <a:extLst>
              <a:ext uri="{FF2B5EF4-FFF2-40B4-BE49-F238E27FC236}">
                <a16:creationId xmlns:a16="http://schemas.microsoft.com/office/drawing/2014/main" id="{EEFA5AA4-3880-953E-8907-2C233BAF0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2805598"/>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For more than a century, “Parabolic” solar concentrators have remained the centre of many types of research and development relating to high concentration solar energy engineering applications. However, recent studies are arguing about their deployment in concentrating photovoltaic (CPV) systems. The main reason is the unhomogenized flux distribution that is obtained due to the parabolic shape’s inherent optical properties. Such a flux has been found to be extremely harmful to PV materials. Therefore, this work develops a method for curating new and better performing solar concentrator shapes. The method uses the Newton Interpolation Polynomial to create a default shape that resembles a parabola. Then, it is modified using guide points until a satisfactorily performing shape is obtained. The Particle Swarm Optimization method, which is an Artificial Intelligence technique, is used for optimization purposes. The forward ray tracing technique is used to obtain the concentration ratio (C) and solar flux distribution uniformity factor (U) for every new setting of the shape. The simulations results show that, for a 9× concentration, a shape having ~10 times better value of U is achievable. Such a breakthrough would drastically improve the operating efficiency and the life expectancy of CPV systems. A web-based online computer tool was also developed and has been made available to use for free. A future development of this project would involve mechanical engineering students pursuing research on renewable thermal energy streams.</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3" name="Group 2">
            <a:extLst>
              <a:ext uri="{FF2B5EF4-FFF2-40B4-BE49-F238E27FC236}">
                <a16:creationId xmlns:a16="http://schemas.microsoft.com/office/drawing/2014/main" id="{69DA8237-F1FB-FA14-9810-3F32D7DEE8E1}"/>
              </a:ext>
            </a:extLst>
          </p:cNvPr>
          <p:cNvGrpSpPr/>
          <p:nvPr/>
        </p:nvGrpSpPr>
        <p:grpSpPr>
          <a:xfrm>
            <a:off x="491200" y="8135762"/>
            <a:ext cx="6580448" cy="1014468"/>
            <a:chOff x="491200" y="7287485"/>
            <a:chExt cx="6580448" cy="1014468"/>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7287485"/>
              <a:ext cx="6580448" cy="1014468"/>
              <a:chOff x="491200" y="6799396"/>
              <a:chExt cx="6580448" cy="1014468"/>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743495"/>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Naveed </a:t>
                </a:r>
                <a:r>
                  <a:rPr lang="en-NZ" sz="1050" dirty="0" err="1">
                    <a:latin typeface="Avenir Next LT Pro" panose="020B0504020202020204" pitchFamily="34" charset="0"/>
                  </a:rPr>
                  <a:t>ur</a:t>
                </a:r>
                <a:r>
                  <a:rPr lang="en-NZ" sz="1050" dirty="0">
                    <a:latin typeface="Avenir Next LT Pro" panose="020B0504020202020204" pitchFamily="34" charset="0"/>
                  </a:rPr>
                  <a:t> Rehman (      </a:t>
                </a:r>
                <a:r>
                  <a:rPr lang="en-NZ" sz="1050" dirty="0">
                    <a:latin typeface="Avenir Next LT Pro" panose="020B0504020202020204" pitchFamily="34" charset="0"/>
                    <a:hlinkClick r:id="rId3"/>
                  </a:rPr>
                  <a:t>0000-0001-8511-1479</a:t>
                </a:r>
                <a:r>
                  <a:rPr lang="en-NZ" sz="1050" dirty="0">
                    <a:latin typeface="Avenir Next LT Pro" panose="020B0504020202020204" pitchFamily="34" charset="0"/>
                  </a:rPr>
                  <a:t>) (</a:t>
                </a:r>
                <a:r>
                  <a:rPr lang="en-NZ" sz="1050" dirty="0">
                    <a:latin typeface="Avenir Next LT Pro" panose="020B0504020202020204" pitchFamily="34" charset="0"/>
                    <a:hlinkClick r:id="rId4"/>
                  </a:rPr>
                  <a:t>naveed.urrehman@sit.ac.nz</a:t>
                </a:r>
                <a:r>
                  <a:rPr lang="en-NZ" sz="1050" dirty="0">
                    <a:latin typeface="Avenir Next LT Pro" panose="020B0504020202020204" pitchFamily="34" charset="0"/>
                  </a:rPr>
                  <a:t>) is a mechanical engineering lecturer at SIT. He is actively researching in the field of solar energy engineering, particularly potential assessments, systems analysis, and optics, and has published several articles in prestigious journals and international conferences.</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endParaRPr lang="en-NZ" sz="1200" dirty="0">
                  <a:latin typeface="Avenir Next LT Pro" panose="020B0504020202020204" pitchFamily="34" charset="0"/>
                </a:endParaRPr>
              </a:p>
            </p:txBody>
          </p:sp>
        </p:grpSp>
        <p:pic>
          <p:nvPicPr>
            <p:cNvPr id="17" name="Picture 16" descr="Icon&#10;&#10;Description automatically generated">
              <a:extLst>
                <a:ext uri="{FF2B5EF4-FFF2-40B4-BE49-F238E27FC236}">
                  <a16:creationId xmlns:a16="http://schemas.microsoft.com/office/drawing/2014/main" id="{5860A3DC-CA79-87BD-278C-20747E3D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738" y="7580891"/>
              <a:ext cx="180000" cy="180000"/>
            </a:xfrm>
            <a:prstGeom prst="rect">
              <a:avLst/>
            </a:prstGeom>
          </p:spPr>
        </p:pic>
      </p:grpSp>
      <p:sp>
        <p:nvSpPr>
          <p:cNvPr id="18" name="Footer Placeholder 4">
            <a:extLst>
              <a:ext uri="{FF2B5EF4-FFF2-40B4-BE49-F238E27FC236}">
                <a16:creationId xmlns:a16="http://schemas.microsoft.com/office/drawing/2014/main" id="{D0C93FC5-97E0-F242-6ECC-40F2A2C0B57E}"/>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AFA31307-9B3C-DC33-B0B3-E0EBE24F8674}"/>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72</a:t>
            </a:fld>
            <a:endParaRPr lang="en-NZ" dirty="0"/>
          </a:p>
        </p:txBody>
      </p:sp>
    </p:spTree>
    <p:extLst>
      <p:ext uri="{BB962C8B-B14F-4D97-AF65-F5344CB8AC3E}">
        <p14:creationId xmlns:p14="http://schemas.microsoft.com/office/powerpoint/2010/main" val="2923896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3E7A286-A518-72D6-8C80-7799020168EE}"/>
              </a:ext>
            </a:extLst>
          </p:cNvPr>
          <p:cNvGrpSpPr/>
          <p:nvPr/>
        </p:nvGrpSpPr>
        <p:grpSpPr>
          <a:xfrm>
            <a:off x="491200" y="9585769"/>
            <a:ext cx="6580448" cy="535301"/>
            <a:chOff x="491200" y="5831788"/>
            <a:chExt cx="6580448" cy="535301"/>
          </a:xfrm>
        </p:grpSpPr>
        <p:sp>
          <p:nvSpPr>
            <p:cNvPr id="36" name="TextBox 35">
              <a:extLst>
                <a:ext uri="{FF2B5EF4-FFF2-40B4-BE49-F238E27FC236}">
                  <a16:creationId xmlns:a16="http://schemas.microsoft.com/office/drawing/2014/main" id="{A5275173-C832-8356-12E8-FF7A70A9C132}"/>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37" name="TextBox 36">
              <a:extLst>
                <a:ext uri="{FF2B5EF4-FFF2-40B4-BE49-F238E27FC236}">
                  <a16:creationId xmlns:a16="http://schemas.microsoft.com/office/drawing/2014/main" id="{06B43092-7F87-A6D5-403B-58E9F6B4A03B}"/>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Virtual Reality, Midwifery, Education</a:t>
              </a:r>
            </a:p>
          </p:txBody>
        </p:sp>
      </p:grpSp>
      <p:sp>
        <p:nvSpPr>
          <p:cNvPr id="38" name="TextBox 37">
            <a:extLst>
              <a:ext uri="{FF2B5EF4-FFF2-40B4-BE49-F238E27FC236}">
                <a16:creationId xmlns:a16="http://schemas.microsoft.com/office/drawing/2014/main" id="{756BEA06-E17C-276A-7F1B-987BB09957AE}"/>
              </a:ext>
            </a:extLst>
          </p:cNvPr>
          <p:cNvSpPr txBox="1"/>
          <p:nvPr/>
        </p:nvSpPr>
        <p:spPr>
          <a:xfrm>
            <a:off x="491469" y="2253162"/>
            <a:ext cx="6580448" cy="3821261"/>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b="1" i="0" dirty="0">
                <a:latin typeface="Avenir Next LT Pro" panose="020B0504020202020204" pitchFamily="34" charset="0"/>
              </a:rPr>
              <a:t>The research design/methodology:</a:t>
            </a:r>
          </a:p>
          <a:p>
            <a:r>
              <a:rPr lang="en-NZ" sz="1100" i="0" dirty="0">
                <a:latin typeface="Avenir Next LT Pro" panose="020B0504020202020204" pitchFamily="34" charset="0"/>
              </a:rPr>
              <a:t>As part of my PhD at AUT focussing on the use of virtual reality in midwifery education, a systematic qualitative review was undertaken. The purpose of this review was to analyse the existing data available regarding the experiences of lecturers and students who have used VR as a teaching and learning tool. The research design followed </a:t>
            </a:r>
            <a:r>
              <a:rPr lang="en-NZ" sz="1100" i="0" dirty="0" err="1">
                <a:latin typeface="Avenir Next LT Pro" panose="020B0504020202020204" pitchFamily="34" charset="0"/>
              </a:rPr>
              <a:t>Noblit</a:t>
            </a:r>
            <a:r>
              <a:rPr lang="en-NZ" sz="1100" i="0" dirty="0">
                <a:latin typeface="Avenir Next LT Pro" panose="020B0504020202020204" pitchFamily="34" charset="0"/>
              </a:rPr>
              <a:t> and Hare’s (2011) seven-step process on how to conduct a systematic review. The holistic evaluation framework </a:t>
            </a:r>
            <a:r>
              <a:rPr lang="en-NZ" sz="1100" i="0" dirty="0" err="1">
                <a:latin typeface="Avenir Next LT Pro" panose="020B0504020202020204" pitchFamily="34" charset="0"/>
              </a:rPr>
              <a:t>Raura</a:t>
            </a:r>
            <a:r>
              <a:rPr lang="en-NZ" sz="1100" i="0" dirty="0">
                <a:latin typeface="Avenir Next LT Pro" panose="020B0504020202020204" pitchFamily="34" charset="0"/>
              </a:rPr>
              <a:t> </a:t>
            </a:r>
            <a:r>
              <a:rPr lang="en-NZ" sz="1100" i="0" dirty="0" err="1">
                <a:latin typeface="Avenir Next LT Pro" panose="020B0504020202020204" pitchFamily="34" charset="0"/>
              </a:rPr>
              <a:t>Whakarere</a:t>
            </a:r>
            <a:r>
              <a:rPr lang="en-NZ" sz="1100" i="0" dirty="0">
                <a:latin typeface="Avenir Next LT Pro" panose="020B0504020202020204" pitchFamily="34" charset="0"/>
              </a:rPr>
              <a:t> (</a:t>
            </a:r>
            <a:r>
              <a:rPr lang="en-NZ" sz="1100" i="0" dirty="0" err="1">
                <a:latin typeface="Avenir Next LT Pro" panose="020B0504020202020204" pitchFamily="34" charset="0"/>
              </a:rPr>
              <a:t>Feekery</a:t>
            </a:r>
            <a:r>
              <a:rPr lang="en-NZ" sz="1100" i="0" dirty="0">
                <a:latin typeface="Avenir Next LT Pro" panose="020B0504020202020204" pitchFamily="34" charset="0"/>
              </a:rPr>
              <a:t> &amp; Jeffrey, 2019) was applied to the material retrieved to assess the quality.</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Ethics approval for the research:</a:t>
            </a:r>
          </a:p>
          <a:p>
            <a:r>
              <a:rPr lang="en-NZ" sz="1100" i="0" dirty="0">
                <a:latin typeface="Avenir Next LT Pro" panose="020B0504020202020204" pitchFamily="34" charset="0"/>
              </a:rPr>
              <a:t>Ethics approval AUTEC February 2022 (21/341).</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The findings or results:</a:t>
            </a:r>
          </a:p>
          <a:p>
            <a:r>
              <a:rPr lang="en-NZ" sz="1100" i="0" dirty="0">
                <a:latin typeface="Avenir Next LT Pro" panose="020B0504020202020204" pitchFamily="34" charset="0"/>
              </a:rPr>
              <a:t>The results showed that there was a scarcity of literature available which explored the experiences of midwifery participants who use VR for educational purposes.</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The implications for our teaching, iwi, industry, professions, or communities:</a:t>
            </a:r>
          </a:p>
          <a:p>
            <a:r>
              <a:rPr lang="en-NZ" sz="1100" i="0" dirty="0">
                <a:latin typeface="Avenir Next LT Pro" panose="020B0504020202020204" pitchFamily="34" charset="0"/>
              </a:rPr>
              <a:t>In a COVID-19 pandemic world, technology is used to enhance a learner’s experiences. VR is emerging as a simulation tool for midwifery education, but there is little evaluation of how that teaching and learning is experienced by participants or how this technological approach influences midwifery pedagogy. Having a deeper understanding of how VR influences teaching and learning will enable educators not only to understand what supports and guides this process but also what impedes its use.</a:t>
            </a:r>
          </a:p>
        </p:txBody>
      </p:sp>
      <p:sp>
        <p:nvSpPr>
          <p:cNvPr id="39" name="TextBox 38">
            <a:extLst>
              <a:ext uri="{FF2B5EF4-FFF2-40B4-BE49-F238E27FC236}">
                <a16:creationId xmlns:a16="http://schemas.microsoft.com/office/drawing/2014/main" id="{D586F191-5064-9E05-7694-D2B39914C24D}"/>
              </a:ext>
            </a:extLst>
          </p:cNvPr>
          <p:cNvSpPr txBox="1"/>
          <p:nvPr/>
        </p:nvSpPr>
        <p:spPr>
          <a:xfrm>
            <a:off x="2623761" y="90636"/>
            <a:ext cx="4358591" cy="132343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A systematic qualitative review to explore what is known and published about the experiences of virtual reality (VR) as a teaching and learning tool for midwifery educators and students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6C025DF1-859C-C43E-9AC5-26BEC6A03510}"/>
              </a:ext>
            </a:extLst>
          </p:cNvPr>
          <p:cNvSpPr txBox="1"/>
          <p:nvPr/>
        </p:nvSpPr>
        <p:spPr>
          <a:xfrm>
            <a:off x="2623761" y="1393238"/>
            <a:ext cx="3972271" cy="461665"/>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Next LT Pro" panose="020B0504020202020204" pitchFamily="34" charset="0"/>
                <a:ea typeface="+mn-ea"/>
                <a:cs typeface="Arial" panose="020B0604020202020204" pitchFamily="34" charset="0"/>
              </a:rPr>
              <a:t>Melanie Welfare, </a:t>
            </a:r>
            <a:r>
              <a:rPr lang="en-NZ" sz="1200" b="0" kern="1200" dirty="0">
                <a:solidFill>
                  <a:schemeClr val="dk1"/>
                </a:solidFill>
                <a:latin typeface="Avenir Next LT Pro" panose="020B0504020202020204" pitchFamily="34" charset="0"/>
                <a:ea typeface="+mn-ea"/>
                <a:cs typeface="Arial" panose="020B0604020202020204" pitchFamily="34" charset="0"/>
              </a:rPr>
              <a:t>Susan Crowther, Andrea Gilkison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200" b="0" kern="1200" dirty="0">
                <a:solidFill>
                  <a:schemeClr val="dk1"/>
                </a:solidFill>
                <a:latin typeface="Avenir Next LT Pro" panose="020B0504020202020204" pitchFamily="34" charset="0"/>
                <a:ea typeface="+mn-ea"/>
                <a:cs typeface="Arial" panose="020B0604020202020204" pitchFamily="34" charset="0"/>
              </a:rPr>
              <a:t>and Jane Frost</a:t>
            </a:r>
          </a:p>
        </p:txBody>
      </p:sp>
      <p:sp>
        <p:nvSpPr>
          <p:cNvPr id="41" name="Rectangle 40">
            <a:extLst>
              <a:ext uri="{FF2B5EF4-FFF2-40B4-BE49-F238E27FC236}">
                <a16:creationId xmlns:a16="http://schemas.microsoft.com/office/drawing/2014/main" id="{BFECFE6B-2463-09D3-E284-5242DA54A106}"/>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42" name="TextBox 41">
            <a:extLst>
              <a:ext uri="{FF2B5EF4-FFF2-40B4-BE49-F238E27FC236}">
                <a16:creationId xmlns:a16="http://schemas.microsoft.com/office/drawing/2014/main" id="{E06FC179-3FF7-9BEE-7743-11DD5D06F987}"/>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43" name="Picture 42">
            <a:extLst>
              <a:ext uri="{FF2B5EF4-FFF2-40B4-BE49-F238E27FC236}">
                <a16:creationId xmlns:a16="http://schemas.microsoft.com/office/drawing/2014/main" id="{41591248-1C2B-42FE-BD25-675F491C81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grpSp>
        <p:nvGrpSpPr>
          <p:cNvPr id="45" name="Group 44">
            <a:extLst>
              <a:ext uri="{FF2B5EF4-FFF2-40B4-BE49-F238E27FC236}">
                <a16:creationId xmlns:a16="http://schemas.microsoft.com/office/drawing/2014/main" id="{182CC178-6ACE-3505-6E7B-E0DFF7857FD3}"/>
              </a:ext>
            </a:extLst>
          </p:cNvPr>
          <p:cNvGrpSpPr/>
          <p:nvPr/>
        </p:nvGrpSpPr>
        <p:grpSpPr>
          <a:xfrm>
            <a:off x="493241" y="6054940"/>
            <a:ext cx="6580448" cy="3276626"/>
            <a:chOff x="491200" y="6799396"/>
            <a:chExt cx="6580448" cy="3276626"/>
          </a:xfrm>
        </p:grpSpPr>
        <p:sp>
          <p:nvSpPr>
            <p:cNvPr id="47" name="TextBox 46">
              <a:extLst>
                <a:ext uri="{FF2B5EF4-FFF2-40B4-BE49-F238E27FC236}">
                  <a16:creationId xmlns:a16="http://schemas.microsoft.com/office/drawing/2014/main" id="{631DF45F-1698-D930-CEB8-FAB2636E386C}"/>
                </a:ext>
              </a:extLst>
            </p:cNvPr>
            <p:cNvSpPr txBox="1"/>
            <p:nvPr/>
          </p:nvSpPr>
          <p:spPr>
            <a:xfrm>
              <a:off x="491200" y="7070369"/>
              <a:ext cx="6580448" cy="3005653"/>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Melanie Welfare (</a:t>
              </a:r>
              <a:r>
                <a:rPr lang="en-NZ" sz="1050" dirty="0">
                  <a:latin typeface="Avenir Next LT Pro" panose="020B0504020202020204" pitchFamily="34" charset="0"/>
                  <a:hlinkClick r:id="rId3"/>
                </a:rPr>
                <a:t>melanie.welfare@ara.ac.nz</a:t>
              </a:r>
              <a:r>
                <a:rPr lang="en-NZ" sz="1050" dirty="0">
                  <a:latin typeface="Avenir Next LT Pro" panose="020B0504020202020204" pitchFamily="34" charset="0"/>
                </a:rPr>
                <a:t>) is a senior academic staff member and the Associate Head of Midwifery at Ara Institute of Canterbury. Research interests include simulation as a tool for midwifery education, IPE, and sustainability within midwifery. Currently, she is a PhD candidate at AUT conducting research into the use of Virtual Reality.</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Susan Crowther is professor of midwifery at AUT University, Auckland, Aotearoa New Zealand. She has been in health since the early 80s and a midwife for 26 years working in a variety of practice, leadership, educational and research roles across several global regions.</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Andrea Gilkison is an Associate Professor of midwifery at Auckland University of Technology in New Zealand. Andreas contribution to midwifery has been focussed towards developing high quality midwifery undergraduate and postgraduate education programmes and research which ultimately enhance the quality of care provided to women, babies, and their families.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Jane Frost is the Associate Dean of Work Integrated Learning, and an Associate Professor in Nursing at the University of Canberra. She is a Senior Fellow of the Higher Education Academy and certified Lego® Serious Play® facilitator. She is an experienced educator, clinician, and academic, TEDX Speaker and AAUT Citation recipient. </a:t>
              </a:r>
            </a:p>
          </p:txBody>
        </p:sp>
        <p:sp>
          <p:nvSpPr>
            <p:cNvPr id="48" name="TextBox 47">
              <a:extLst>
                <a:ext uri="{FF2B5EF4-FFF2-40B4-BE49-F238E27FC236}">
                  <a16:creationId xmlns:a16="http://schemas.microsoft.com/office/drawing/2014/main" id="{4BBF0E93-3B2D-ADCF-7B87-66CB13F2EF6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sp>
        <p:nvSpPr>
          <p:cNvPr id="18" name="Slide Number Placeholder 7">
            <a:extLst>
              <a:ext uri="{FF2B5EF4-FFF2-40B4-BE49-F238E27FC236}">
                <a16:creationId xmlns:a16="http://schemas.microsoft.com/office/drawing/2014/main" id="{DAB98B12-628A-DA8A-14FF-1B7FD70843A6}"/>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73</a:t>
            </a:fld>
            <a:endParaRPr lang="en-NZ" dirty="0"/>
          </a:p>
        </p:txBody>
      </p:sp>
      <p:sp>
        <p:nvSpPr>
          <p:cNvPr id="19" name="Footer Placeholder 4">
            <a:extLst>
              <a:ext uri="{FF2B5EF4-FFF2-40B4-BE49-F238E27FC236}">
                <a16:creationId xmlns:a16="http://schemas.microsoft.com/office/drawing/2014/main" id="{54A3DB3A-025F-C089-30CB-C356B1A51F0A}"/>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2302855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3E7A286-A518-72D6-8C80-7799020168EE}"/>
              </a:ext>
            </a:extLst>
          </p:cNvPr>
          <p:cNvGrpSpPr/>
          <p:nvPr/>
        </p:nvGrpSpPr>
        <p:grpSpPr>
          <a:xfrm>
            <a:off x="491200" y="9585769"/>
            <a:ext cx="6580448" cy="535301"/>
            <a:chOff x="491200" y="5831788"/>
            <a:chExt cx="6580448" cy="535301"/>
          </a:xfrm>
        </p:grpSpPr>
        <p:sp>
          <p:nvSpPr>
            <p:cNvPr id="36" name="TextBox 35">
              <a:extLst>
                <a:ext uri="{FF2B5EF4-FFF2-40B4-BE49-F238E27FC236}">
                  <a16:creationId xmlns:a16="http://schemas.microsoft.com/office/drawing/2014/main" id="{A5275173-C832-8356-12E8-FF7A70A9C132}"/>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37" name="TextBox 36">
              <a:extLst>
                <a:ext uri="{FF2B5EF4-FFF2-40B4-BE49-F238E27FC236}">
                  <a16:creationId xmlns:a16="http://schemas.microsoft.com/office/drawing/2014/main" id="{06B43092-7F87-A6D5-403B-58E9F6B4A03B}"/>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Partnership with Māori, collaborative narrative inquiry, culturally responsive practice</a:t>
              </a:r>
            </a:p>
          </p:txBody>
        </p:sp>
      </p:grpSp>
      <p:sp>
        <p:nvSpPr>
          <p:cNvPr id="38" name="TextBox 37">
            <a:extLst>
              <a:ext uri="{FF2B5EF4-FFF2-40B4-BE49-F238E27FC236}">
                <a16:creationId xmlns:a16="http://schemas.microsoft.com/office/drawing/2014/main" id="{756BEA06-E17C-276A-7F1B-987BB09957AE}"/>
              </a:ext>
            </a:extLst>
          </p:cNvPr>
          <p:cNvSpPr txBox="1"/>
          <p:nvPr/>
        </p:nvSpPr>
        <p:spPr>
          <a:xfrm>
            <a:off x="491470" y="2253162"/>
            <a:ext cx="6291296" cy="3313430"/>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The aim of this project is to better understand how Māori culture enhances the experiences of </a:t>
            </a:r>
            <a:r>
              <a:rPr lang="en-NZ" sz="1100" i="0" dirty="0" err="1">
                <a:latin typeface="Avenir Next LT Pro" panose="020B0504020202020204" pitchFamily="34" charset="0"/>
              </a:rPr>
              <a:t>kaiako</a:t>
            </a:r>
            <a:r>
              <a:rPr lang="en-NZ" sz="1100" i="0" dirty="0">
                <a:latin typeface="Avenir Next LT Pro" panose="020B0504020202020204" pitchFamily="34" charset="0"/>
              </a:rPr>
              <a:t> at Ara Institute of Canterbury Ltd., leading to </a:t>
            </a:r>
            <a:r>
              <a:rPr lang="en-NZ" sz="1100" i="0" dirty="0" err="1">
                <a:latin typeface="Avenir Next LT Pro" panose="020B0504020202020204" pitchFamily="34" charset="0"/>
              </a:rPr>
              <a:t>whakapono</a:t>
            </a:r>
            <a:r>
              <a:rPr lang="en-NZ" sz="1100" i="0" dirty="0">
                <a:latin typeface="Avenir Next LT Pro" panose="020B0504020202020204" pitchFamily="34" charset="0"/>
              </a:rPr>
              <a:t>, </a:t>
            </a:r>
            <a:r>
              <a:rPr lang="en-NZ" sz="1100" i="0" dirty="0" err="1">
                <a:latin typeface="Avenir Next LT Pro" panose="020B0504020202020204" pitchFamily="34" charset="0"/>
              </a:rPr>
              <a:t>māia</a:t>
            </a:r>
            <a:r>
              <a:rPr lang="en-NZ" sz="1100" i="0" dirty="0">
                <a:latin typeface="Avenir Next LT Pro" panose="020B0504020202020204" pitchFamily="34" charset="0"/>
              </a:rPr>
              <a:t> and self-efficacy to enact the principle of partnership in Te </a:t>
            </a:r>
            <a:r>
              <a:rPr lang="en-NZ" sz="1100" i="0" dirty="0" err="1">
                <a:latin typeface="Avenir Next LT Pro" panose="020B0504020202020204" pitchFamily="34" charset="0"/>
              </a:rPr>
              <a:t>Tiriti</a:t>
            </a:r>
            <a:r>
              <a:rPr lang="en-NZ" sz="1100" i="0" dirty="0">
                <a:latin typeface="Avenir Next LT Pro" panose="020B0504020202020204" pitchFamily="34" charset="0"/>
              </a:rPr>
              <a:t> o Waitangi in their teaching practice. The research focuses on exploring </a:t>
            </a:r>
            <a:r>
              <a:rPr lang="en-NZ" sz="1100" i="0" dirty="0" err="1">
                <a:latin typeface="Avenir Next LT Pro" panose="020B0504020202020204" pitchFamily="34" charset="0"/>
              </a:rPr>
              <a:t>kaiako</a:t>
            </a:r>
            <a:r>
              <a:rPr lang="en-NZ" sz="1100" i="0" dirty="0">
                <a:latin typeface="Avenir Next LT Pro" panose="020B0504020202020204" pitchFamily="34" charset="0"/>
              </a:rPr>
              <a:t> experiences with </a:t>
            </a:r>
            <a:r>
              <a:rPr lang="en-NZ" sz="1100" i="0" dirty="0" err="1">
                <a:latin typeface="Avenir Next LT Pro" panose="020B0504020202020204" pitchFamily="34" charset="0"/>
              </a:rPr>
              <a:t>te</a:t>
            </a:r>
            <a:r>
              <a:rPr lang="en-NZ" sz="1100" i="0" dirty="0">
                <a:latin typeface="Avenir Next LT Pro" panose="020B0504020202020204" pitchFamily="34" charset="0"/>
              </a:rPr>
              <a:t> </a:t>
            </a:r>
            <a:r>
              <a:rPr lang="en-NZ" sz="1100" i="0" dirty="0" err="1">
                <a:latin typeface="Avenir Next LT Pro" panose="020B0504020202020204" pitchFamily="34" charset="0"/>
              </a:rPr>
              <a:t>ao</a:t>
            </a:r>
            <a:r>
              <a:rPr lang="en-NZ" sz="1100" i="0" dirty="0">
                <a:latin typeface="Avenir Next LT Pro" panose="020B0504020202020204" pitchFamily="34" charset="0"/>
              </a:rPr>
              <a:t> </a:t>
            </a:r>
            <a:r>
              <a:rPr lang="en-NZ" sz="1100" i="0" dirty="0" err="1">
                <a:latin typeface="Avenir Next LT Pro" panose="020B0504020202020204" pitchFamily="34" charset="0"/>
              </a:rPr>
              <a:t>Maōri</a:t>
            </a:r>
            <a:r>
              <a:rPr lang="en-NZ" sz="1100" i="0" dirty="0">
                <a:latin typeface="Avenir Next LT Pro" panose="020B0504020202020204" pitchFamily="34" charset="0"/>
              </a:rPr>
              <a:t> and how these have enabled a capacity to learn leading to changes in practice to support the development of the </a:t>
            </a:r>
            <a:r>
              <a:rPr lang="en-NZ" sz="1100" i="0" dirty="0" err="1">
                <a:latin typeface="Avenir Next LT Pro" panose="020B0504020202020204" pitchFamily="34" charset="0"/>
              </a:rPr>
              <a:t>Mauī</a:t>
            </a:r>
            <a:r>
              <a:rPr lang="en-NZ" sz="1100" i="0" dirty="0">
                <a:latin typeface="Avenir Next LT Pro" panose="020B0504020202020204" pitchFamily="34" charset="0"/>
              </a:rPr>
              <a:t> learner. </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concept of the </a:t>
            </a:r>
            <a:r>
              <a:rPr lang="en-NZ" sz="1100" i="0" dirty="0" err="1">
                <a:latin typeface="Avenir Next LT Pro" panose="020B0504020202020204" pitchFamily="34" charset="0"/>
              </a:rPr>
              <a:t>Mauī</a:t>
            </a:r>
            <a:r>
              <a:rPr lang="en-NZ" sz="1100" i="0" dirty="0">
                <a:latin typeface="Avenir Next LT Pro" panose="020B0504020202020204" pitchFamily="34" charset="0"/>
              </a:rPr>
              <a:t> learner draws on the Joseph Campbell’s (1993) The Hero’s Journey. This narrative frames learning as a life journey with both challenges and celebrations that are shaped by our attitude and capacity to reposition our mindset regardless of the circumstances. The concept of narrative also frames the research method used by Russell Bishop drawing on the Kaupapa Māori approach of collaborative narrative inquiry.  </a:t>
            </a:r>
          </a:p>
          <a:p>
            <a:endParaRPr lang="en-NZ" sz="1100" i="0" dirty="0">
              <a:latin typeface="Avenir Next LT Pro" panose="020B0504020202020204" pitchFamily="34" charset="0"/>
            </a:endParaRPr>
          </a:p>
          <a:p>
            <a:r>
              <a:rPr lang="en-NZ" sz="1100" i="0" dirty="0">
                <a:latin typeface="Avenir Next LT Pro" panose="020B0504020202020204" pitchFamily="34" charset="0"/>
              </a:rPr>
              <a:t>It is this method that will form the main basis of this presentation as the research is in process. The concept of collaborative narrative inquiry has been adapted by the researchers for this project. The concept of wānanga sits at the heart of the method with the outcome being the development of agreed vignette narratives between the participant and the researchers. The vignettes are then analysed by the research team for intricacies as well as themes that become evident based on Bishop’s (1996) view that the aim of the approach is to reveal truth within the cultural context and frame of the participant’s life.  Initial findings will be discussed. </a:t>
            </a:r>
          </a:p>
        </p:txBody>
      </p:sp>
      <p:sp>
        <p:nvSpPr>
          <p:cNvPr id="39" name="TextBox 38">
            <a:extLst>
              <a:ext uri="{FF2B5EF4-FFF2-40B4-BE49-F238E27FC236}">
                <a16:creationId xmlns:a16="http://schemas.microsoft.com/office/drawing/2014/main" id="{D586F191-5064-9E05-7694-D2B39914C24D}"/>
              </a:ext>
            </a:extLst>
          </p:cNvPr>
          <p:cNvSpPr txBox="1"/>
          <p:nvPr/>
        </p:nvSpPr>
        <p:spPr>
          <a:xfrm>
            <a:off x="2623761" y="800498"/>
            <a:ext cx="4358591" cy="338554"/>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Mauī </a:t>
            </a:r>
            <a:r>
              <a:rPr lang="en-US" sz="1600" b="0" kern="1200" dirty="0" err="1">
                <a:solidFill>
                  <a:schemeClr val="dk1"/>
                </a:solidFill>
                <a:latin typeface="Avenir Next LT Pro" panose="020B0504020202020204" pitchFamily="34" charset="0"/>
                <a:ea typeface="+mn-ea"/>
                <a:cs typeface="Arial" panose="020B0604020202020204" pitchFamily="34" charset="0"/>
              </a:rPr>
              <a:t>te</a:t>
            </a:r>
            <a:r>
              <a:rPr lang="en-US" sz="1600" b="0" kern="1200" dirty="0">
                <a:solidFill>
                  <a:schemeClr val="dk1"/>
                </a:solidFill>
                <a:latin typeface="Avenir Next LT Pro" panose="020B0504020202020204" pitchFamily="34" charset="0"/>
                <a:ea typeface="+mn-ea"/>
                <a:cs typeface="Arial" panose="020B0604020202020204" pitchFamily="34" charset="0"/>
              </a:rPr>
              <a:t> </a:t>
            </a:r>
            <a:r>
              <a:rPr lang="en-US" sz="1600" b="0" kern="1200" dirty="0" err="1">
                <a:solidFill>
                  <a:schemeClr val="dk1"/>
                </a:solidFill>
                <a:latin typeface="Avenir Next LT Pro" panose="020B0504020202020204" pitchFamily="34" charset="0"/>
                <a:ea typeface="+mn-ea"/>
                <a:cs typeface="Arial" panose="020B0604020202020204" pitchFamily="34" charset="0"/>
              </a:rPr>
              <a:t>Pukenga</a:t>
            </a:r>
            <a:r>
              <a:rPr lang="en-US" sz="1600" b="0" kern="1200" dirty="0">
                <a:solidFill>
                  <a:schemeClr val="dk1"/>
                </a:solidFill>
                <a:latin typeface="Avenir Next LT Pro" panose="020B0504020202020204" pitchFamily="34" charset="0"/>
                <a:ea typeface="+mn-ea"/>
                <a:cs typeface="Arial" panose="020B0604020202020204" pitchFamily="34" charset="0"/>
              </a:rPr>
              <a:t> Teaching the Mauī Learner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6C025DF1-859C-C43E-9AC5-26BEC6A03510}"/>
              </a:ext>
            </a:extLst>
          </p:cNvPr>
          <p:cNvSpPr txBox="1"/>
          <p:nvPr/>
        </p:nvSpPr>
        <p:spPr>
          <a:xfrm>
            <a:off x="2623761" y="1274538"/>
            <a:ext cx="3972271" cy="461665"/>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Next LT Pro" panose="020B0504020202020204" pitchFamily="34" charset="0"/>
                <a:ea typeface="+mn-ea"/>
                <a:cs typeface="Arial" panose="020B0604020202020204" pitchFamily="34" charset="0"/>
              </a:rPr>
              <a:t>Faye Wilson-Hill, </a:t>
            </a:r>
            <a:r>
              <a:rPr lang="en-NZ" sz="1200" b="0" kern="1200" dirty="0">
                <a:solidFill>
                  <a:schemeClr val="dk1"/>
                </a:solidFill>
                <a:latin typeface="Avenir Next LT Pro" panose="020B0504020202020204" pitchFamily="34" charset="0"/>
                <a:ea typeface="+mn-ea"/>
                <a:cs typeface="Arial" panose="020B0604020202020204" pitchFamily="34" charset="0"/>
              </a:rPr>
              <a:t>Hemi Hoskins, </a:t>
            </a:r>
            <a:r>
              <a:rPr lang="en-NZ" sz="1200" b="0" kern="1200" dirty="0" err="1">
                <a:solidFill>
                  <a:schemeClr val="dk1"/>
                </a:solidFill>
                <a:latin typeface="Avenir Next LT Pro" panose="020B0504020202020204" pitchFamily="34" charset="0"/>
                <a:ea typeface="+mn-ea"/>
                <a:cs typeface="Arial" panose="020B0604020202020204" pitchFamily="34" charset="0"/>
              </a:rPr>
              <a:t>Heperi</a:t>
            </a:r>
            <a:r>
              <a:rPr lang="en-NZ" sz="1200" b="0" kern="1200" dirty="0">
                <a:solidFill>
                  <a:schemeClr val="dk1"/>
                </a:solidFill>
                <a:latin typeface="Avenir Next LT Pro" panose="020B0504020202020204" pitchFamily="34" charset="0"/>
                <a:ea typeface="+mn-ea"/>
                <a:cs typeface="Arial" panose="020B0604020202020204" pitchFamily="34" charset="0"/>
              </a:rPr>
              <a:t> Harris </a:t>
            </a:r>
          </a:p>
          <a:p>
            <a:pPr marL="0" marR="0" lvl="0" indent="0" algn="l" defTabSz="756300" rtl="0" eaLnBrk="1" fontAlgn="auto" latinLnBrk="0" hangingPunct="1">
              <a:lnSpc>
                <a:spcPct val="100000"/>
              </a:lnSpc>
              <a:spcBef>
                <a:spcPts val="0"/>
              </a:spcBef>
              <a:spcAft>
                <a:spcPts val="0"/>
              </a:spcAft>
              <a:buClrTx/>
              <a:buSzTx/>
              <a:buFontTx/>
              <a:buNone/>
              <a:tabLst/>
              <a:defRPr/>
            </a:pPr>
            <a:r>
              <a:rPr lang="en-NZ" sz="1200" b="0" kern="1200" dirty="0">
                <a:solidFill>
                  <a:schemeClr val="dk1"/>
                </a:solidFill>
                <a:latin typeface="Avenir Next LT Pro" panose="020B0504020202020204" pitchFamily="34" charset="0"/>
                <a:ea typeface="+mn-ea"/>
                <a:cs typeface="Arial" panose="020B0604020202020204" pitchFamily="34" charset="0"/>
              </a:rPr>
              <a:t>and Niki Hannan</a:t>
            </a:r>
          </a:p>
        </p:txBody>
      </p:sp>
      <p:sp>
        <p:nvSpPr>
          <p:cNvPr id="41" name="Rectangle 40">
            <a:extLst>
              <a:ext uri="{FF2B5EF4-FFF2-40B4-BE49-F238E27FC236}">
                <a16:creationId xmlns:a16="http://schemas.microsoft.com/office/drawing/2014/main" id="{BFECFE6B-2463-09D3-E284-5242DA54A106}"/>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42" name="TextBox 41">
            <a:extLst>
              <a:ext uri="{FF2B5EF4-FFF2-40B4-BE49-F238E27FC236}">
                <a16:creationId xmlns:a16="http://schemas.microsoft.com/office/drawing/2014/main" id="{E06FC179-3FF7-9BEE-7743-11DD5D06F987}"/>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pic>
        <p:nvPicPr>
          <p:cNvPr id="43" name="Picture 42">
            <a:extLst>
              <a:ext uri="{FF2B5EF4-FFF2-40B4-BE49-F238E27FC236}">
                <a16:creationId xmlns:a16="http://schemas.microsoft.com/office/drawing/2014/main" id="{41591248-1C2B-42FE-BD25-675F491C81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7531" y="567316"/>
            <a:ext cx="1477930" cy="601569"/>
          </a:xfrm>
          <a:prstGeom prst="rect">
            <a:avLst/>
          </a:prstGeom>
        </p:spPr>
      </p:pic>
      <p:grpSp>
        <p:nvGrpSpPr>
          <p:cNvPr id="2" name="Group 1">
            <a:extLst>
              <a:ext uri="{FF2B5EF4-FFF2-40B4-BE49-F238E27FC236}">
                <a16:creationId xmlns:a16="http://schemas.microsoft.com/office/drawing/2014/main" id="{0A348247-5918-17CE-D84D-9CF056CE6DE0}"/>
              </a:ext>
            </a:extLst>
          </p:cNvPr>
          <p:cNvGrpSpPr/>
          <p:nvPr/>
        </p:nvGrpSpPr>
        <p:grpSpPr>
          <a:xfrm>
            <a:off x="491200" y="6336296"/>
            <a:ext cx="6580448" cy="3276626"/>
            <a:chOff x="491200" y="7628958"/>
            <a:chExt cx="6580448" cy="3276626"/>
          </a:xfrm>
        </p:grpSpPr>
        <p:grpSp>
          <p:nvGrpSpPr>
            <p:cNvPr id="45" name="Group 44">
              <a:extLst>
                <a:ext uri="{FF2B5EF4-FFF2-40B4-BE49-F238E27FC236}">
                  <a16:creationId xmlns:a16="http://schemas.microsoft.com/office/drawing/2014/main" id="{182CC178-6ACE-3505-6E7B-E0DFF7857FD3}"/>
                </a:ext>
              </a:extLst>
            </p:cNvPr>
            <p:cNvGrpSpPr/>
            <p:nvPr/>
          </p:nvGrpSpPr>
          <p:grpSpPr>
            <a:xfrm>
              <a:off x="491200" y="7628958"/>
              <a:ext cx="6580448" cy="3276626"/>
              <a:chOff x="491200" y="6799396"/>
              <a:chExt cx="6580448" cy="3276626"/>
            </a:xfrm>
          </p:grpSpPr>
          <p:sp>
            <p:nvSpPr>
              <p:cNvPr id="47" name="TextBox 46">
                <a:extLst>
                  <a:ext uri="{FF2B5EF4-FFF2-40B4-BE49-F238E27FC236}">
                    <a16:creationId xmlns:a16="http://schemas.microsoft.com/office/drawing/2014/main" id="{631DF45F-1698-D930-CEB8-FAB2636E386C}"/>
                  </a:ext>
                </a:extLst>
              </p:cNvPr>
              <p:cNvSpPr txBox="1"/>
              <p:nvPr/>
            </p:nvSpPr>
            <p:spPr>
              <a:xfrm>
                <a:off x="491200" y="7070369"/>
                <a:ext cx="6580448" cy="3005653"/>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Faye Wilson-Hill </a:t>
                </a:r>
                <a:r>
                  <a:rPr lang="en-NZ" sz="1050" dirty="0" err="1">
                    <a:latin typeface="Avenir Next LT Pro" panose="020B0504020202020204" pitchFamily="34" charset="0"/>
                  </a:rPr>
                  <a:t>M.Env</a:t>
                </a:r>
                <a:r>
                  <a:rPr lang="en-NZ" sz="1050" dirty="0">
                    <a:latin typeface="Avenir Next LT Pro" panose="020B0504020202020204" pitchFamily="34" charset="0"/>
                  </a:rPr>
                  <a:t>. Ed (      </a:t>
                </a:r>
                <a:r>
                  <a:rPr lang="en-NZ" sz="1050" dirty="0">
                    <a:latin typeface="Avenir Next LT Pro" panose="020B0504020202020204" pitchFamily="34" charset="0"/>
                    <a:hlinkClick r:id="rId3"/>
                  </a:rPr>
                  <a:t>0000-0002-3151-6187</a:t>
                </a:r>
                <a:r>
                  <a:rPr lang="en-NZ" sz="1050" dirty="0">
                    <a:latin typeface="Avenir Next LT Pro" panose="020B0504020202020204" pitchFamily="34" charset="0"/>
                  </a:rPr>
                  <a:t>) (</a:t>
                </a:r>
                <a:r>
                  <a:rPr lang="en-NZ" sz="1050" dirty="0">
                    <a:latin typeface="Avenir Next LT Pro" panose="020B0504020202020204" pitchFamily="34" charset="0"/>
                    <a:hlinkClick r:id="rId4"/>
                  </a:rPr>
                  <a:t>faye.wilson-hill@ara.ac.nz</a:t>
                </a:r>
                <a:r>
                  <a:rPr lang="en-NZ" sz="1050" dirty="0">
                    <a:latin typeface="Avenir Next LT Pro" panose="020B0504020202020204" pitchFamily="34" charset="0"/>
                  </a:rPr>
                  <a:t>) is a Principal Academic Staff Member (PASM) at Ara Institute of Canterbury and is Kaiako for the Master’s of Sustainable Practice and Teacher Education (Tertiary Teaching Qualifications). Faye has worked at Ara Institute of Canterbury for six years in these roles and is currently </a:t>
                </a:r>
                <a:r>
                  <a:rPr lang="en-NZ" sz="1050" dirty="0" err="1">
                    <a:latin typeface="Avenir Next LT Pro" panose="020B0504020202020204" pitchFamily="34" charset="0"/>
                  </a:rPr>
                  <a:t>Progamme</a:t>
                </a:r>
                <a:r>
                  <a:rPr lang="en-NZ" sz="1050" dirty="0">
                    <a:latin typeface="Avenir Next LT Pro" panose="020B0504020202020204" pitchFamily="34" charset="0"/>
                  </a:rPr>
                  <a:t> Leader for the NZCATT and Graduate Diploma in Tertiary Teaching. She has a background in Education for Sustainability that she brings to both of the programmes she is currently working in.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Hemi Hoskins is the Director of Māori Achievement to support Ara Institute of Canterbury in achieving strategic priorities particularly related to the focus on equity for Māori learners and enacting the Framework for Māori Achievement.</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Heperi Harris is currently on secondment from Manager of Te Puna </a:t>
                </a:r>
                <a:r>
                  <a:rPr lang="en-NZ" sz="1050" dirty="0" err="1">
                    <a:latin typeface="Avenir Next LT Pro" panose="020B0504020202020204" pitchFamily="34" charset="0"/>
                  </a:rPr>
                  <a:t>Wānaka</a:t>
                </a:r>
                <a:r>
                  <a:rPr lang="en-NZ" sz="1050" dirty="0">
                    <a:latin typeface="Avenir Next LT Pro" panose="020B0504020202020204" pitchFamily="34" charset="0"/>
                  </a:rPr>
                  <a:t> to the role of </a:t>
                </a:r>
                <a:r>
                  <a:rPr lang="en-NZ" sz="1050" dirty="0" err="1">
                    <a:latin typeface="Avenir Next LT Pro" panose="020B0504020202020204" pitchFamily="34" charset="0"/>
                  </a:rPr>
                  <a:t>Kaiārahi</a:t>
                </a:r>
                <a:r>
                  <a:rPr lang="en-NZ" sz="1050" dirty="0">
                    <a:latin typeface="Avenir Next LT Pro" panose="020B0504020202020204" pitchFamily="34" charset="0"/>
                  </a:rPr>
                  <a:t> – Ako – Academic – Kaupapa Māori Lead to support outcomes in the 2022 Ara Institute of Canterbury strategy which has a relentless focus on equity. </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Niki Hannan (PASM) is Kaiako on the Graduate Diploma in Tertiary Teaching, Niki and colleague Charmaine </a:t>
                </a:r>
                <a:r>
                  <a:rPr lang="en-NZ" sz="1050" dirty="0" err="1">
                    <a:latin typeface="Avenir Next LT Pro" panose="020B0504020202020204" pitchFamily="34" charset="0"/>
                  </a:rPr>
                  <a:t>Tukua</a:t>
                </a:r>
                <a:r>
                  <a:rPr lang="en-NZ" sz="1050" dirty="0">
                    <a:latin typeface="Avenir Next LT Pro" panose="020B0504020202020204" pitchFamily="34" charset="0"/>
                  </a:rPr>
                  <a:t> facilitate </a:t>
                </a:r>
                <a:r>
                  <a:rPr lang="en-NZ" sz="1050" dirty="0" err="1">
                    <a:latin typeface="Avenir Next LT Pro" panose="020B0504020202020204" pitchFamily="34" charset="0"/>
                  </a:rPr>
                  <a:t>te</a:t>
                </a:r>
                <a:r>
                  <a:rPr lang="en-NZ" sz="1050" dirty="0">
                    <a:latin typeface="Avenir Next LT Pro" panose="020B0504020202020204" pitchFamily="34" charset="0"/>
                  </a:rPr>
                  <a:t> </a:t>
                </a:r>
                <a:r>
                  <a:rPr lang="en-NZ" sz="1050" dirty="0" err="1">
                    <a:latin typeface="Avenir Next LT Pro" panose="020B0504020202020204" pitchFamily="34" charset="0"/>
                  </a:rPr>
                  <a:t>Tiriti</a:t>
                </a:r>
                <a:r>
                  <a:rPr lang="en-NZ" sz="1050" dirty="0">
                    <a:latin typeface="Avenir Next LT Pro" panose="020B0504020202020204" pitchFamily="34" charset="0"/>
                  </a:rPr>
                  <a:t> Workshops in the Teacher Education qualifications. Niki has over 20 years’ experience as a teacher educator in community and tertiary settings. </a:t>
                </a:r>
              </a:p>
            </p:txBody>
          </p:sp>
          <p:sp>
            <p:nvSpPr>
              <p:cNvPr id="48" name="TextBox 47">
                <a:extLst>
                  <a:ext uri="{FF2B5EF4-FFF2-40B4-BE49-F238E27FC236}">
                    <a16:creationId xmlns:a16="http://schemas.microsoft.com/office/drawing/2014/main" id="{4BBF0E93-3B2D-ADCF-7B87-66CB13F2EF6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r>
                  <a:rPr lang="en-NZ" sz="1200" dirty="0">
                    <a:latin typeface="Avenir Next LT Pro" panose="020B0504020202020204" pitchFamily="34" charset="0"/>
                  </a:rPr>
                  <a:t>:</a:t>
                </a:r>
              </a:p>
            </p:txBody>
          </p:sp>
        </p:grpSp>
        <p:pic>
          <p:nvPicPr>
            <p:cNvPr id="18" name="Picture 17" descr="Icon&#10;&#10;Description automatically generated">
              <a:extLst>
                <a:ext uri="{FF2B5EF4-FFF2-40B4-BE49-F238E27FC236}">
                  <a16:creationId xmlns:a16="http://schemas.microsoft.com/office/drawing/2014/main" id="{451A5DBA-E373-51C3-07A3-380A07B5E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2098" y="7925366"/>
              <a:ext cx="180000" cy="180000"/>
            </a:xfrm>
            <a:prstGeom prst="rect">
              <a:avLst/>
            </a:prstGeom>
          </p:spPr>
        </p:pic>
      </p:grpSp>
      <p:sp>
        <p:nvSpPr>
          <p:cNvPr id="19" name="Footer Placeholder 4">
            <a:extLst>
              <a:ext uri="{FF2B5EF4-FFF2-40B4-BE49-F238E27FC236}">
                <a16:creationId xmlns:a16="http://schemas.microsoft.com/office/drawing/2014/main" id="{AA1BAB04-F8CE-7C70-276A-54011B89FA4C}"/>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0" name="Slide Number Placeholder 5">
            <a:extLst>
              <a:ext uri="{FF2B5EF4-FFF2-40B4-BE49-F238E27FC236}">
                <a16:creationId xmlns:a16="http://schemas.microsoft.com/office/drawing/2014/main" id="{C8F3184B-E910-FD46-FE52-2267ECD41F0C}"/>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74</a:t>
            </a:fld>
            <a:endParaRPr lang="en-NZ" dirty="0"/>
          </a:p>
        </p:txBody>
      </p:sp>
    </p:spTree>
    <p:extLst>
      <p:ext uri="{BB962C8B-B14F-4D97-AF65-F5344CB8AC3E}">
        <p14:creationId xmlns:p14="http://schemas.microsoft.com/office/powerpoint/2010/main" val="42000022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8F6FB3F9-FAFA-2A50-2823-DC706202CCD3}"/>
              </a:ext>
            </a:extLst>
          </p:cNvPr>
          <p:cNvGrpSpPr/>
          <p:nvPr/>
        </p:nvGrpSpPr>
        <p:grpSpPr>
          <a:xfrm>
            <a:off x="491201" y="8343657"/>
            <a:ext cx="6580448" cy="852886"/>
            <a:chOff x="491200" y="6799396"/>
            <a:chExt cx="6580448" cy="852886"/>
          </a:xfrm>
        </p:grpSpPr>
        <p:sp>
          <p:nvSpPr>
            <p:cNvPr id="29" name="TextBox 28">
              <a:extLst>
                <a:ext uri="{FF2B5EF4-FFF2-40B4-BE49-F238E27FC236}">
                  <a16:creationId xmlns:a16="http://schemas.microsoft.com/office/drawing/2014/main" id="{1D4B3E1F-5B54-97C0-C608-69DC83A07AF2}"/>
                </a:ext>
              </a:extLst>
            </p:cNvPr>
            <p:cNvSpPr txBox="1"/>
            <p:nvPr/>
          </p:nvSpPr>
          <p:spPr>
            <a:xfrm>
              <a:off x="491200" y="7070369"/>
              <a:ext cx="6580448" cy="581913"/>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Lynley Woodward (</a:t>
              </a:r>
              <a:r>
                <a:rPr lang="en-NZ" sz="1050" dirty="0">
                  <a:latin typeface="Avenir Next LT Pro" panose="020B0504020202020204" pitchFamily="34" charset="0"/>
                  <a:hlinkClick r:id="rId2"/>
                </a:rPr>
                <a:t>lynley.woodward@sit.ac.nz</a:t>
              </a:r>
              <a:r>
                <a:rPr lang="en-NZ" sz="1050" dirty="0">
                  <a:latin typeface="Avenir Next LT Pro" panose="020B0504020202020204" pitchFamily="34" charset="0"/>
                </a:rPr>
                <a:t>) has been teaching papers in the accounting discipline at Southern Institute of Technology for over 25 years. She has completed a Master’s in Finance while teaching at SIT.</a:t>
              </a:r>
            </a:p>
          </p:txBody>
        </p:sp>
        <p:sp>
          <p:nvSpPr>
            <p:cNvPr id="30" name="TextBox 29">
              <a:extLst>
                <a:ext uri="{FF2B5EF4-FFF2-40B4-BE49-F238E27FC236}">
                  <a16:creationId xmlns:a16="http://schemas.microsoft.com/office/drawing/2014/main" id="{BC8C8ABA-CBA4-BC6E-5DBD-C465197A75BE}"/>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a:t>
              </a:r>
              <a:r>
                <a:rPr lang="en-NZ" sz="1200" dirty="0">
                  <a:latin typeface="Avenir Next LT Pro" panose="020B0504020202020204" pitchFamily="34" charset="0"/>
                </a:rPr>
                <a:t>:</a:t>
              </a:r>
            </a:p>
          </p:txBody>
        </p:sp>
      </p:grpSp>
      <p:grpSp>
        <p:nvGrpSpPr>
          <p:cNvPr id="31" name="Group 30">
            <a:extLst>
              <a:ext uri="{FF2B5EF4-FFF2-40B4-BE49-F238E27FC236}">
                <a16:creationId xmlns:a16="http://schemas.microsoft.com/office/drawing/2014/main" id="{47F2566D-5EB5-E38D-6160-7472A3458C8E}"/>
              </a:ext>
            </a:extLst>
          </p:cNvPr>
          <p:cNvGrpSpPr/>
          <p:nvPr/>
        </p:nvGrpSpPr>
        <p:grpSpPr>
          <a:xfrm>
            <a:off x="491201" y="9472110"/>
            <a:ext cx="6580448" cy="535301"/>
            <a:chOff x="491200" y="5831788"/>
            <a:chExt cx="6580448" cy="535301"/>
          </a:xfrm>
        </p:grpSpPr>
        <p:sp>
          <p:nvSpPr>
            <p:cNvPr id="32" name="TextBox 31">
              <a:extLst>
                <a:ext uri="{FF2B5EF4-FFF2-40B4-BE49-F238E27FC236}">
                  <a16:creationId xmlns:a16="http://schemas.microsoft.com/office/drawing/2014/main" id="{7182B54B-B47A-8359-F556-B09A34348D13}"/>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33" name="TextBox 32">
              <a:extLst>
                <a:ext uri="{FF2B5EF4-FFF2-40B4-BE49-F238E27FC236}">
                  <a16:creationId xmlns:a16="http://schemas.microsoft.com/office/drawing/2014/main" id="{2AF3A25D-EFB9-35E9-68A4-558862133214}"/>
                </a:ext>
              </a:extLst>
            </p:cNvPr>
            <p:cNvSpPr txBox="1"/>
            <p:nvPr/>
          </p:nvSpPr>
          <p:spPr>
            <a:xfrm>
              <a:off x="491200" y="6100647"/>
              <a:ext cx="6580448" cy="266442"/>
            </a:xfrm>
            <a:prstGeom prst="rect">
              <a:avLst/>
            </a:prstGeom>
            <a:noFill/>
          </p:spPr>
          <p:txBody>
            <a:bodyPr wrap="square" lIns="97125" bIns="50505" rtlCol="0">
              <a:spAutoFit/>
            </a:bodyPr>
            <a:lstStyle/>
            <a:p>
              <a:r>
                <a:rPr lang="fr-FR" sz="1100" dirty="0">
                  <a:latin typeface="Avenir Next LT Pro" panose="020B0504020202020204" pitchFamily="34" charset="0"/>
                </a:rPr>
                <a:t>Expectations, Perceptions, </a:t>
              </a:r>
              <a:r>
                <a:rPr lang="fr-FR" sz="1100" dirty="0" err="1">
                  <a:latin typeface="Avenir Next LT Pro" panose="020B0504020202020204" pitchFamily="34" charset="0"/>
                </a:rPr>
                <a:t>Gen</a:t>
              </a:r>
              <a:r>
                <a:rPr lang="fr-FR" sz="1100" dirty="0">
                  <a:latin typeface="Avenir Next LT Pro" panose="020B0504020202020204" pitchFamily="34" charset="0"/>
                </a:rPr>
                <a:t> Z </a:t>
              </a:r>
              <a:r>
                <a:rPr lang="fr-FR" sz="1100" dirty="0" err="1">
                  <a:latin typeface="Avenir Next LT Pro" panose="020B0504020202020204" pitchFamily="34" charset="0"/>
                </a:rPr>
                <a:t>students</a:t>
              </a:r>
              <a:endParaRPr lang="en-NZ" sz="1100" dirty="0">
                <a:latin typeface="Avenir Next LT Pro" panose="020B0504020202020204" pitchFamily="34" charset="0"/>
              </a:endParaRPr>
            </a:p>
          </p:txBody>
        </p:sp>
      </p:grpSp>
      <p:sp>
        <p:nvSpPr>
          <p:cNvPr id="25" name="TextBox 24">
            <a:extLst>
              <a:ext uri="{FF2B5EF4-FFF2-40B4-BE49-F238E27FC236}">
                <a16:creationId xmlns:a16="http://schemas.microsoft.com/office/drawing/2014/main" id="{FBBEA926-365D-BCAA-A418-E2D97CB6B328}"/>
              </a:ext>
            </a:extLst>
          </p:cNvPr>
          <p:cNvSpPr txBox="1"/>
          <p:nvPr/>
        </p:nvSpPr>
        <p:spPr>
          <a:xfrm>
            <a:off x="491201" y="2230992"/>
            <a:ext cx="6580448" cy="3651984"/>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This presentation will begin with a clear identification of the research questions and the reasons behind the research project.</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Research Questions</a:t>
            </a:r>
          </a:p>
          <a:p>
            <a:r>
              <a:rPr lang="en-NZ" sz="1100" i="0" dirty="0">
                <a:latin typeface="Avenir Next LT Pro" panose="020B0504020202020204" pitchFamily="34" charset="0"/>
              </a:rPr>
              <a:t>What are the current younger (25 years or under, Gen Z) students’ expectations and perceptions of higher level business education at SIT?</a:t>
            </a:r>
          </a:p>
          <a:p>
            <a:endParaRPr lang="en-NZ" sz="1100" i="0" dirty="0">
              <a:latin typeface="Avenir Next LT Pro" panose="020B0504020202020204" pitchFamily="34" charset="0"/>
            </a:endParaRPr>
          </a:p>
          <a:p>
            <a:r>
              <a:rPr lang="en-NZ" sz="1100" i="0" dirty="0">
                <a:latin typeface="Avenir Next LT Pro" panose="020B0504020202020204" pitchFamily="34" charset="0"/>
              </a:rPr>
              <a:t>What potential changes are needed to the management, course content and teaching delivery methods to better meet the expectations of current younger and future students in higher level business education courses?</a:t>
            </a:r>
          </a:p>
          <a:p>
            <a:endParaRPr lang="en-NZ" sz="1100" i="0" dirty="0">
              <a:latin typeface="Avenir Next LT Pro" panose="020B0504020202020204" pitchFamily="34" charset="0"/>
            </a:endParaRPr>
          </a:p>
          <a:p>
            <a:r>
              <a:rPr lang="en-NZ" sz="1100" b="1" i="0" dirty="0">
                <a:latin typeface="Avenir Next LT Pro" panose="020B0504020202020204" pitchFamily="34" charset="0"/>
              </a:rPr>
              <a:t>Research Methodology and Findings</a:t>
            </a:r>
          </a:p>
          <a:p>
            <a:r>
              <a:rPr lang="en-NZ" sz="1100" i="0" dirty="0">
                <a:latin typeface="Avenir Next LT Pro" panose="020B0504020202020204" pitchFamily="34" charset="0"/>
              </a:rPr>
              <a:t>This research project and methodology will be quickly outlined. Previous questionnaires for this project were conducted in 2021. The focus of this presentation will be to up-date the findings from interviews conducted in 2022 to further explore some of the key issues identified from the questionnaires.</a:t>
            </a:r>
          </a:p>
          <a:p>
            <a:endParaRPr lang="en-NZ" sz="1100" i="0" dirty="0">
              <a:latin typeface="Avenir Next LT Pro" panose="020B0504020202020204" pitchFamily="34" charset="0"/>
            </a:endParaRPr>
          </a:p>
          <a:p>
            <a:r>
              <a:rPr lang="en-NZ" sz="1100" i="0" dirty="0">
                <a:latin typeface="Avenir Next LT Pro" panose="020B0504020202020204" pitchFamily="34" charset="0"/>
              </a:rPr>
              <a:t>The implications of the findings for experienced tertiary-level educators will be integrated into the discussion, identifying recommendations for our courses at SIT and other tertiary education institutions to become more in touch with the needs and expectations of our youngest groups of students.</a:t>
            </a:r>
          </a:p>
        </p:txBody>
      </p:sp>
      <p:sp>
        <p:nvSpPr>
          <p:cNvPr id="27" name="TextBox 26">
            <a:extLst>
              <a:ext uri="{FF2B5EF4-FFF2-40B4-BE49-F238E27FC236}">
                <a16:creationId xmlns:a16="http://schemas.microsoft.com/office/drawing/2014/main" id="{9FEAE89E-3522-6409-DA77-DAC38180DCA8}"/>
              </a:ext>
            </a:extLst>
          </p:cNvPr>
          <p:cNvSpPr txBox="1"/>
          <p:nvPr/>
        </p:nvSpPr>
        <p:spPr>
          <a:xfrm>
            <a:off x="2623763" y="625076"/>
            <a:ext cx="4358591" cy="830997"/>
          </a:xfrm>
          <a:prstGeom prst="rect">
            <a:avLst/>
          </a:prstGeom>
          <a:noFill/>
        </p:spPr>
        <p:txBody>
          <a:bodyPr wrap="square" rtlCol="0">
            <a:spAutoFit/>
          </a:bodyPr>
          <a:lstStyle/>
          <a:p>
            <a:r>
              <a:rPr lang="en-NZ" sz="1600" dirty="0">
                <a:solidFill>
                  <a:srgbClr val="383F50"/>
                </a:solidFill>
                <a:latin typeface="Avenir Next LT Pro" panose="020B0504020202020204" pitchFamily="34" charset="0"/>
                <a:cs typeface="Arial" panose="020B0604020202020204" pitchFamily="34" charset="0"/>
              </a:rPr>
              <a:t>The Expectations and Perceptions of Younger (25 </a:t>
            </a:r>
            <a:r>
              <a:rPr lang="en-NZ" sz="1600" dirty="0" err="1">
                <a:solidFill>
                  <a:srgbClr val="383F50"/>
                </a:solidFill>
                <a:latin typeface="Avenir Next LT Pro" panose="020B0504020202020204" pitchFamily="34" charset="0"/>
                <a:cs typeface="Arial" panose="020B0604020202020204" pitchFamily="34" charset="0"/>
              </a:rPr>
              <a:t>yrs</a:t>
            </a:r>
            <a:r>
              <a:rPr lang="en-NZ" sz="1600" dirty="0">
                <a:solidFill>
                  <a:srgbClr val="383F50"/>
                </a:solidFill>
                <a:latin typeface="Avenir Next LT Pro" panose="020B0504020202020204" pitchFamily="34" charset="0"/>
                <a:cs typeface="Arial" panose="020B0604020202020204" pitchFamily="34" charset="0"/>
              </a:rPr>
              <a:t> or under) Business Students at a Higher Education Institution in NZ</a:t>
            </a:r>
            <a:endParaRPr lang="en-NZ" sz="1600" b="0" kern="1200" dirty="0">
              <a:solidFill>
                <a:srgbClr val="383F50"/>
              </a:solidFill>
              <a:latin typeface="Avenir Next LT Pro" panose="020B05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C5AB607B-3711-985C-FE60-DD5A12719A26}"/>
              </a:ext>
            </a:extLst>
          </p:cNvPr>
          <p:cNvSpPr txBox="1"/>
          <p:nvPr/>
        </p:nvSpPr>
        <p:spPr>
          <a:xfrm>
            <a:off x="2623762" y="1498818"/>
            <a:ext cx="3946972" cy="276999"/>
          </a:xfrm>
          <a:prstGeom prst="rect">
            <a:avLst/>
          </a:prstGeom>
          <a:noFill/>
        </p:spPr>
        <p:txBody>
          <a:bodyPr wrap="square" rtlCol="0">
            <a:spAutoFit/>
          </a:bodyPr>
          <a:lstStyle/>
          <a:p>
            <a:r>
              <a:rPr lang="sv-SE" sz="1200" dirty="0">
                <a:solidFill>
                  <a:srgbClr val="383F50"/>
                </a:solidFill>
                <a:latin typeface="Avenir Next LT Pro" panose="020B0504020202020204" pitchFamily="34" charset="0"/>
                <a:cs typeface="Arial" panose="020B0604020202020204" pitchFamily="34" charset="0"/>
              </a:rPr>
              <a:t>Lynley Woodward, Kay McKinnel and John Archer</a:t>
            </a:r>
            <a:endParaRPr lang="en-NZ" sz="1200" dirty="0">
              <a:solidFill>
                <a:srgbClr val="383F50"/>
              </a:solidFill>
              <a:latin typeface="Avenir Next LT Pro" panose="020B05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7DEA556D-AD87-7261-66A0-7B2A806AEE2C}"/>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pic>
        <p:nvPicPr>
          <p:cNvPr id="37" name="Picture 36" descr="Text&#10;&#10;Description automatically generated">
            <a:extLst>
              <a:ext uri="{FF2B5EF4-FFF2-40B4-BE49-F238E27FC236}">
                <a16:creationId xmlns:a16="http://schemas.microsoft.com/office/drawing/2014/main" id="{E25DA202-0E3A-0FEE-12E9-23AA26F31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38" name="TextBox 37">
            <a:extLst>
              <a:ext uri="{FF2B5EF4-FFF2-40B4-BE49-F238E27FC236}">
                <a16:creationId xmlns:a16="http://schemas.microsoft.com/office/drawing/2014/main" id="{10C377D5-BFE7-F19B-8D55-26C7BA7D2D7A}"/>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sp>
        <p:nvSpPr>
          <p:cNvPr id="16" name="Slide Number Placeholder 7">
            <a:extLst>
              <a:ext uri="{FF2B5EF4-FFF2-40B4-BE49-F238E27FC236}">
                <a16:creationId xmlns:a16="http://schemas.microsoft.com/office/drawing/2014/main" id="{233BE49D-6A9B-92B1-71FA-766DE92E295A}"/>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75</a:t>
            </a:fld>
            <a:endParaRPr lang="en-NZ" dirty="0"/>
          </a:p>
        </p:txBody>
      </p:sp>
      <p:sp>
        <p:nvSpPr>
          <p:cNvPr id="17" name="Footer Placeholder 4">
            <a:extLst>
              <a:ext uri="{FF2B5EF4-FFF2-40B4-BE49-F238E27FC236}">
                <a16:creationId xmlns:a16="http://schemas.microsoft.com/office/drawing/2014/main" id="{65C0E523-DC41-6457-6881-99F17A0552DC}"/>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25654641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29C2CB-FA90-4E5A-874C-F584FFB3A2AA}"/>
              </a:ext>
            </a:extLst>
          </p:cNvPr>
          <p:cNvSpPr/>
          <p:nvPr/>
        </p:nvSpPr>
        <p:spPr>
          <a:xfrm>
            <a:off x="491200" y="0"/>
            <a:ext cx="2050593" cy="1736203"/>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chemeClr val="bg1"/>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endParaRPr lang="en-NZ" sz="2115" b="1" dirty="0">
              <a:solidFill>
                <a:srgbClr val="FFEFAE"/>
              </a:solidFill>
              <a:latin typeface="Avenir Next LT Pro" panose="020B0504020202020204" pitchFamily="34" charset="0"/>
              <a:cs typeface="Arial" panose="020B0604020202020204" pitchFamily="34" charset="0"/>
            </a:endParaRPr>
          </a:p>
          <a:p>
            <a:r>
              <a:rPr lang="en-NZ" sz="2115" b="1" dirty="0">
                <a:solidFill>
                  <a:srgbClr val="FFEFAE"/>
                </a:solidFill>
                <a:latin typeface="Avenir Next LT Pro" panose="020B05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C2A4BC0-2F50-4FC2-A3E5-73277FB876C0}"/>
              </a:ext>
            </a:extLst>
          </p:cNvPr>
          <p:cNvSpPr txBox="1"/>
          <p:nvPr/>
        </p:nvSpPr>
        <p:spPr>
          <a:xfrm>
            <a:off x="2623760" y="1022897"/>
            <a:ext cx="4358591" cy="338554"/>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venir Next LT Pro" panose="020B0504020202020204" pitchFamily="34" charset="0"/>
                <a:ea typeface="+mn-ea"/>
                <a:cs typeface="Arial" panose="020B0604020202020204" pitchFamily="34" charset="0"/>
              </a:rPr>
              <a:t>Solar Power: Vegetarian or Vegan? </a:t>
            </a:r>
            <a:endParaRPr lang="en-NZ" sz="1600" b="0" kern="1200" dirty="0">
              <a:solidFill>
                <a:schemeClr val="dk1"/>
              </a:solidFill>
              <a:latin typeface="Avenir Next LT Pro" panose="020B05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6C4E3F0B-C7BF-4644-9D46-57B767A9443D}"/>
              </a:ext>
            </a:extLst>
          </p:cNvPr>
          <p:cNvSpPr txBox="1"/>
          <p:nvPr/>
        </p:nvSpPr>
        <p:spPr>
          <a:xfrm>
            <a:off x="2623761" y="1464582"/>
            <a:ext cx="4358591" cy="276999"/>
          </a:xfrm>
          <a:prstGeom prst="rect">
            <a:avLst/>
          </a:prstGeom>
          <a:noFill/>
        </p:spPr>
        <p:txBody>
          <a:bodyPr wrap="square" rtlCol="0">
            <a:spAutoFit/>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Avenir Next LT Pro" panose="020B0504020202020204" pitchFamily="34" charset="0"/>
                <a:ea typeface="+mn-ea"/>
                <a:cs typeface="Arial" panose="020B0604020202020204" pitchFamily="34" charset="0"/>
              </a:rPr>
              <a:t>Max Yap and Naveed </a:t>
            </a:r>
            <a:r>
              <a:rPr lang="en-US" sz="1200" b="0" kern="1200" dirty="0" err="1">
                <a:solidFill>
                  <a:schemeClr val="dk1"/>
                </a:solidFill>
                <a:latin typeface="Avenir Next LT Pro" panose="020B0504020202020204" pitchFamily="34" charset="0"/>
                <a:ea typeface="+mn-ea"/>
                <a:cs typeface="Arial" panose="020B0604020202020204" pitchFamily="34" charset="0"/>
              </a:rPr>
              <a:t>ur</a:t>
            </a:r>
            <a:r>
              <a:rPr lang="en-US" sz="1200" b="0" kern="1200" dirty="0">
                <a:solidFill>
                  <a:schemeClr val="dk1"/>
                </a:solidFill>
                <a:latin typeface="Avenir Next LT Pro" panose="020B0504020202020204" pitchFamily="34" charset="0"/>
                <a:ea typeface="+mn-ea"/>
                <a:cs typeface="Arial" panose="020B0604020202020204" pitchFamily="34" charset="0"/>
              </a:rPr>
              <a:t> Rehman</a:t>
            </a:r>
            <a:endParaRPr lang="en-NZ" sz="1200" b="0" kern="1200" dirty="0">
              <a:solidFill>
                <a:schemeClr val="dk1"/>
              </a:solidFill>
              <a:latin typeface="Avenir Next LT Pro" panose="020B0504020202020204" pitchFamily="34" charset="0"/>
              <a:ea typeface="+mn-ea"/>
              <a:cs typeface="Arial" panose="020B0604020202020204" pitchFamily="34" charset="0"/>
            </a:endParaRPr>
          </a:p>
        </p:txBody>
      </p:sp>
      <p:grpSp>
        <p:nvGrpSpPr>
          <p:cNvPr id="25" name="Group 24">
            <a:extLst>
              <a:ext uri="{FF2B5EF4-FFF2-40B4-BE49-F238E27FC236}">
                <a16:creationId xmlns:a16="http://schemas.microsoft.com/office/drawing/2014/main" id="{63563CBB-78D7-2838-99FB-F4FF5BF12DD8}"/>
              </a:ext>
            </a:extLst>
          </p:cNvPr>
          <p:cNvGrpSpPr/>
          <p:nvPr/>
        </p:nvGrpSpPr>
        <p:grpSpPr>
          <a:xfrm>
            <a:off x="491200" y="9545500"/>
            <a:ext cx="6580448" cy="535301"/>
            <a:chOff x="491200" y="5831788"/>
            <a:chExt cx="6580448" cy="535301"/>
          </a:xfrm>
        </p:grpSpPr>
        <p:sp>
          <p:nvSpPr>
            <p:cNvPr id="19" name="TextBox 18">
              <a:extLst>
                <a:ext uri="{FF2B5EF4-FFF2-40B4-BE49-F238E27FC236}">
                  <a16:creationId xmlns:a16="http://schemas.microsoft.com/office/drawing/2014/main" id="{3F226C38-00B8-4B4C-DB15-486DB380D58D}"/>
                </a:ext>
              </a:extLst>
            </p:cNvPr>
            <p:cNvSpPr txBox="1"/>
            <p:nvPr/>
          </p:nvSpPr>
          <p:spPr>
            <a:xfrm>
              <a:off x="491202" y="5831788"/>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Keywords</a:t>
              </a:r>
              <a:r>
                <a:rPr lang="en-NZ" sz="1200" dirty="0">
                  <a:latin typeface="Avenir Next LT Pro" panose="020B0504020202020204" pitchFamily="34" charset="0"/>
                </a:rPr>
                <a:t>:</a:t>
              </a:r>
            </a:p>
          </p:txBody>
        </p:sp>
        <p:sp>
          <p:nvSpPr>
            <p:cNvPr id="22" name="TextBox 21">
              <a:extLst>
                <a:ext uri="{FF2B5EF4-FFF2-40B4-BE49-F238E27FC236}">
                  <a16:creationId xmlns:a16="http://schemas.microsoft.com/office/drawing/2014/main" id="{8BE42416-03BE-D961-C93A-11B594CD218E}"/>
                </a:ext>
              </a:extLst>
            </p:cNvPr>
            <p:cNvSpPr txBox="1"/>
            <p:nvPr/>
          </p:nvSpPr>
          <p:spPr>
            <a:xfrm>
              <a:off x="491200" y="6100647"/>
              <a:ext cx="6580448" cy="266442"/>
            </a:xfrm>
            <a:prstGeom prst="rect">
              <a:avLst/>
            </a:prstGeom>
            <a:noFill/>
          </p:spPr>
          <p:txBody>
            <a:bodyPr wrap="square" lIns="97125" bIns="50505" rtlCol="0">
              <a:spAutoFit/>
            </a:bodyPr>
            <a:lstStyle/>
            <a:p>
              <a:r>
                <a:rPr lang="en-NZ" sz="1100" dirty="0">
                  <a:latin typeface="Avenir Next LT Pro" panose="020B0504020202020204" pitchFamily="34" charset="0"/>
                </a:rPr>
                <a:t>Renewables, Local Government, Solar Power, Hidden Costs, Sustainability</a:t>
              </a:r>
            </a:p>
          </p:txBody>
        </p:sp>
      </p:grpSp>
      <p:pic>
        <p:nvPicPr>
          <p:cNvPr id="24" name="Picture 23" descr="Text&#10;&#10;Description automatically generated">
            <a:extLst>
              <a:ext uri="{FF2B5EF4-FFF2-40B4-BE49-F238E27FC236}">
                <a16:creationId xmlns:a16="http://schemas.microsoft.com/office/drawing/2014/main" id="{EEFA5AA4-3880-953E-8907-2C233BAF0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96" y="609424"/>
            <a:ext cx="1872000" cy="517355"/>
          </a:xfrm>
          <a:prstGeom prst="rect">
            <a:avLst/>
          </a:prstGeom>
        </p:spPr>
      </p:pic>
      <p:sp>
        <p:nvSpPr>
          <p:cNvPr id="27" name="TextBox 26">
            <a:extLst>
              <a:ext uri="{FF2B5EF4-FFF2-40B4-BE49-F238E27FC236}">
                <a16:creationId xmlns:a16="http://schemas.microsoft.com/office/drawing/2014/main" id="{C3125307-083D-DC7A-7FD3-948E05645C36}"/>
              </a:ext>
            </a:extLst>
          </p:cNvPr>
          <p:cNvSpPr txBox="1"/>
          <p:nvPr/>
        </p:nvSpPr>
        <p:spPr>
          <a:xfrm>
            <a:off x="491200" y="2224296"/>
            <a:ext cx="6580448" cy="2974876"/>
          </a:xfrm>
          <a:prstGeom prst="rect">
            <a:avLst/>
          </a:prstGeom>
          <a:noFill/>
        </p:spPr>
        <p:txBody>
          <a:bodyPr wrap="square" lIns="97125" bIns="50505" rtlCol="0">
            <a:spAutoFit/>
          </a:bodyPr>
          <a:lstStyle>
            <a:defPPr>
              <a:defRPr lang="en-US"/>
            </a:defPPr>
            <a:lvl1pPr defTabSz="6198466">
              <a:defRPr sz="1187" i="1">
                <a:latin typeface="Avenir Next LT Pro" panose="020B0504020202020204" pitchFamily="34" charset="0"/>
              </a:defRPr>
            </a:lvl1pPr>
          </a:lstStyle>
          <a:p>
            <a:r>
              <a:rPr lang="en-NZ" sz="1100" i="0" dirty="0">
                <a:latin typeface="Avenir Next LT Pro" panose="020B0504020202020204" pitchFamily="34" charset="0"/>
              </a:rPr>
              <a:t>With the rising public awareness of climate change, many local governments (municipalities, councils, cities) are looking at adopting green renewable-energy powered solutions to providing services. For example, city lighting, such as street lamps, can be solar-powered. However, there are two types of hidden costs associated with the adoption of these green solutions. Firstly, solar panels, if used as a source of renewable power, need to be physically kept clean in order for normal functionality. Because solar panels need to be installed in an elevated spot for maximum efficiency, the physical process of keeping them clean typically will necessitate the use of non-renewable fuels, such as diesel, to power cherry-pickers or other crane solutions. This reduces the net "green" energy contribution. Secondly, if local governments decide to “maximise the greenness” of their infrastructure by overhauling with more energy efficient loads, instead of merely retrofitting solar panels into the existing infrastructure, then this overhaul comes with very high embedded energy costs. As an example, the energy needed to manufacture an energy efficient LED lamp is approximately 100 to 1,000 times that of an older, less efficient incandescent lamp. Despite the energy savings over its lifetime, there are situations in which the incandescent lamp has a lower lifetime non-renewable energy cost as compared to the LED lamp. Hence, we advocate that feasibility studies should take into consideration these hidden costs, and supply a decision support matrix to aid decision-makers when planning these green projects. </a:t>
            </a:r>
          </a:p>
        </p:txBody>
      </p:sp>
      <p:sp>
        <p:nvSpPr>
          <p:cNvPr id="16" name="TextBox 15">
            <a:extLst>
              <a:ext uri="{FF2B5EF4-FFF2-40B4-BE49-F238E27FC236}">
                <a16:creationId xmlns:a16="http://schemas.microsoft.com/office/drawing/2014/main" id="{583344E9-F3E0-090D-CF4A-4588D50E5679}"/>
              </a:ext>
            </a:extLst>
          </p:cNvPr>
          <p:cNvSpPr txBox="1"/>
          <p:nvPr/>
        </p:nvSpPr>
        <p:spPr>
          <a:xfrm>
            <a:off x="491200" y="1839334"/>
            <a:ext cx="2294649"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Abstract</a:t>
            </a:r>
            <a:r>
              <a:rPr lang="en-NZ" sz="1200" dirty="0">
                <a:latin typeface="Avenir Next LT Pro" panose="020B0504020202020204" pitchFamily="34" charset="0"/>
              </a:rPr>
              <a:t>:</a:t>
            </a:r>
          </a:p>
        </p:txBody>
      </p:sp>
      <p:grpSp>
        <p:nvGrpSpPr>
          <p:cNvPr id="3" name="Group 2">
            <a:extLst>
              <a:ext uri="{FF2B5EF4-FFF2-40B4-BE49-F238E27FC236}">
                <a16:creationId xmlns:a16="http://schemas.microsoft.com/office/drawing/2014/main" id="{69DA8237-F1FB-FA14-9810-3F32D7DEE8E1}"/>
              </a:ext>
            </a:extLst>
          </p:cNvPr>
          <p:cNvGrpSpPr/>
          <p:nvPr/>
        </p:nvGrpSpPr>
        <p:grpSpPr>
          <a:xfrm>
            <a:off x="491200" y="7639321"/>
            <a:ext cx="6580448" cy="1822382"/>
            <a:chOff x="491200" y="7287485"/>
            <a:chExt cx="6580448" cy="1822382"/>
          </a:xfrm>
        </p:grpSpPr>
        <p:grpSp>
          <p:nvGrpSpPr>
            <p:cNvPr id="26" name="Group 25">
              <a:extLst>
                <a:ext uri="{FF2B5EF4-FFF2-40B4-BE49-F238E27FC236}">
                  <a16:creationId xmlns:a16="http://schemas.microsoft.com/office/drawing/2014/main" id="{10C945B8-B08F-F29E-2D64-C86A2DAEBFB9}"/>
                </a:ext>
              </a:extLst>
            </p:cNvPr>
            <p:cNvGrpSpPr/>
            <p:nvPr/>
          </p:nvGrpSpPr>
          <p:grpSpPr>
            <a:xfrm>
              <a:off x="491200" y="7287485"/>
              <a:ext cx="6580448" cy="1822382"/>
              <a:chOff x="491200" y="6799396"/>
              <a:chExt cx="6580448" cy="1822382"/>
            </a:xfrm>
          </p:grpSpPr>
          <p:sp>
            <p:nvSpPr>
              <p:cNvPr id="20" name="TextBox 19">
                <a:extLst>
                  <a:ext uri="{FF2B5EF4-FFF2-40B4-BE49-F238E27FC236}">
                    <a16:creationId xmlns:a16="http://schemas.microsoft.com/office/drawing/2014/main" id="{C1BBC4DA-C164-B3AB-971C-B4825BB81633}"/>
                  </a:ext>
                </a:extLst>
              </p:cNvPr>
              <p:cNvSpPr txBox="1"/>
              <p:nvPr/>
            </p:nvSpPr>
            <p:spPr>
              <a:xfrm>
                <a:off x="491200" y="7070369"/>
                <a:ext cx="6580448" cy="1551409"/>
              </a:xfrm>
              <a:prstGeom prst="rect">
                <a:avLst/>
              </a:prstGeom>
              <a:noFill/>
            </p:spPr>
            <p:txBody>
              <a:bodyPr wrap="square" lIns="97125" bIns="50505" rtlCol="0">
                <a:spAutoFit/>
              </a:bodyPr>
              <a:lstStyle/>
              <a:p>
                <a:pPr defTabSz="6198466"/>
                <a:r>
                  <a:rPr lang="en-NZ" sz="1050" dirty="0">
                    <a:latin typeface="Avenir Next LT Pro" panose="020B0504020202020204" pitchFamily="34" charset="0"/>
                  </a:rPr>
                  <a:t>Max Yap (</a:t>
                </a:r>
                <a:r>
                  <a:rPr lang="en-NZ" sz="1050" dirty="0">
                    <a:latin typeface="Avenir Next LT Pro" panose="020B0504020202020204" pitchFamily="34" charset="0"/>
                    <a:hlinkClick r:id="rId3"/>
                  </a:rPr>
                  <a:t>max.yap@sit.ac.nz</a:t>
                </a:r>
                <a:r>
                  <a:rPr lang="en-NZ" sz="1050" dirty="0">
                    <a:latin typeface="Avenir Next LT Pro" panose="020B0504020202020204" pitchFamily="34" charset="0"/>
                  </a:rPr>
                  <a:t>) currently teaches accounting at the Southern Institute of Technology. His research interests include the fundamental philosophies of accounting, computational modelling, and statistical analysis. He enjoys inter-disciplinary projects, particularly those which have real-world relevance and applications. Please email him if you have any interesting projects to share.</a:t>
                </a:r>
              </a:p>
              <a:p>
                <a:pPr defTabSz="6198466"/>
                <a:endParaRPr lang="en-NZ" sz="1050" dirty="0">
                  <a:latin typeface="Avenir Next LT Pro" panose="020B0504020202020204" pitchFamily="34" charset="0"/>
                </a:endParaRPr>
              </a:p>
              <a:p>
                <a:pPr defTabSz="6198466"/>
                <a:r>
                  <a:rPr lang="en-NZ" sz="1050" dirty="0">
                    <a:latin typeface="Avenir Next LT Pro" panose="020B0504020202020204" pitchFamily="34" charset="0"/>
                  </a:rPr>
                  <a:t>Naveed </a:t>
                </a:r>
                <a:r>
                  <a:rPr lang="en-NZ" sz="1050" dirty="0" err="1">
                    <a:latin typeface="Avenir Next LT Pro" panose="020B0504020202020204" pitchFamily="34" charset="0"/>
                  </a:rPr>
                  <a:t>ur</a:t>
                </a:r>
                <a:r>
                  <a:rPr lang="en-NZ" sz="1050" dirty="0">
                    <a:latin typeface="Avenir Next LT Pro" panose="020B0504020202020204" pitchFamily="34" charset="0"/>
                  </a:rPr>
                  <a:t> Rehman (      </a:t>
                </a:r>
                <a:r>
                  <a:rPr lang="en-NZ" sz="1050" dirty="0">
                    <a:latin typeface="Avenir Next LT Pro" panose="020B0504020202020204" pitchFamily="34" charset="0"/>
                    <a:hlinkClick r:id="rId4"/>
                  </a:rPr>
                  <a:t>0000-0001-8511-1479</a:t>
                </a:r>
                <a:r>
                  <a:rPr lang="en-NZ" sz="1050" dirty="0">
                    <a:latin typeface="Avenir Next LT Pro" panose="020B0504020202020204" pitchFamily="34" charset="0"/>
                  </a:rPr>
                  <a:t>) is a mechanical engineering lecturer at Southern Institute of Technology. He is actively researching in the field of solar energy engineering, particularly potential assessments, systems analysis, and optics, and has published several articles in prestigious journals and international conferences.</a:t>
                </a:r>
              </a:p>
            </p:txBody>
          </p:sp>
          <p:sp>
            <p:nvSpPr>
              <p:cNvPr id="21" name="TextBox 20">
                <a:extLst>
                  <a:ext uri="{FF2B5EF4-FFF2-40B4-BE49-F238E27FC236}">
                    <a16:creationId xmlns:a16="http://schemas.microsoft.com/office/drawing/2014/main" id="{B9EB00B1-2B9A-4596-A0AB-730B7CBAC506}"/>
                  </a:ext>
                </a:extLst>
              </p:cNvPr>
              <p:cNvSpPr txBox="1"/>
              <p:nvPr/>
            </p:nvSpPr>
            <p:spPr>
              <a:xfrm>
                <a:off x="491201" y="6799396"/>
                <a:ext cx="2379746" cy="281831"/>
              </a:xfrm>
              <a:prstGeom prst="rect">
                <a:avLst/>
              </a:prstGeom>
              <a:noFill/>
            </p:spPr>
            <p:txBody>
              <a:bodyPr wrap="square" lIns="97125" bIns="50505" rtlCol="0">
                <a:spAutoFit/>
              </a:bodyPr>
              <a:lstStyle/>
              <a:p>
                <a:r>
                  <a:rPr lang="en-NZ" sz="1200" u="sng" dirty="0">
                    <a:latin typeface="Avenir Next LT Pro" panose="020B0504020202020204" pitchFamily="34" charset="0"/>
                  </a:rPr>
                  <a:t>Bios:</a:t>
                </a:r>
                <a:endParaRPr lang="en-NZ" sz="1200" dirty="0">
                  <a:latin typeface="Avenir Next LT Pro" panose="020B0504020202020204" pitchFamily="34" charset="0"/>
                </a:endParaRPr>
              </a:p>
            </p:txBody>
          </p:sp>
        </p:grpSp>
        <p:pic>
          <p:nvPicPr>
            <p:cNvPr id="17" name="Picture 16" descr="Icon&#10;&#10;Description automatically generated">
              <a:extLst>
                <a:ext uri="{FF2B5EF4-FFF2-40B4-BE49-F238E27FC236}">
                  <a16:creationId xmlns:a16="http://schemas.microsoft.com/office/drawing/2014/main" id="{5860A3DC-CA79-87BD-278C-20747E3D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738" y="8409055"/>
              <a:ext cx="180000" cy="180000"/>
            </a:xfrm>
            <a:prstGeom prst="rect">
              <a:avLst/>
            </a:prstGeom>
          </p:spPr>
        </p:pic>
      </p:grpSp>
      <p:sp>
        <p:nvSpPr>
          <p:cNvPr id="18" name="Footer Placeholder 4">
            <a:extLst>
              <a:ext uri="{FF2B5EF4-FFF2-40B4-BE49-F238E27FC236}">
                <a16:creationId xmlns:a16="http://schemas.microsoft.com/office/drawing/2014/main" id="{2D346B5B-7C29-857A-AAB9-4187BBA10108}"/>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23" name="Slide Number Placeholder 5">
            <a:extLst>
              <a:ext uri="{FF2B5EF4-FFF2-40B4-BE49-F238E27FC236}">
                <a16:creationId xmlns:a16="http://schemas.microsoft.com/office/drawing/2014/main" id="{F3285A25-AC7E-97AC-C8E8-56D3D4AD2B66}"/>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76</a:t>
            </a:fld>
            <a:endParaRPr lang="en-NZ" dirty="0"/>
          </a:p>
        </p:txBody>
      </p:sp>
    </p:spTree>
    <p:extLst>
      <p:ext uri="{BB962C8B-B14F-4D97-AF65-F5344CB8AC3E}">
        <p14:creationId xmlns:p14="http://schemas.microsoft.com/office/powerpoint/2010/main" val="9962522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1A223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A959F3-C35C-4CC7-ABB1-53296DFBCF0C}"/>
              </a:ext>
            </a:extLst>
          </p:cNvPr>
          <p:cNvSpPr txBox="1"/>
          <p:nvPr/>
        </p:nvSpPr>
        <p:spPr>
          <a:xfrm>
            <a:off x="2328803" y="9560692"/>
            <a:ext cx="2905245" cy="369332"/>
          </a:xfrm>
          <a:prstGeom prst="rect">
            <a:avLst/>
          </a:prstGeom>
          <a:noFill/>
        </p:spPr>
        <p:txBody>
          <a:bodyPr wrap="square" rtlCol="0">
            <a:spAutoFit/>
          </a:bodyPr>
          <a:lstStyle/>
          <a:p>
            <a:pPr algn="ctr"/>
            <a:r>
              <a:rPr lang="en-NZ" b="1" dirty="0">
                <a:solidFill>
                  <a:srgbClr val="FEE8B6"/>
                </a:solidFill>
                <a:latin typeface="Avenir Next LT Pro" panose="020B0504020202020204" pitchFamily="34" charset="0"/>
              </a:rPr>
              <a:t>© 2022</a:t>
            </a:r>
          </a:p>
        </p:txBody>
      </p:sp>
      <p:grpSp>
        <p:nvGrpSpPr>
          <p:cNvPr id="17" name="Group 16">
            <a:extLst>
              <a:ext uri="{FF2B5EF4-FFF2-40B4-BE49-F238E27FC236}">
                <a16:creationId xmlns:a16="http://schemas.microsoft.com/office/drawing/2014/main" id="{48EF5BC4-EB76-B3EB-F6E2-E90828C89632}"/>
              </a:ext>
            </a:extLst>
          </p:cNvPr>
          <p:cNvGrpSpPr/>
          <p:nvPr/>
        </p:nvGrpSpPr>
        <p:grpSpPr>
          <a:xfrm>
            <a:off x="252542" y="8372704"/>
            <a:ext cx="7057766" cy="723900"/>
            <a:chOff x="252542" y="8372704"/>
            <a:chExt cx="7057766" cy="723900"/>
          </a:xfrm>
        </p:grpSpPr>
        <p:pic>
          <p:nvPicPr>
            <p:cNvPr id="12" name="Picture 11" descr="A picture containing text, clipart&#10;&#10;Description automatically generated">
              <a:extLst>
                <a:ext uri="{FF2B5EF4-FFF2-40B4-BE49-F238E27FC236}">
                  <a16:creationId xmlns:a16="http://schemas.microsoft.com/office/drawing/2014/main" id="{DCFC23B3-09BE-84EB-1D4F-4B52F71F3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42" y="8388610"/>
              <a:ext cx="2076261" cy="692088"/>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1E86C80B-4B5C-F85A-2254-D3AABB5D3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836" y="8372704"/>
              <a:ext cx="1778472" cy="723900"/>
            </a:xfrm>
            <a:prstGeom prst="rect">
              <a:avLst/>
            </a:prstGeom>
          </p:spPr>
        </p:pic>
        <p:pic>
          <p:nvPicPr>
            <p:cNvPr id="16" name="Picture 15" descr="Text&#10;&#10;Description automatically generated">
              <a:extLst>
                <a:ext uri="{FF2B5EF4-FFF2-40B4-BE49-F238E27FC236}">
                  <a16:creationId xmlns:a16="http://schemas.microsoft.com/office/drawing/2014/main" id="{7E4A6538-F813-1F1F-24D5-80D25D634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0632" y="8372704"/>
              <a:ext cx="2619375" cy="723900"/>
            </a:xfrm>
            <a:prstGeom prst="rect">
              <a:avLst/>
            </a:prstGeom>
          </p:spPr>
        </p:pic>
      </p:grpSp>
    </p:spTree>
    <p:extLst>
      <p:ext uri="{BB962C8B-B14F-4D97-AF65-F5344CB8AC3E}">
        <p14:creationId xmlns:p14="http://schemas.microsoft.com/office/powerpoint/2010/main" val="167457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81D0717-21DC-4903-9FB5-357057B38F91}"/>
              </a:ext>
            </a:extLst>
          </p:cNvPr>
          <p:cNvGraphicFramePr>
            <a:graphicFrameLocks noGrp="1"/>
          </p:cNvGraphicFramePr>
          <p:nvPr>
            <p:extLst>
              <p:ext uri="{D42A27DB-BD31-4B8C-83A1-F6EECF244321}">
                <p14:modId xmlns:p14="http://schemas.microsoft.com/office/powerpoint/2010/main" val="635295426"/>
              </p:ext>
            </p:extLst>
          </p:nvPr>
        </p:nvGraphicFramePr>
        <p:xfrm>
          <a:off x="576299" y="927890"/>
          <a:ext cx="6403236" cy="7132247"/>
        </p:xfrm>
        <a:graphic>
          <a:graphicData uri="http://schemas.openxmlformats.org/drawingml/2006/table">
            <a:tbl>
              <a:tblPr firstRow="1" bandRow="1">
                <a:tableStyleId>{5C22544A-7EE6-4342-B048-85BDC9FD1C3A}</a:tableStyleId>
              </a:tblPr>
              <a:tblGrid>
                <a:gridCol w="1970131">
                  <a:extLst>
                    <a:ext uri="{9D8B030D-6E8A-4147-A177-3AD203B41FA5}">
                      <a16:colId xmlns:a16="http://schemas.microsoft.com/office/drawing/2014/main" val="2760625885"/>
                    </a:ext>
                  </a:extLst>
                </a:gridCol>
                <a:gridCol w="4433105">
                  <a:extLst>
                    <a:ext uri="{9D8B030D-6E8A-4147-A177-3AD203B41FA5}">
                      <a16:colId xmlns:a16="http://schemas.microsoft.com/office/drawing/2014/main" val="3549295261"/>
                    </a:ext>
                  </a:extLst>
                </a:gridCol>
              </a:tblGrid>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venir Next LT Pro" panose="020B0504020202020204" pitchFamily="34" charset="0"/>
                          <a:ea typeface="+mn-ea"/>
                          <a:cs typeface="Arial" panose="020B0604020202020204" pitchFamily="34" charset="0"/>
                        </a:rPr>
                        <a:t>2.30 – 3.30pm</a:t>
                      </a:r>
                      <a:endParaRPr lang="en-NZ" sz="1100" b="1"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Session 4: Issues for academia</a:t>
                      </a:r>
                    </a:p>
                    <a:p>
                      <a:r>
                        <a:rPr lang="en-NZ" sz="1100" b="1" dirty="0">
                          <a:solidFill>
                            <a:schemeClr val="tx1"/>
                          </a:solidFill>
                          <a:latin typeface="Avenir Next LT Pro" panose="020B0504020202020204" pitchFamily="34" charset="0"/>
                          <a:cs typeface="Arial" panose="020B0604020202020204" pitchFamily="34" charset="0"/>
                        </a:rPr>
                        <a:t>– chaired by Francesca Brown </a:t>
                      </a:r>
                    </a:p>
                    <a:p>
                      <a:r>
                        <a:rPr lang="en-NZ" sz="1100" b="0" dirty="0">
                          <a:solidFill>
                            <a:schemeClr val="tx1"/>
                          </a:solidFill>
                          <a:latin typeface="Avenir Next LT Pro" panose="020B0504020202020204" pitchFamily="34" charset="0"/>
                          <a:cs typeface="Arial" panose="020B0604020202020204" pitchFamily="34" charset="0"/>
                        </a:rPr>
                        <a:t>(3 x 15min plus question time. </a:t>
                      </a:r>
                      <a:r>
                        <a:rPr lang="en-NZ" sz="1100" b="0" dirty="0">
                          <a:solidFill>
                            <a:schemeClr val="tx1"/>
                          </a:solidFill>
                          <a:latin typeface="Avenir Next LT Pro" panose="020B0504020202020204" pitchFamily="34" charset="0"/>
                          <a:cs typeface="Arial" panose="020B0604020202020204" pitchFamily="34" charset="0"/>
                          <a:hlinkClick r:id="rId2"/>
                        </a:rPr>
                        <a:t>Click here to join</a:t>
                      </a:r>
                      <a:r>
                        <a:rPr lang="en-NZ" sz="1100" b="0" dirty="0">
                          <a:solidFill>
                            <a:schemeClr val="tx1"/>
                          </a:solidFill>
                          <a:latin typeface="Avenir Next LT Pro" panose="020B0504020202020204" pitchFamily="34" charset="0"/>
                          <a:cs typeface="Arial" panose="020B0604020202020204" pitchFamily="34" charset="0"/>
                        </a:rPr>
                        <a:t>.) </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572038"/>
                  </a:ext>
                </a:extLst>
              </a:tr>
              <a:tr h="271334">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Johanna Rhodes</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Claiming a space to stop, think, converse, and share in academia using deck chairs: A one-act </a:t>
                      </a:r>
                      <a:r>
                        <a:rPr lang="en-US" sz="1100" b="0" kern="1200" dirty="0" err="1">
                          <a:solidFill>
                            <a:schemeClr val="tx1"/>
                          </a:solidFill>
                          <a:latin typeface="Avenir Next LT Pro" panose="020B0504020202020204" pitchFamily="34" charset="0"/>
                          <a:ea typeface="+mn-ea"/>
                          <a:cs typeface="Arial" panose="020B0604020202020204" pitchFamily="34" charset="0"/>
                        </a:rPr>
                        <a:t>ethnodrama</a:t>
                      </a:r>
                      <a:r>
                        <a:rPr lang="en-US" sz="1100" b="0" kern="1200" dirty="0">
                          <a:solidFill>
                            <a:schemeClr val="tx1"/>
                          </a:solidFill>
                          <a:latin typeface="Avenir Next LT Pro" panose="020B0504020202020204" pitchFamily="34" charset="0"/>
                          <a:ea typeface="+mn-ea"/>
                          <a:cs typeface="Arial" panose="020B0604020202020204" pitchFamily="34" charset="0"/>
                        </a:rPr>
                        <a:t>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7653980"/>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Olufemi </a:t>
                      </a:r>
                      <a:r>
                        <a:rPr lang="en-US" sz="1100" b="0" kern="1200" dirty="0" err="1">
                          <a:solidFill>
                            <a:schemeClr val="tx1"/>
                          </a:solidFill>
                          <a:latin typeface="Avenir Next LT Pro" panose="020B0504020202020204" pitchFamily="34" charset="0"/>
                          <a:ea typeface="+mn-ea"/>
                          <a:cs typeface="Arial" panose="020B0604020202020204" pitchFamily="34" charset="0"/>
                        </a:rPr>
                        <a:t>Muibi</a:t>
                      </a:r>
                      <a:r>
                        <a:rPr lang="en-US" sz="1100" b="0" kern="1200" dirty="0">
                          <a:solidFill>
                            <a:schemeClr val="tx1"/>
                          </a:solidFill>
                          <a:latin typeface="Avenir Next LT Pro" panose="020B0504020202020204" pitchFamily="34" charset="0"/>
                          <a:ea typeface="+mn-ea"/>
                          <a:cs typeface="Arial" panose="020B0604020202020204" pitchFamily="34" charset="0"/>
                        </a:rPr>
                        <a:t> Omisakin and </a:t>
                      </a:r>
                      <a:r>
                        <a:rPr lang="en-NZ" sz="1100" b="0" kern="1200" dirty="0" err="1">
                          <a:solidFill>
                            <a:schemeClr val="tx1"/>
                          </a:solidFill>
                          <a:latin typeface="Avenir Next LT Pro" panose="020B0504020202020204" pitchFamily="34" charset="0"/>
                          <a:ea typeface="+mn-ea"/>
                          <a:cs typeface="Arial" panose="020B0604020202020204" pitchFamily="34" charset="0"/>
                        </a:rPr>
                        <a:t>Indrapriya</a:t>
                      </a:r>
                      <a:r>
                        <a:rPr lang="en-NZ" sz="1100" b="0" kern="1200" dirty="0">
                          <a:solidFill>
                            <a:schemeClr val="tx1"/>
                          </a:solidFill>
                          <a:latin typeface="Avenir Next LT Pro" panose="020B0504020202020204" pitchFamily="34" charset="0"/>
                          <a:ea typeface="+mn-ea"/>
                          <a:cs typeface="Arial" panose="020B0604020202020204" pitchFamily="34" charset="0"/>
                        </a:rPr>
                        <a:t> </a:t>
                      </a:r>
                      <a:r>
                        <a:rPr lang="en-NZ" sz="1100" b="0" kern="1200" dirty="0" err="1">
                          <a:solidFill>
                            <a:schemeClr val="tx1"/>
                          </a:solidFill>
                          <a:latin typeface="Avenir Next LT Pro" panose="020B0504020202020204" pitchFamily="34" charset="0"/>
                          <a:ea typeface="+mn-ea"/>
                          <a:cs typeface="Arial" panose="020B0604020202020204" pitchFamily="34" charset="0"/>
                        </a:rPr>
                        <a:t>Kularatne</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Exploring International Students’ Perceptions of the Value of New Zealand Postgraduate Education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371664"/>
                  </a:ext>
                </a:extLst>
              </a:tr>
              <a:tr h="418698">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Selena Coburn</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Which hat will I wear today? The complexities of academic identity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9329701"/>
                  </a:ext>
                </a:extLst>
              </a:tr>
              <a:tr h="407217">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1" kern="1200" dirty="0">
                          <a:solidFill>
                            <a:schemeClr val="tx1"/>
                          </a:solidFill>
                          <a:latin typeface="Avenir Next LT Pro" panose="020B0504020202020204" pitchFamily="34" charset="0"/>
                          <a:ea typeface="+mn-ea"/>
                          <a:cs typeface="Arial" panose="020B0604020202020204" pitchFamily="34" charset="0"/>
                        </a:rPr>
                        <a:t>3.30 – 3.45pm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kern="1200" dirty="0">
                          <a:solidFill>
                            <a:schemeClr val="tx1"/>
                          </a:solidFill>
                          <a:latin typeface="Avenir Next LT Pro" panose="020B0504020202020204" pitchFamily="34" charset="0"/>
                          <a:ea typeface="+mn-ea"/>
                          <a:cs typeface="Arial" panose="020B0604020202020204" pitchFamily="34" charset="0"/>
                        </a:rPr>
                        <a:t>Break</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7524676"/>
                  </a:ext>
                </a:extLst>
              </a:tr>
              <a:tr h="298839">
                <a:tc>
                  <a:txBody>
                    <a:bodyPr/>
                    <a:lstStyle/>
                    <a:p>
                      <a:r>
                        <a:rPr lang="en-NZ" sz="1100" b="1" dirty="0">
                          <a:solidFill>
                            <a:schemeClr val="tx1"/>
                          </a:solidFill>
                          <a:latin typeface="Avenir Next LT Pro" panose="020B0504020202020204" pitchFamily="34" charset="0"/>
                          <a:cs typeface="Arial" panose="020B0604020202020204" pitchFamily="34" charset="0"/>
                        </a:rPr>
                        <a:t>3.45 – 4.15pm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1" dirty="0">
                          <a:solidFill>
                            <a:schemeClr val="tx1"/>
                          </a:solidFill>
                          <a:latin typeface="Avenir Next LT Pro" panose="020B0504020202020204" pitchFamily="34" charset="0"/>
                          <a:cs typeface="Arial" panose="020B0604020202020204" pitchFamily="34" charset="0"/>
                        </a:rPr>
                        <a:t>Group 4 </a:t>
                      </a:r>
                      <a:r>
                        <a:rPr lang="en-NZ" sz="1100" b="0" dirty="0">
                          <a:solidFill>
                            <a:schemeClr val="tx1"/>
                          </a:solidFill>
                          <a:latin typeface="Avenir Next LT Pro" panose="020B0504020202020204" pitchFamily="34" charset="0"/>
                          <a:cs typeface="Arial" panose="020B0604020202020204" pitchFamily="34" charset="0"/>
                        </a:rPr>
                        <a:t>(5 x 5min pre-recorded. </a:t>
                      </a:r>
                      <a:r>
                        <a:rPr lang="en-NZ" sz="1100" b="0" dirty="0">
                          <a:solidFill>
                            <a:schemeClr val="tx1"/>
                          </a:solidFill>
                          <a:latin typeface="Avenir Next LT Pro" panose="020B0504020202020204" pitchFamily="34" charset="0"/>
                          <a:cs typeface="Arial" panose="020B0604020202020204" pitchFamily="34" charset="0"/>
                          <a:hlinkClick r:id="rId3"/>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155832"/>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Chris </a:t>
                      </a:r>
                      <a:r>
                        <a:rPr lang="en-US" sz="1100" b="0" kern="1200" dirty="0" err="1">
                          <a:solidFill>
                            <a:schemeClr val="tx1"/>
                          </a:solidFill>
                          <a:latin typeface="Avenir Next LT Pro" panose="020B0504020202020204" pitchFamily="34" charset="0"/>
                          <a:ea typeface="+mn-ea"/>
                          <a:cs typeface="Arial" panose="020B0604020202020204" pitchFamily="34" charset="0"/>
                        </a:rPr>
                        <a:t>Fersterer</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Model: [Educate]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8729971"/>
                  </a:ext>
                </a:extLst>
              </a:tr>
              <a:tr h="230565">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Tobias Danielmeier</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Model: [Engage]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388335"/>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Sarah McCallum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Model: [Express]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939420"/>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1" dirty="0">
                          <a:solidFill>
                            <a:schemeClr val="tx1"/>
                          </a:solidFill>
                          <a:latin typeface="Avenir Next LT Pro" panose="020B0504020202020204" pitchFamily="34" charset="0"/>
                          <a:cs typeface="Arial" panose="020B0604020202020204" pitchFamily="34" charset="0"/>
                        </a:rPr>
                        <a:t>OR Group 8 </a:t>
                      </a:r>
                      <a:r>
                        <a:rPr lang="en-NZ" sz="1100" b="0" kern="1200" dirty="0">
                          <a:solidFill>
                            <a:schemeClr val="tx1"/>
                          </a:solidFill>
                          <a:latin typeface="Avenir Next LT Pro" panose="020B0504020202020204" pitchFamily="34" charset="0"/>
                          <a:ea typeface="+mn-ea"/>
                          <a:cs typeface="Arial" panose="020B0604020202020204" pitchFamily="34" charset="0"/>
                        </a:rPr>
                        <a:t>(3</a:t>
                      </a:r>
                      <a:r>
                        <a:rPr lang="en-NZ" sz="1100" b="0" dirty="0">
                          <a:solidFill>
                            <a:schemeClr val="tx1"/>
                          </a:solidFill>
                          <a:latin typeface="Avenir Next LT Pro" panose="020B0504020202020204" pitchFamily="34" charset="0"/>
                          <a:cs typeface="Arial" panose="020B0604020202020204" pitchFamily="34" charset="0"/>
                        </a:rPr>
                        <a:t> x 5min pre-recorded. </a:t>
                      </a:r>
                      <a:r>
                        <a:rPr lang="en-NZ" sz="1100" b="0" dirty="0">
                          <a:solidFill>
                            <a:schemeClr val="tx1"/>
                          </a:solidFill>
                          <a:latin typeface="Avenir Next LT Pro" panose="020B0504020202020204" pitchFamily="34" charset="0"/>
                          <a:cs typeface="Arial" panose="020B0604020202020204" pitchFamily="34" charset="0"/>
                          <a:hlinkClick r:id="rId4"/>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287337"/>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Max Yap and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Naveed </a:t>
                      </a:r>
                      <a:r>
                        <a:rPr lang="en-NZ" sz="1100" b="0" kern="1200" dirty="0" err="1">
                          <a:solidFill>
                            <a:schemeClr val="tx1"/>
                          </a:solidFill>
                          <a:latin typeface="Avenir Next LT Pro" panose="020B0504020202020204" pitchFamily="34" charset="0"/>
                          <a:ea typeface="+mn-ea"/>
                          <a:cs typeface="Arial" panose="020B0604020202020204" pitchFamily="34" charset="0"/>
                        </a:rPr>
                        <a:t>ur</a:t>
                      </a:r>
                      <a:r>
                        <a:rPr lang="en-NZ" sz="1100" b="0" kern="1200" dirty="0">
                          <a:solidFill>
                            <a:schemeClr val="tx1"/>
                          </a:solidFill>
                          <a:latin typeface="Avenir Next LT Pro" panose="020B0504020202020204" pitchFamily="34" charset="0"/>
                          <a:ea typeface="+mn-ea"/>
                          <a:cs typeface="Arial" panose="020B0604020202020204" pitchFamily="34" charset="0"/>
                        </a:rPr>
                        <a:t> Rehman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Solar Power: Vegetarian or Vegan?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014859"/>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Amber Paterson</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Embedding Capabilities and Sustainable Development Goals into Nursing Community Development Projects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944102"/>
                  </a:ext>
                </a:extLst>
              </a:tr>
              <a:tr h="598052">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Timothy Lynch</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Regenerative and transformational restaurants – where do we start?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815885"/>
                  </a:ext>
                </a:extLst>
              </a:tr>
              <a:tr h="0">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venir Next LT Pro" panose="020B0504020202020204" pitchFamily="34" charset="0"/>
                          <a:ea typeface="+mn-ea"/>
                          <a:cs typeface="Arial" panose="020B0604020202020204" pitchFamily="34" charset="0"/>
                        </a:rPr>
                        <a:t>4.15 – 5.00pm</a:t>
                      </a:r>
                      <a:endParaRPr lang="en-NZ" sz="1100" b="1"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Session 5: Art &amp; Design</a:t>
                      </a:r>
                    </a:p>
                    <a:p>
                      <a:r>
                        <a:rPr lang="en-NZ" sz="1100" b="1" dirty="0">
                          <a:solidFill>
                            <a:schemeClr val="tx1"/>
                          </a:solidFill>
                          <a:latin typeface="Avenir Next LT Pro" panose="020B0504020202020204" pitchFamily="34" charset="0"/>
                          <a:cs typeface="Arial" panose="020B0604020202020204" pitchFamily="34" charset="0"/>
                        </a:rPr>
                        <a:t>– chaired by Tobias Danielmeier </a:t>
                      </a:r>
                    </a:p>
                    <a:p>
                      <a:r>
                        <a:rPr lang="en-NZ" sz="1100" b="0" dirty="0">
                          <a:solidFill>
                            <a:schemeClr val="tx1"/>
                          </a:solidFill>
                          <a:latin typeface="Avenir Next LT Pro" panose="020B0504020202020204" pitchFamily="34" charset="0"/>
                          <a:cs typeface="Arial" panose="020B0604020202020204" pitchFamily="34" charset="0"/>
                        </a:rPr>
                        <a:t>(2 x 15min plus question time. </a:t>
                      </a:r>
                      <a:r>
                        <a:rPr lang="en-NZ" sz="1100" b="0" dirty="0">
                          <a:solidFill>
                            <a:schemeClr val="tx1"/>
                          </a:solidFill>
                          <a:latin typeface="Avenir Next LT Pro" panose="020B0504020202020204" pitchFamily="34" charset="0"/>
                          <a:cs typeface="Arial" panose="020B0604020202020204" pitchFamily="34" charset="0"/>
                          <a:hlinkClick r:id="rId2"/>
                        </a:rPr>
                        <a:t>Click here to join</a:t>
                      </a:r>
                      <a:r>
                        <a:rPr lang="en-NZ" sz="1100" b="0" dirty="0">
                          <a:solidFill>
                            <a:schemeClr val="tx1"/>
                          </a:solidFill>
                          <a:latin typeface="Avenir Next LT Pro" panose="020B0504020202020204" pitchFamily="34" charset="0"/>
                          <a:cs typeface="Arial" panose="020B0604020202020204" pitchFamily="34" charset="0"/>
                        </a:rPr>
                        <a:t>.) </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571125"/>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Bruce Russell</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The Vinyl Record as Gesamtkunstwerk of the Twentieth Century</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1211913"/>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Mark McEntyre</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Theatre Design using a Pasifika ‘Village Model’</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98517"/>
                  </a:ext>
                </a:extLst>
              </a:tr>
            </a:tbl>
          </a:graphicData>
        </a:graphic>
      </p:graphicFrame>
      <p:sp>
        <p:nvSpPr>
          <p:cNvPr id="4" name="Rectangle 3">
            <a:extLst>
              <a:ext uri="{FF2B5EF4-FFF2-40B4-BE49-F238E27FC236}">
                <a16:creationId xmlns:a16="http://schemas.microsoft.com/office/drawing/2014/main" id="{4313E5C1-5EDE-42BD-B85C-02109C940968}"/>
              </a:ext>
            </a:extLst>
          </p:cNvPr>
          <p:cNvSpPr/>
          <p:nvPr/>
        </p:nvSpPr>
        <p:spPr>
          <a:xfrm>
            <a:off x="576299" y="371492"/>
            <a:ext cx="6986551" cy="383106"/>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NZ" sz="1295" b="1" dirty="0">
                <a:solidFill>
                  <a:srgbClr val="FEE8B6"/>
                </a:solidFill>
                <a:latin typeface="Avenir Next LT Pro" panose="020B0504020202020204" pitchFamily="34" charset="0"/>
                <a:cs typeface="Arial" panose="020B0604020202020204" pitchFamily="34" charset="0"/>
              </a:rPr>
              <a:t>Programme – 14 July 2022</a:t>
            </a:r>
          </a:p>
        </p:txBody>
      </p:sp>
      <p:sp>
        <p:nvSpPr>
          <p:cNvPr id="6" name="Footer Placeholder 4">
            <a:extLst>
              <a:ext uri="{FF2B5EF4-FFF2-40B4-BE49-F238E27FC236}">
                <a16:creationId xmlns:a16="http://schemas.microsoft.com/office/drawing/2014/main" id="{5C9EE5BE-1EE0-C905-6064-E089ABD5B404}"/>
              </a:ext>
            </a:extLst>
          </p:cNvPr>
          <p:cNvSpPr>
            <a:spLocks noGrp="1"/>
          </p:cNvSpPr>
          <p:nvPr>
            <p:ph type="ftr" sz="quarter" idx="11"/>
          </p:nvPr>
        </p:nvSpPr>
        <p:spPr>
          <a:xfrm>
            <a:off x="3888080" y="10121070"/>
            <a:ext cx="3154824" cy="569155"/>
          </a:xfrm>
        </p:spPr>
        <p:txBody>
          <a:bodyPr/>
          <a:lstStyle/>
          <a:p>
            <a:pPr algn="r"/>
            <a:r>
              <a:rPr lang="en-NZ" dirty="0"/>
              <a:t>OPSITARA Research Symposium 2022 Book of Abstracts</a:t>
            </a:r>
          </a:p>
        </p:txBody>
      </p:sp>
      <p:sp>
        <p:nvSpPr>
          <p:cNvPr id="7" name="Slide Number Placeholder 5">
            <a:extLst>
              <a:ext uri="{FF2B5EF4-FFF2-40B4-BE49-F238E27FC236}">
                <a16:creationId xmlns:a16="http://schemas.microsoft.com/office/drawing/2014/main" id="{511F70F9-320D-D506-F62C-5BF22019FFE7}"/>
              </a:ext>
            </a:extLst>
          </p:cNvPr>
          <p:cNvSpPr txBox="1">
            <a:spLocks/>
          </p:cNvSpPr>
          <p:nvPr/>
        </p:nvSpPr>
        <p:spPr>
          <a:xfrm>
            <a:off x="555580" y="10121069"/>
            <a:ext cx="1701641" cy="569155"/>
          </a:xfrm>
          <a:prstGeom prst="rect">
            <a:avLst/>
          </a:prstGeom>
        </p:spPr>
        <p:txBody>
          <a:bodyPr vert="horz" lIns="91440" tIns="45720" rIns="91440" bIns="45720" rtlCol="0" anchor="ctr"/>
          <a:lstStyle>
            <a:defPPr>
              <a:defRPr lang="en-US"/>
            </a:defPPr>
            <a:lvl1pPr marL="0" algn="r" defTabSz="457200" rtl="0" eaLnBrk="1" latinLnBrk="0" hangingPunct="1">
              <a:defRPr sz="99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84A681E-11F9-41BB-9BE6-9C6EAE9F20D2}" type="slidenum">
              <a:rPr lang="en-NZ" smtClean="0"/>
              <a:pPr algn="l"/>
              <a:t>8</a:t>
            </a:fld>
            <a:endParaRPr lang="en-NZ" dirty="0"/>
          </a:p>
        </p:txBody>
      </p:sp>
    </p:spTree>
    <p:extLst>
      <p:ext uri="{BB962C8B-B14F-4D97-AF65-F5344CB8AC3E}">
        <p14:creationId xmlns:p14="http://schemas.microsoft.com/office/powerpoint/2010/main" val="98997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81D0717-21DC-4903-9FB5-357057B38F91}"/>
              </a:ext>
            </a:extLst>
          </p:cNvPr>
          <p:cNvGraphicFramePr>
            <a:graphicFrameLocks noGrp="1"/>
          </p:cNvGraphicFramePr>
          <p:nvPr>
            <p:extLst>
              <p:ext uri="{D42A27DB-BD31-4B8C-83A1-F6EECF244321}">
                <p14:modId xmlns:p14="http://schemas.microsoft.com/office/powerpoint/2010/main" val="2229007661"/>
              </p:ext>
            </p:extLst>
          </p:nvPr>
        </p:nvGraphicFramePr>
        <p:xfrm>
          <a:off x="583315" y="927890"/>
          <a:ext cx="6403236" cy="8717406"/>
        </p:xfrm>
        <a:graphic>
          <a:graphicData uri="http://schemas.openxmlformats.org/drawingml/2006/table">
            <a:tbl>
              <a:tblPr firstRow="1" bandRow="1">
                <a:tableStyleId>{5C22544A-7EE6-4342-B048-85BDC9FD1C3A}</a:tableStyleId>
              </a:tblPr>
              <a:tblGrid>
                <a:gridCol w="1970131">
                  <a:extLst>
                    <a:ext uri="{9D8B030D-6E8A-4147-A177-3AD203B41FA5}">
                      <a16:colId xmlns:a16="http://schemas.microsoft.com/office/drawing/2014/main" val="2760625885"/>
                    </a:ext>
                  </a:extLst>
                </a:gridCol>
                <a:gridCol w="4433105">
                  <a:extLst>
                    <a:ext uri="{9D8B030D-6E8A-4147-A177-3AD203B41FA5}">
                      <a16:colId xmlns:a16="http://schemas.microsoft.com/office/drawing/2014/main" val="3549295261"/>
                    </a:ext>
                  </a:extLst>
                </a:gridCol>
              </a:tblGrid>
              <a:tr h="449497">
                <a:tc>
                  <a:txBody>
                    <a:bodyPr/>
                    <a:lstStyle/>
                    <a:p>
                      <a:r>
                        <a:rPr lang="en-NZ" sz="1100" b="1" dirty="0">
                          <a:solidFill>
                            <a:schemeClr val="tx1"/>
                          </a:solidFill>
                          <a:latin typeface="Avenir Next LT Pro" panose="020B0504020202020204" pitchFamily="34" charset="0"/>
                          <a:cs typeface="Arial" panose="020B0604020202020204" pitchFamily="34" charset="0"/>
                        </a:rPr>
                        <a:t>9.00 – 10.00am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Session 6: Learning and Teaching</a:t>
                      </a:r>
                    </a:p>
                    <a:p>
                      <a:r>
                        <a:rPr lang="en-NZ" sz="1100" b="1" dirty="0">
                          <a:solidFill>
                            <a:schemeClr val="tx1"/>
                          </a:solidFill>
                          <a:latin typeface="Avenir Next LT Pro" panose="020B0504020202020204" pitchFamily="34" charset="0"/>
                          <a:cs typeface="Arial" panose="020B0604020202020204" pitchFamily="34" charset="0"/>
                        </a:rPr>
                        <a:t>– chaired by Faisal Hasan</a:t>
                      </a:r>
                    </a:p>
                    <a:p>
                      <a:r>
                        <a:rPr lang="en-NZ" sz="1100" b="0" dirty="0">
                          <a:solidFill>
                            <a:schemeClr val="tx1"/>
                          </a:solidFill>
                          <a:latin typeface="Avenir Next LT Pro" panose="020B0504020202020204" pitchFamily="34" charset="0"/>
                          <a:cs typeface="Arial" panose="020B0604020202020204" pitchFamily="34" charset="0"/>
                        </a:rPr>
                        <a:t>(3 x 15min plus question time. </a:t>
                      </a:r>
                      <a:r>
                        <a:rPr lang="en-NZ" sz="1100" b="0" dirty="0">
                          <a:solidFill>
                            <a:schemeClr val="tx1"/>
                          </a:solidFill>
                          <a:latin typeface="Avenir Next LT Pro" panose="020B0504020202020204" pitchFamily="34" charset="0"/>
                          <a:cs typeface="Arial" panose="020B0604020202020204" pitchFamily="34" charset="0"/>
                          <a:hlinkClick r:id="rId2"/>
                        </a:rPr>
                        <a:t>Click here to join</a:t>
                      </a:r>
                      <a:r>
                        <a:rPr lang="en-NZ" sz="1100" b="0" dirty="0">
                          <a:solidFill>
                            <a:schemeClr val="tx1"/>
                          </a:solidFill>
                          <a:latin typeface="Avenir Next LT Pro" panose="020B0504020202020204" pitchFamily="34" charset="0"/>
                          <a:cs typeface="Arial" panose="020B0604020202020204" pitchFamily="34" charset="0"/>
                        </a:rPr>
                        <a:t>.) </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572038"/>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Paulette Halstead, Naveed </a:t>
                      </a:r>
                      <a:r>
                        <a:rPr lang="en-US" sz="1100" b="0" kern="1200" dirty="0" err="1">
                          <a:solidFill>
                            <a:schemeClr val="tx1"/>
                          </a:solidFill>
                          <a:latin typeface="Avenir Next LT Pro" panose="020B0504020202020204" pitchFamily="34" charset="0"/>
                          <a:ea typeface="+mn-ea"/>
                          <a:cs typeface="Arial" panose="020B0604020202020204" pitchFamily="34" charset="0"/>
                        </a:rPr>
                        <a:t>ur</a:t>
                      </a:r>
                      <a:r>
                        <a:rPr lang="en-US" sz="1100" b="0" kern="1200" dirty="0">
                          <a:solidFill>
                            <a:schemeClr val="tx1"/>
                          </a:solidFill>
                          <a:latin typeface="Avenir Next LT Pro" panose="020B0504020202020204" pitchFamily="34" charset="0"/>
                          <a:ea typeface="+mn-ea"/>
                          <a:cs typeface="Arial" panose="020B0604020202020204" pitchFamily="34" charset="0"/>
                        </a:rPr>
                        <a:t> Rehman and Max Yap</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Curating the Self-Sustainable Website/Mobile Application Idea for Building Online Passive Income Streams</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371664"/>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Carlo Gabriel,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Orland </a:t>
                      </a:r>
                      <a:r>
                        <a:rPr lang="en-US" sz="1100" b="0" kern="1200" dirty="0" err="1">
                          <a:solidFill>
                            <a:schemeClr val="tx1"/>
                          </a:solidFill>
                          <a:latin typeface="Avenir Next LT Pro" panose="020B0504020202020204" pitchFamily="34" charset="0"/>
                          <a:ea typeface="+mn-ea"/>
                          <a:cs typeface="Arial" panose="020B0604020202020204" pitchFamily="34" charset="0"/>
                        </a:rPr>
                        <a:t>Basas</a:t>
                      </a:r>
                      <a:r>
                        <a:rPr lang="en-US" sz="1100" b="0" kern="1200" dirty="0">
                          <a:solidFill>
                            <a:schemeClr val="tx1"/>
                          </a:solidFill>
                          <a:latin typeface="Avenir Next LT Pro" panose="020B0504020202020204" pitchFamily="34" charset="0"/>
                          <a:ea typeface="+mn-ea"/>
                          <a:cs typeface="Arial" panose="020B0604020202020204" pitchFamily="34" charset="0"/>
                        </a:rPr>
                        <a:t> and </a:t>
                      </a:r>
                      <a:r>
                        <a:rPr lang="en-NZ" sz="1100" b="0" kern="1200" dirty="0" err="1">
                          <a:solidFill>
                            <a:schemeClr val="tx1"/>
                          </a:solidFill>
                          <a:latin typeface="Avenir Next LT Pro" panose="020B0504020202020204" pitchFamily="34" charset="0"/>
                          <a:ea typeface="+mn-ea"/>
                          <a:cs typeface="Arial" panose="020B0604020202020204" pitchFamily="34" charset="0"/>
                        </a:rPr>
                        <a:t>Johans</a:t>
                      </a:r>
                      <a:r>
                        <a:rPr lang="en-NZ" sz="1100" b="0" kern="1200" dirty="0">
                          <a:solidFill>
                            <a:schemeClr val="tx1"/>
                          </a:solidFill>
                          <a:latin typeface="Avenir Next LT Pro" panose="020B0504020202020204" pitchFamily="34" charset="0"/>
                          <a:ea typeface="+mn-ea"/>
                          <a:cs typeface="Arial" panose="020B0604020202020204" pitchFamily="34" charset="0"/>
                        </a:rPr>
                        <a:t> Claudine </a:t>
                      </a:r>
                      <a:r>
                        <a:rPr lang="en-NZ" sz="1100" b="0" kern="1200" dirty="0" err="1">
                          <a:solidFill>
                            <a:schemeClr val="tx1"/>
                          </a:solidFill>
                          <a:latin typeface="Avenir Next LT Pro" panose="020B0504020202020204" pitchFamily="34" charset="0"/>
                          <a:ea typeface="+mn-ea"/>
                          <a:cs typeface="Arial" panose="020B0604020202020204" pitchFamily="34" charset="0"/>
                        </a:rPr>
                        <a:t>Ufano</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Learning Styles and Challenges of Engineering Degree Students</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9329701"/>
                  </a:ext>
                </a:extLst>
              </a:tr>
              <a:tr h="791003">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err="1">
                          <a:solidFill>
                            <a:schemeClr val="tx1"/>
                          </a:solidFill>
                          <a:latin typeface="Avenir Next LT Pro" panose="020B0504020202020204" pitchFamily="34" charset="0"/>
                          <a:ea typeface="+mn-ea"/>
                          <a:cs typeface="Arial" panose="020B0604020202020204" pitchFamily="34" charset="0"/>
                        </a:rPr>
                        <a:t>Rehan</a:t>
                      </a:r>
                      <a:r>
                        <a:rPr lang="en-US" sz="1100" b="0" kern="1200" dirty="0">
                          <a:solidFill>
                            <a:schemeClr val="tx1"/>
                          </a:solidFill>
                          <a:latin typeface="Avenir Next LT Pro" panose="020B0504020202020204" pitchFamily="34" charset="0"/>
                          <a:ea typeface="+mn-ea"/>
                          <a:cs typeface="Arial" panose="020B0604020202020204" pitchFamily="34" charset="0"/>
                        </a:rPr>
                        <a:t> Masood,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Kasey Ward and </a:t>
                      </a:r>
                      <a:r>
                        <a:rPr lang="en-NZ" sz="1100" b="0" kern="1200" dirty="0" err="1">
                          <a:solidFill>
                            <a:schemeClr val="tx1"/>
                          </a:solidFill>
                          <a:latin typeface="Avenir Next LT Pro" panose="020B0504020202020204" pitchFamily="34" charset="0"/>
                          <a:ea typeface="+mn-ea"/>
                          <a:cs typeface="Arial" panose="020B0604020202020204" pitchFamily="34" charset="0"/>
                        </a:rPr>
                        <a:t>Mujaddad</a:t>
                      </a:r>
                      <a:r>
                        <a:rPr lang="en-NZ" sz="1100" b="0" kern="1200" dirty="0">
                          <a:solidFill>
                            <a:schemeClr val="tx1"/>
                          </a:solidFill>
                          <a:latin typeface="Avenir Next LT Pro" panose="020B0504020202020204" pitchFamily="34" charset="0"/>
                          <a:ea typeface="+mn-ea"/>
                          <a:cs typeface="Arial" panose="020B0604020202020204" pitchFamily="34" charset="0"/>
                        </a:rPr>
                        <a:t> Afzal</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Towards </a:t>
                      </a:r>
                      <a:r>
                        <a:rPr lang="en-US" sz="1100" b="0" kern="1200" dirty="0" err="1">
                          <a:solidFill>
                            <a:schemeClr val="tx1"/>
                          </a:solidFill>
                          <a:latin typeface="Avenir Next LT Pro" panose="020B0504020202020204" pitchFamily="34" charset="0"/>
                          <a:ea typeface="+mn-ea"/>
                          <a:cs typeface="Arial" panose="020B0604020202020204" pitchFamily="34" charset="0"/>
                        </a:rPr>
                        <a:t>HyFlex</a:t>
                      </a:r>
                      <a:r>
                        <a:rPr lang="en-US" sz="1100" b="0" kern="1200" dirty="0">
                          <a:solidFill>
                            <a:schemeClr val="tx1"/>
                          </a:solidFill>
                          <a:latin typeface="Avenir Next LT Pro" panose="020B0504020202020204" pitchFamily="34" charset="0"/>
                          <a:ea typeface="+mn-ea"/>
                          <a:cs typeface="Arial" panose="020B0604020202020204" pitchFamily="34" charset="0"/>
                        </a:rPr>
                        <a:t> model for architecture, engineering and construction courses</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7524676"/>
                  </a:ext>
                </a:extLst>
              </a:tr>
              <a:tr h="0">
                <a:tc>
                  <a:txBody>
                    <a:bodyPr/>
                    <a:lstStyle/>
                    <a:p>
                      <a:r>
                        <a:rPr lang="en-NZ" sz="1100" b="1" dirty="0">
                          <a:solidFill>
                            <a:schemeClr val="tx1"/>
                          </a:solidFill>
                          <a:latin typeface="Avenir Next LT Pro" panose="020B0504020202020204" pitchFamily="34" charset="0"/>
                          <a:cs typeface="Arial" panose="020B0604020202020204" pitchFamily="34" charset="0"/>
                        </a:rPr>
                        <a:t>10.00 – 10.30am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1" dirty="0">
                          <a:solidFill>
                            <a:schemeClr val="tx1"/>
                          </a:solidFill>
                          <a:latin typeface="Avenir Next LT Pro" panose="020B0504020202020204" pitchFamily="34" charset="0"/>
                          <a:cs typeface="Arial" panose="020B0604020202020204" pitchFamily="34" charset="0"/>
                        </a:rPr>
                        <a:t>Q and A sessions with 5min presenters</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155832"/>
                  </a:ext>
                </a:extLst>
              </a:tr>
              <a:tr h="0">
                <a:tc>
                  <a:txBody>
                    <a:bodyPr/>
                    <a:lstStyle/>
                    <a:p>
                      <a:endParaRPr lang="en-NZ" sz="1100" b="1" dirty="0">
                        <a:solidFill>
                          <a:schemeClr val="tx1"/>
                        </a:solidFill>
                        <a:latin typeface="Avenir Next LT Pro" panose="020B0504020202020204" pitchFamily="34" charset="0"/>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dirty="0">
                          <a:solidFill>
                            <a:schemeClr val="tx1"/>
                          </a:solidFill>
                          <a:latin typeface="Avenir Next LT Pro" panose="020B0504020202020204" pitchFamily="34" charset="0"/>
                          <a:cs typeface="Arial" panose="020B0604020202020204" pitchFamily="34" charset="0"/>
                        </a:rPr>
                        <a:t>Group 1 (</a:t>
                      </a:r>
                      <a:r>
                        <a:rPr lang="en-NZ" sz="1100" b="0" dirty="0">
                          <a:solidFill>
                            <a:schemeClr val="tx1"/>
                          </a:solidFill>
                          <a:latin typeface="Avenir Next LT Pro" panose="020B0504020202020204" pitchFamily="34" charset="0"/>
                          <a:cs typeface="Arial" panose="020B0604020202020204" pitchFamily="34" charset="0"/>
                          <a:hlinkClick r:id="rId3"/>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0851981"/>
                  </a:ext>
                </a:extLst>
              </a:tr>
              <a:tr h="383880">
                <a:tc>
                  <a:txBody>
                    <a:bodyPr/>
                    <a:lstStyle/>
                    <a:p>
                      <a:endParaRPr lang="en-NZ" sz="1100" b="1" dirty="0">
                        <a:solidFill>
                          <a:schemeClr val="tx1"/>
                        </a:solidFill>
                        <a:latin typeface="Avenir Next LT Pro" panose="020B0504020202020204" pitchFamily="34" charset="0"/>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dirty="0">
                          <a:solidFill>
                            <a:schemeClr val="tx1"/>
                          </a:solidFill>
                          <a:latin typeface="Avenir Next LT Pro" panose="020B0504020202020204" pitchFamily="34" charset="0"/>
                          <a:cs typeface="Arial" panose="020B0604020202020204" pitchFamily="34" charset="0"/>
                        </a:rPr>
                        <a:t>Group 5 (</a:t>
                      </a:r>
                      <a:r>
                        <a:rPr lang="en-NZ" sz="1100" b="0" dirty="0">
                          <a:solidFill>
                            <a:schemeClr val="tx1"/>
                          </a:solidFill>
                          <a:latin typeface="Avenir Next LT Pro" panose="020B0504020202020204" pitchFamily="34" charset="0"/>
                          <a:cs typeface="Arial" panose="020B0604020202020204" pitchFamily="34" charset="0"/>
                          <a:hlinkClick r:id="rId4"/>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017865"/>
                  </a:ext>
                </a:extLst>
              </a:tr>
              <a:tr h="0">
                <a:tc>
                  <a:txBody>
                    <a:bodyPr/>
                    <a:lstStyle/>
                    <a:p>
                      <a:r>
                        <a:rPr lang="en-NZ" sz="1100" b="1" dirty="0">
                          <a:solidFill>
                            <a:schemeClr val="tx1"/>
                          </a:solidFill>
                          <a:latin typeface="Avenir Next LT Pro" panose="020B0504020202020204" pitchFamily="34" charset="0"/>
                          <a:cs typeface="Arial" panose="020B0604020202020204" pitchFamily="34" charset="0"/>
                        </a:rPr>
                        <a:t>10.30 – 11.30am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Session 7: Learning and Teaching</a:t>
                      </a:r>
                    </a:p>
                    <a:p>
                      <a:r>
                        <a:rPr lang="en-NZ" sz="1100" b="1" dirty="0">
                          <a:solidFill>
                            <a:schemeClr val="tx1"/>
                          </a:solidFill>
                          <a:latin typeface="Avenir Next LT Pro" panose="020B0504020202020204" pitchFamily="34" charset="0"/>
                          <a:cs typeface="Arial" panose="020B0604020202020204" pitchFamily="34" charset="0"/>
                        </a:rPr>
                        <a:t>– chaired by Ana Terry </a:t>
                      </a:r>
                    </a:p>
                    <a:p>
                      <a:r>
                        <a:rPr lang="en-NZ" sz="1100" b="0" dirty="0">
                          <a:solidFill>
                            <a:schemeClr val="tx1"/>
                          </a:solidFill>
                          <a:latin typeface="Avenir Next LT Pro" panose="020B0504020202020204" pitchFamily="34" charset="0"/>
                          <a:cs typeface="Arial" panose="020B0604020202020204" pitchFamily="34" charset="0"/>
                        </a:rPr>
                        <a:t>(3 x 15min plus question time. </a:t>
                      </a:r>
                      <a:r>
                        <a:rPr lang="en-NZ" sz="1100" b="0" dirty="0">
                          <a:solidFill>
                            <a:schemeClr val="tx1"/>
                          </a:solidFill>
                          <a:latin typeface="Avenir Next LT Pro" panose="020B0504020202020204" pitchFamily="34" charset="0"/>
                          <a:cs typeface="Arial" panose="020B0604020202020204" pitchFamily="34" charset="0"/>
                          <a:hlinkClick r:id="rId2"/>
                        </a:rPr>
                        <a:t>Click here to join</a:t>
                      </a:r>
                      <a:r>
                        <a:rPr lang="en-NZ" sz="1100" b="0" dirty="0">
                          <a:solidFill>
                            <a:schemeClr val="tx1"/>
                          </a:solidFill>
                          <a:latin typeface="Avenir Next LT Pro" panose="020B0504020202020204" pitchFamily="34" charset="0"/>
                          <a:cs typeface="Arial" panose="020B0604020202020204" pitchFamily="34" charset="0"/>
                        </a:rPr>
                        <a:t>.) </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049630"/>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Charmaine </a:t>
                      </a:r>
                      <a:r>
                        <a:rPr lang="en-US" sz="1100" b="0" kern="1200" dirty="0" err="1">
                          <a:solidFill>
                            <a:schemeClr val="tx1"/>
                          </a:solidFill>
                          <a:latin typeface="Avenir Next LT Pro" panose="020B0504020202020204" pitchFamily="34" charset="0"/>
                          <a:ea typeface="+mn-ea"/>
                          <a:cs typeface="Arial" panose="020B0604020202020204" pitchFamily="34" charset="0"/>
                        </a:rPr>
                        <a:t>Tukua</a:t>
                      </a:r>
                      <a:r>
                        <a:rPr lang="en-US" sz="1100" b="0" kern="1200" dirty="0">
                          <a:solidFill>
                            <a:schemeClr val="tx1"/>
                          </a:solidFill>
                          <a:latin typeface="Avenir Next LT Pro" panose="020B0504020202020204" pitchFamily="34" charset="0"/>
                          <a:ea typeface="+mn-ea"/>
                          <a:cs typeface="Arial" panose="020B0604020202020204" pitchFamily="34" charset="0"/>
                        </a:rPr>
                        <a:t>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and </a:t>
                      </a:r>
                      <a:r>
                        <a:rPr lang="en-NZ" sz="1100" b="0" kern="1200" dirty="0">
                          <a:solidFill>
                            <a:schemeClr val="tx1"/>
                          </a:solidFill>
                          <a:latin typeface="Avenir Next LT Pro" panose="020B0504020202020204" pitchFamily="34" charset="0"/>
                          <a:ea typeface="+mn-ea"/>
                          <a:cs typeface="Arial" panose="020B0604020202020204" pitchFamily="34" charset="0"/>
                        </a:rPr>
                        <a:t>Niki Hannan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a:t>
                      </a:r>
                      <a:r>
                        <a:rPr lang="en-US" sz="1100" b="0" kern="1200" dirty="0" err="1">
                          <a:solidFill>
                            <a:schemeClr val="tx1"/>
                          </a:solidFill>
                          <a:latin typeface="Avenir Next LT Pro" panose="020B0504020202020204" pitchFamily="34" charset="0"/>
                          <a:ea typeface="+mn-ea"/>
                          <a:cs typeface="Arial" panose="020B0604020202020204" pitchFamily="34" charset="0"/>
                        </a:rPr>
                        <a:t>Mā</a:t>
                      </a:r>
                      <a:r>
                        <a:rPr lang="en-US" sz="1100" b="0" kern="1200" dirty="0">
                          <a:solidFill>
                            <a:schemeClr val="tx1"/>
                          </a:solidFill>
                          <a:latin typeface="Avenir Next LT Pro" panose="020B0504020202020204" pitchFamily="34" charset="0"/>
                          <a:ea typeface="+mn-ea"/>
                          <a:cs typeface="Arial" panose="020B0604020202020204" pitchFamily="34" charset="0"/>
                        </a:rPr>
                        <a:t> </a:t>
                      </a:r>
                      <a:r>
                        <a:rPr lang="en-US" sz="1100" b="0" kern="1200" dirty="0" err="1">
                          <a:solidFill>
                            <a:schemeClr val="tx1"/>
                          </a:solidFill>
                          <a:latin typeface="Avenir Next LT Pro" panose="020B0504020202020204" pitchFamily="34" charset="0"/>
                          <a:ea typeface="+mn-ea"/>
                          <a:cs typeface="Arial" panose="020B0604020202020204" pitchFamily="34" charset="0"/>
                        </a:rPr>
                        <a:t>te</a:t>
                      </a:r>
                      <a:r>
                        <a:rPr lang="en-US" sz="1100" b="0" kern="1200" dirty="0">
                          <a:solidFill>
                            <a:schemeClr val="tx1"/>
                          </a:solidFill>
                          <a:latin typeface="Avenir Next LT Pro" panose="020B0504020202020204" pitchFamily="34" charset="0"/>
                          <a:ea typeface="+mn-ea"/>
                          <a:cs typeface="Arial" panose="020B0604020202020204" pitchFamily="34" charset="0"/>
                        </a:rPr>
                        <a:t> </a:t>
                      </a:r>
                      <a:r>
                        <a:rPr lang="en-US" sz="1100" b="0" kern="1200" dirty="0" err="1">
                          <a:solidFill>
                            <a:schemeClr val="tx1"/>
                          </a:solidFill>
                          <a:latin typeface="Avenir Next LT Pro" panose="020B0504020202020204" pitchFamily="34" charset="0"/>
                          <a:ea typeface="+mn-ea"/>
                          <a:cs typeface="Arial" panose="020B0604020202020204" pitchFamily="34" charset="0"/>
                        </a:rPr>
                        <a:t>huruhuru</a:t>
                      </a:r>
                      <a:r>
                        <a:rPr lang="en-US" sz="1100" b="0" kern="1200" dirty="0">
                          <a:solidFill>
                            <a:schemeClr val="tx1"/>
                          </a:solidFill>
                          <a:latin typeface="Avenir Next LT Pro" panose="020B0504020202020204" pitchFamily="34" charset="0"/>
                          <a:ea typeface="+mn-ea"/>
                          <a:cs typeface="Arial" panose="020B0604020202020204" pitchFamily="34" charset="0"/>
                        </a:rPr>
                        <a:t>, Ka </a:t>
                      </a:r>
                      <a:r>
                        <a:rPr lang="en-US" sz="1100" b="0" kern="1200" dirty="0" err="1">
                          <a:solidFill>
                            <a:schemeClr val="tx1"/>
                          </a:solidFill>
                          <a:latin typeface="Avenir Next LT Pro" panose="020B0504020202020204" pitchFamily="34" charset="0"/>
                          <a:ea typeface="+mn-ea"/>
                          <a:cs typeface="Arial" panose="020B0604020202020204" pitchFamily="34" charset="0"/>
                        </a:rPr>
                        <a:t>rere</a:t>
                      </a:r>
                      <a:r>
                        <a:rPr lang="en-US" sz="1100" b="0" kern="1200" dirty="0">
                          <a:solidFill>
                            <a:schemeClr val="tx1"/>
                          </a:solidFill>
                          <a:latin typeface="Avenir Next LT Pro" panose="020B0504020202020204" pitchFamily="34" charset="0"/>
                          <a:ea typeface="+mn-ea"/>
                          <a:cs typeface="Arial" panose="020B0604020202020204" pitchFamily="34" charset="0"/>
                        </a:rPr>
                        <a:t> </a:t>
                      </a:r>
                      <a:r>
                        <a:rPr lang="en-US" sz="1100" b="0" kern="1200" dirty="0" err="1">
                          <a:solidFill>
                            <a:schemeClr val="tx1"/>
                          </a:solidFill>
                          <a:latin typeface="Avenir Next LT Pro" panose="020B0504020202020204" pitchFamily="34" charset="0"/>
                          <a:ea typeface="+mn-ea"/>
                          <a:cs typeface="Arial" panose="020B0604020202020204" pitchFamily="34" charset="0"/>
                        </a:rPr>
                        <a:t>te</a:t>
                      </a:r>
                      <a:r>
                        <a:rPr lang="en-US" sz="1100" b="0" kern="1200" dirty="0">
                          <a:solidFill>
                            <a:schemeClr val="tx1"/>
                          </a:solidFill>
                          <a:latin typeface="Avenir Next LT Pro" panose="020B0504020202020204" pitchFamily="34" charset="0"/>
                          <a:ea typeface="+mn-ea"/>
                          <a:cs typeface="Arial" panose="020B0604020202020204" pitchFamily="34" charset="0"/>
                        </a:rPr>
                        <a:t> Manu’ - A Self Help Guide to Teaching during a Natural Disaster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8729971"/>
                  </a:ext>
                </a:extLst>
              </a:tr>
              <a:tr h="322979">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Wayne Green</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Researching He Ara Mahi </a:t>
                      </a:r>
                      <a:r>
                        <a:rPr lang="en-US" sz="1100" b="0" kern="1200" dirty="0" err="1">
                          <a:solidFill>
                            <a:schemeClr val="tx1"/>
                          </a:solidFill>
                          <a:latin typeface="Avenir Next LT Pro" panose="020B0504020202020204" pitchFamily="34" charset="0"/>
                          <a:ea typeface="+mn-ea"/>
                          <a:cs typeface="Arial" panose="020B0604020202020204" pitchFamily="34" charset="0"/>
                        </a:rPr>
                        <a:t>Tahi</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670043"/>
                  </a:ext>
                </a:extLst>
              </a:tr>
              <a:tr h="964238">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Melanie Welfare,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Susan Crowther, Andrea Gilkison </a:t>
                      </a:r>
                    </a:p>
                    <a:p>
                      <a:pPr marL="180000" marR="0" lvl="0" indent="0" algn="l" defTabSz="756300"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latin typeface="Avenir Next LT Pro" panose="020B0504020202020204" pitchFamily="34" charset="0"/>
                          <a:ea typeface="+mn-ea"/>
                          <a:cs typeface="Arial" panose="020B0604020202020204" pitchFamily="34" charset="0"/>
                        </a:rPr>
                        <a:t>and Jane Frost</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A systematic qualitative review to explore what is known and published about the experiences of virtual reality (VR) as a teaching and learning tool for midwifery educators and students?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388335"/>
                  </a:ext>
                </a:extLst>
              </a:tr>
              <a:tr h="0">
                <a:tc>
                  <a:txBody>
                    <a:bodyPr/>
                    <a:lstStyle/>
                    <a:p>
                      <a:r>
                        <a:rPr lang="en-NZ" sz="1100" b="1" dirty="0">
                          <a:solidFill>
                            <a:schemeClr val="tx1"/>
                          </a:solidFill>
                          <a:latin typeface="Avenir Next LT Pro" panose="020B0504020202020204" pitchFamily="34" charset="0"/>
                          <a:cs typeface="Arial" panose="020B0604020202020204" pitchFamily="34" charset="0"/>
                        </a:rPr>
                        <a:t>11.30 – 12.00 noon</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1" dirty="0">
                          <a:solidFill>
                            <a:schemeClr val="tx1"/>
                          </a:solidFill>
                          <a:latin typeface="Avenir Next LT Pro" panose="020B0504020202020204" pitchFamily="34" charset="0"/>
                          <a:cs typeface="Arial" panose="020B0604020202020204" pitchFamily="34" charset="0"/>
                        </a:rPr>
                        <a:t>Q and A sessions with 5min presenters</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7461652"/>
                  </a:ext>
                </a:extLst>
              </a:tr>
              <a:tr h="0">
                <a:tc>
                  <a:txBody>
                    <a:bodyPr/>
                    <a:lstStyle/>
                    <a:p>
                      <a:endParaRPr lang="en-NZ" sz="1100" b="1" dirty="0">
                        <a:solidFill>
                          <a:schemeClr val="tx1"/>
                        </a:solidFill>
                        <a:latin typeface="Avenir Next LT Pro" panose="020B0504020202020204" pitchFamily="34" charset="0"/>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dirty="0">
                          <a:solidFill>
                            <a:schemeClr val="tx1"/>
                          </a:solidFill>
                          <a:latin typeface="Avenir Next LT Pro" panose="020B0504020202020204" pitchFamily="34" charset="0"/>
                          <a:cs typeface="Arial" panose="020B0604020202020204" pitchFamily="34" charset="0"/>
                        </a:rPr>
                        <a:t>Group 2 (</a:t>
                      </a:r>
                      <a:r>
                        <a:rPr lang="en-NZ" sz="1100" b="0" dirty="0">
                          <a:solidFill>
                            <a:schemeClr val="tx1"/>
                          </a:solidFill>
                          <a:latin typeface="Avenir Next LT Pro" panose="020B0504020202020204" pitchFamily="34" charset="0"/>
                          <a:cs typeface="Arial" panose="020B0604020202020204" pitchFamily="34" charset="0"/>
                          <a:hlinkClick r:id="rId5"/>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984856"/>
                  </a:ext>
                </a:extLst>
              </a:tr>
              <a:tr h="367085">
                <a:tc>
                  <a:txBody>
                    <a:bodyPr/>
                    <a:lstStyle/>
                    <a:p>
                      <a:endParaRPr lang="en-NZ" sz="1100" b="1" dirty="0">
                        <a:solidFill>
                          <a:schemeClr val="tx1"/>
                        </a:solidFill>
                        <a:latin typeface="Avenir Next LT Pro" panose="020B0504020202020204" pitchFamily="34" charset="0"/>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6300" rtl="0" eaLnBrk="1" fontAlgn="auto" latinLnBrk="0" hangingPunct="1">
                        <a:lnSpc>
                          <a:spcPct val="100000"/>
                        </a:lnSpc>
                        <a:spcBef>
                          <a:spcPts val="0"/>
                        </a:spcBef>
                        <a:spcAft>
                          <a:spcPts val="0"/>
                        </a:spcAft>
                        <a:buClrTx/>
                        <a:buSzTx/>
                        <a:buFontTx/>
                        <a:buNone/>
                        <a:tabLst/>
                        <a:defRPr/>
                      </a:pPr>
                      <a:r>
                        <a:rPr lang="en-NZ" sz="1100" b="0" dirty="0">
                          <a:solidFill>
                            <a:schemeClr val="tx1"/>
                          </a:solidFill>
                          <a:latin typeface="Avenir Next LT Pro" panose="020B0504020202020204" pitchFamily="34" charset="0"/>
                          <a:cs typeface="Arial" panose="020B0604020202020204" pitchFamily="34" charset="0"/>
                        </a:rPr>
                        <a:t>Group 6 (</a:t>
                      </a:r>
                      <a:r>
                        <a:rPr lang="en-NZ" sz="1100" b="0" dirty="0">
                          <a:solidFill>
                            <a:schemeClr val="tx1"/>
                          </a:solidFill>
                          <a:latin typeface="Avenir Next LT Pro" panose="020B0504020202020204" pitchFamily="34" charset="0"/>
                          <a:cs typeface="Arial" panose="020B0604020202020204" pitchFamily="34" charset="0"/>
                          <a:hlinkClick r:id="rId6"/>
                        </a:rPr>
                        <a:t>Click here to join</a:t>
                      </a:r>
                      <a:r>
                        <a:rPr lang="en-NZ" sz="1100" b="0" dirty="0">
                          <a:solidFill>
                            <a:schemeClr val="tx1"/>
                          </a:solidFill>
                          <a:latin typeface="Avenir Next LT Pro" panose="020B0504020202020204" pitchFamily="34" charset="0"/>
                          <a:cs typeface="Arial" panose="020B0604020202020204" pitchFamily="34" charset="0"/>
                        </a:rPr>
                        <a:t>.)</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8069691"/>
                  </a:ext>
                </a:extLst>
              </a:tr>
              <a:tr h="0">
                <a:tc>
                  <a:txBody>
                    <a:bodyPr/>
                    <a:lstStyle/>
                    <a:p>
                      <a:r>
                        <a:rPr lang="en-NZ" sz="1100" b="1" dirty="0">
                          <a:solidFill>
                            <a:schemeClr val="tx1"/>
                          </a:solidFill>
                          <a:latin typeface="Avenir Next LT Pro" panose="020B0504020202020204" pitchFamily="34" charset="0"/>
                          <a:cs typeface="Arial" panose="020B0604020202020204" pitchFamily="34" charset="0"/>
                        </a:rPr>
                        <a:t>12.00 – 1.00pm</a:t>
                      </a: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100" b="1" dirty="0">
                          <a:solidFill>
                            <a:schemeClr val="tx1"/>
                          </a:solidFill>
                          <a:latin typeface="Avenir Next LT Pro" panose="020B0504020202020204" pitchFamily="34" charset="0"/>
                          <a:cs typeface="Arial" panose="020B0604020202020204" pitchFamily="34" charset="0"/>
                        </a:rPr>
                        <a:t>Session 8: Learning and Teaching</a:t>
                      </a:r>
                    </a:p>
                    <a:p>
                      <a:r>
                        <a:rPr lang="en-NZ" sz="1100" b="1" dirty="0">
                          <a:solidFill>
                            <a:schemeClr val="tx1"/>
                          </a:solidFill>
                          <a:latin typeface="Avenir Next LT Pro" panose="020B0504020202020204" pitchFamily="34" charset="0"/>
                          <a:cs typeface="Arial" panose="020B0604020202020204" pitchFamily="34" charset="0"/>
                        </a:rPr>
                        <a:t>– chaired by Caro McCaw </a:t>
                      </a:r>
                    </a:p>
                    <a:p>
                      <a:r>
                        <a:rPr lang="en-NZ" sz="1100" b="0" dirty="0">
                          <a:solidFill>
                            <a:schemeClr val="tx1"/>
                          </a:solidFill>
                          <a:latin typeface="Avenir Next LT Pro" panose="020B0504020202020204" pitchFamily="34" charset="0"/>
                          <a:cs typeface="Arial" panose="020B0604020202020204" pitchFamily="34" charset="0"/>
                        </a:rPr>
                        <a:t>(3 x 15min plus question time. </a:t>
                      </a:r>
                      <a:r>
                        <a:rPr lang="en-NZ" sz="1100" b="0" dirty="0">
                          <a:solidFill>
                            <a:schemeClr val="tx1"/>
                          </a:solidFill>
                          <a:latin typeface="Avenir Next LT Pro" panose="020B0504020202020204" pitchFamily="34" charset="0"/>
                          <a:cs typeface="Arial" panose="020B0604020202020204" pitchFamily="34" charset="0"/>
                          <a:hlinkClick r:id="rId2"/>
                        </a:rPr>
                        <a:t>Click here to join</a:t>
                      </a:r>
                      <a:r>
                        <a:rPr lang="en-NZ" sz="1100" b="0" dirty="0">
                          <a:solidFill>
                            <a:schemeClr val="tx1"/>
                          </a:solidFill>
                          <a:latin typeface="Avenir Next LT Pro" panose="020B0504020202020204" pitchFamily="34" charset="0"/>
                          <a:cs typeface="Arial" panose="020B0604020202020204" pitchFamily="34" charset="0"/>
                        </a:rPr>
                        <a:t>.) </a:t>
                      </a: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939420"/>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Syed Faisal Hasan</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kern="1200" dirty="0">
                          <a:solidFill>
                            <a:schemeClr val="tx1"/>
                          </a:solidFill>
                          <a:latin typeface="Avenir Next LT Pro" panose="020B0504020202020204" pitchFamily="34" charset="0"/>
                          <a:ea typeface="+mn-ea"/>
                          <a:cs typeface="Arial" panose="020B0604020202020204" pitchFamily="34" charset="0"/>
                        </a:rPr>
                        <a:t>Towards a Unified Work Based Learning Curriculum for IT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287337"/>
                  </a:ext>
                </a:extLst>
              </a:tr>
              <a:tr h="0">
                <a:tc>
                  <a:txBody>
                    <a:bodyPr/>
                    <a:lstStyle/>
                    <a:p>
                      <a:pPr marL="180000" marR="0" lvl="0" indent="0" algn="l" defTabSz="7563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Avenir Next LT Pro" panose="020B0504020202020204" pitchFamily="34" charset="0"/>
                          <a:ea typeface="+mn-ea"/>
                          <a:cs typeface="Arial" panose="020B0604020202020204" pitchFamily="34" charset="0"/>
                        </a:rPr>
                        <a:t>John Mumford</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194250"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300" rtl="0" eaLnBrk="1" latinLnBrk="0" hangingPunct="1"/>
                      <a:r>
                        <a:rPr lang="en-US" sz="1100" b="0" kern="1200" dirty="0">
                          <a:solidFill>
                            <a:schemeClr val="tx1"/>
                          </a:solidFill>
                          <a:latin typeface="Avenir Next LT Pro" panose="020B0504020202020204" pitchFamily="34" charset="0"/>
                          <a:ea typeface="+mn-ea"/>
                          <a:cs typeface="Arial" panose="020B0604020202020204" pitchFamily="34" charset="0"/>
                        </a:rPr>
                        <a:t>Artificial Intelligence and Software Quality Assurance: Critical Perspectives for Information Technology Teaching </a:t>
                      </a:r>
                      <a:endParaRPr lang="en-NZ" sz="1100" b="0" kern="1200" dirty="0">
                        <a:solidFill>
                          <a:schemeClr val="tx1"/>
                        </a:solidFill>
                        <a:latin typeface="Avenir Next LT Pro" panose="020B0504020202020204" pitchFamily="34" charset="0"/>
                        <a:ea typeface="+mn-ea"/>
                        <a:cs typeface="Arial" panose="020B0604020202020204" pitchFamily="34" charset="0"/>
                      </a:endParaRPr>
                    </a:p>
                  </a:txBody>
                  <a:tcPr marL="98679" marR="98679" marT="77700" marB="77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014859"/>
                  </a:ext>
                </a:extLst>
              </a:tr>
            </a:tbl>
          </a:graphicData>
        </a:graphic>
      </p:graphicFrame>
      <p:sp>
        <p:nvSpPr>
          <p:cNvPr id="4" name="Rectangle 3">
            <a:extLst>
              <a:ext uri="{FF2B5EF4-FFF2-40B4-BE49-F238E27FC236}">
                <a16:creationId xmlns:a16="http://schemas.microsoft.com/office/drawing/2014/main" id="{4313E5C1-5EDE-42BD-B85C-02109C940968}"/>
              </a:ext>
            </a:extLst>
          </p:cNvPr>
          <p:cNvSpPr/>
          <p:nvPr/>
        </p:nvSpPr>
        <p:spPr>
          <a:xfrm>
            <a:off x="0" y="371492"/>
            <a:ext cx="6986551" cy="383106"/>
          </a:xfrm>
          <a:prstGeom prst="rect">
            <a:avLst/>
          </a:prstGeom>
          <a:solidFill>
            <a:srgbClr val="1A223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r"/>
            <a:r>
              <a:rPr lang="en-NZ" sz="1295" b="1" dirty="0">
                <a:solidFill>
                  <a:srgbClr val="FEE8B6"/>
                </a:solidFill>
                <a:latin typeface="Avenir Next LT Pro" panose="020B0504020202020204" pitchFamily="34" charset="0"/>
                <a:cs typeface="Arial" panose="020B0604020202020204" pitchFamily="34" charset="0"/>
              </a:rPr>
              <a:t>Programme – 15 July 2022</a:t>
            </a:r>
          </a:p>
        </p:txBody>
      </p:sp>
      <p:sp>
        <p:nvSpPr>
          <p:cNvPr id="8" name="Slide Number Placeholder 7">
            <a:extLst>
              <a:ext uri="{FF2B5EF4-FFF2-40B4-BE49-F238E27FC236}">
                <a16:creationId xmlns:a16="http://schemas.microsoft.com/office/drawing/2014/main" id="{B45048C6-FEAB-9B97-41F1-218D736A10B6}"/>
              </a:ext>
            </a:extLst>
          </p:cNvPr>
          <p:cNvSpPr>
            <a:spLocks noGrp="1"/>
          </p:cNvSpPr>
          <p:nvPr>
            <p:ph type="sldNum" sz="quarter" idx="12"/>
          </p:nvPr>
        </p:nvSpPr>
        <p:spPr>
          <a:xfrm>
            <a:off x="5341263" y="10121070"/>
            <a:ext cx="1701641" cy="569155"/>
          </a:xfrm>
        </p:spPr>
        <p:txBody>
          <a:bodyPr/>
          <a:lstStyle/>
          <a:p>
            <a:fld id="{C84A681E-11F9-41BB-9BE6-9C6EAE9F20D2}" type="slidenum">
              <a:rPr lang="en-NZ" smtClean="0"/>
              <a:t>9</a:t>
            </a:fld>
            <a:endParaRPr lang="en-NZ"/>
          </a:p>
        </p:txBody>
      </p:sp>
      <p:sp>
        <p:nvSpPr>
          <p:cNvPr id="12" name="Footer Placeholder 4">
            <a:extLst>
              <a:ext uri="{FF2B5EF4-FFF2-40B4-BE49-F238E27FC236}">
                <a16:creationId xmlns:a16="http://schemas.microsoft.com/office/drawing/2014/main" id="{7B405C69-30DD-4496-10BD-57DB7C646AE3}"/>
              </a:ext>
            </a:extLst>
          </p:cNvPr>
          <p:cNvSpPr>
            <a:spLocks noGrp="1"/>
          </p:cNvSpPr>
          <p:nvPr>
            <p:ph type="ftr" sz="quarter" idx="11"/>
          </p:nvPr>
        </p:nvSpPr>
        <p:spPr>
          <a:xfrm>
            <a:off x="491201" y="10121070"/>
            <a:ext cx="3154824" cy="569155"/>
          </a:xfrm>
        </p:spPr>
        <p:txBody>
          <a:bodyPr/>
          <a:lstStyle/>
          <a:p>
            <a:pPr algn="l"/>
            <a:r>
              <a:rPr lang="en-NZ" dirty="0"/>
              <a:t>OPSITARA Research Symposium 2022 Book of Abstracts</a:t>
            </a:r>
          </a:p>
        </p:txBody>
      </p:sp>
    </p:spTree>
    <p:extLst>
      <p:ext uri="{BB962C8B-B14F-4D97-AF65-F5344CB8AC3E}">
        <p14:creationId xmlns:p14="http://schemas.microsoft.com/office/powerpoint/2010/main" val="41195789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cf2d07-47cf-4007-8b28-8e99e3ade41f" xsi:nil="true"/>
    <lcf76f155ced4ddcb4097134ff3c332f xmlns="672e0727-0145-4bef-8c86-78016524055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6D1B2ADF380B4881CFDCE5A89A9E12" ma:contentTypeVersion="18" ma:contentTypeDescription="Create a new document." ma:contentTypeScope="" ma:versionID="e8cd5af7095f2e9cad430e3d96c2027d">
  <xsd:schema xmlns:xsd="http://www.w3.org/2001/XMLSchema" xmlns:xs="http://www.w3.org/2001/XMLSchema" xmlns:p="http://schemas.microsoft.com/office/2006/metadata/properties" xmlns:ns2="672e0727-0145-4bef-8c86-780165240551" xmlns:ns3="414094aa-36c3-46a2-b5d6-aadbcb0e4e4e" xmlns:ns4="69cf2d07-47cf-4007-8b28-8e99e3ade41f" targetNamespace="http://schemas.microsoft.com/office/2006/metadata/properties" ma:root="true" ma:fieldsID="8e3bbd5b8ece4e4392bfb330a202ad72" ns2:_="" ns3:_="" ns4:_="">
    <xsd:import namespace="672e0727-0145-4bef-8c86-780165240551"/>
    <xsd:import namespace="414094aa-36c3-46a2-b5d6-aadbcb0e4e4e"/>
    <xsd:import namespace="69cf2d07-47cf-4007-8b28-8e99e3ade4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e0727-0145-4bef-8c86-7801652405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2feb5f-407f-4d79-a6e1-7fec79807d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094aa-36c3-46a2-b5d6-aadbcb0e4e4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cf2d07-47cf-4007-8b28-8e99e3ade41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c0c0f7b-b3ba-4fc4-95b2-6aedd365b396}" ma:internalName="TaxCatchAll" ma:showField="CatchAllData" ma:web="414094aa-36c3-46a2-b5d6-aadbcb0e4e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2E5A48-5E51-4A45-B337-60E72DA3AFE3}">
  <ds:schemaRefs>
    <ds:schemaRef ds:uri="http://purl.org/dc/dcmitype/"/>
    <ds:schemaRef ds:uri="2d28050c-6209-4249-b74d-3249891e70cd"/>
    <ds:schemaRef ds:uri="http://purl.org/dc/elements/1.1/"/>
    <ds:schemaRef ds:uri="http://schemas.microsoft.com/office/2006/metadata/properties"/>
    <ds:schemaRef ds:uri="3dc47e23-b793-4887-a5aa-81f39810457d"/>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terms/"/>
    <ds:schemaRef ds:uri="69cf2d07-47cf-4007-8b28-8e99e3ade41f"/>
    <ds:schemaRef ds:uri="672e0727-0145-4bef-8c86-780165240551"/>
  </ds:schemaRefs>
</ds:datastoreItem>
</file>

<file path=customXml/itemProps2.xml><?xml version="1.0" encoding="utf-8"?>
<ds:datastoreItem xmlns:ds="http://schemas.openxmlformats.org/officeDocument/2006/customXml" ds:itemID="{C0502007-27BA-4448-B31B-22A19D4B99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2e0727-0145-4bef-8c86-780165240551"/>
    <ds:schemaRef ds:uri="414094aa-36c3-46a2-b5d6-aadbcb0e4e4e"/>
    <ds:schemaRef ds:uri="69cf2d07-47cf-4007-8b28-8e99e3ade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4F59E6-A773-40E0-BF1F-AAE7809245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12084</TotalTime>
  <Words>28641</Words>
  <Application>Microsoft Office PowerPoint</Application>
  <PresentationFormat>Custom</PresentationFormat>
  <Paragraphs>1968</Paragraphs>
  <Slides>77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Avenir Next LT Pro</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Rhina Chan</dc:creator>
  <cp:lastModifiedBy>Pam McKinlay</cp:lastModifiedBy>
  <cp:revision>170</cp:revision>
  <cp:lastPrinted>2019-11-28T01:26:59Z</cp:lastPrinted>
  <dcterms:created xsi:type="dcterms:W3CDTF">2019-11-27T22:11:22Z</dcterms:created>
  <dcterms:modified xsi:type="dcterms:W3CDTF">2026-05-17T21:25:44Z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0x010100036D1B2ADF380B4881CFDCE5A89A9E12</vt:lpwstr>
  </property>
  <property fmtid="{D5CDD505-2E9C-101B-9397-08002B2CF9AE}" pid="3" name="MediaServiceImageTags">
    <vt:lpwstr/>
  </property>
</Properties>
</file>